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DM Sans Bold" charset="1" panose="00000000000000000000"/>
      <p:regular r:id="rId36"/>
    </p:embeddedFont>
    <p:embeddedFont>
      <p:font typeface="DM Sans" charset="1" panose="00000000000000000000"/>
      <p:regular r:id="rId37"/>
    </p:embeddedFont>
    <p:embeddedFont>
      <p:font typeface="Placard Next Bold" charset="1" panose="020B0804020202020204"/>
      <p:regular r:id="rId38"/>
    </p:embeddedFont>
    <p:embeddedFont>
      <p:font typeface="Poppins Bold" charset="1" panose="00000800000000000000"/>
      <p:regular r:id="rId39"/>
    </p:embeddedFont>
    <p:embeddedFont>
      <p:font typeface="Poppins Italics" charset="1" panose="00000500000000000000"/>
      <p:regular r:id="rId40"/>
    </p:embeddedFont>
    <p:embeddedFont>
      <p:font typeface="Lora Bold Italics" charset="1" panose="00000800000000000000"/>
      <p:regular r:id="rId41"/>
    </p:embeddedFont>
    <p:embeddedFont>
      <p:font typeface="DM Sans Bold Italics" charset="1" panose="00000000000000000000"/>
      <p:regular r:id="rId42"/>
    </p:embeddedFont>
    <p:embeddedFont>
      <p:font typeface="Gosha Bold" charset="1" panose="000003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1.png" Type="http://schemas.openxmlformats.org/officeDocument/2006/relationships/image"/><Relationship Id="rId4" Target="../media/image3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23.png" Type="http://schemas.openxmlformats.org/officeDocument/2006/relationships/image"/><Relationship Id="rId4"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1.png" Type="http://schemas.openxmlformats.org/officeDocument/2006/relationships/image"/><Relationship Id="rId4"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21.jpeg" Type="http://schemas.openxmlformats.org/officeDocument/2006/relationships/image"/><Relationship Id="rId4" Target="../media/image47.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2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1.png" Type="http://schemas.openxmlformats.org/officeDocument/2006/relationships/image"/><Relationship Id="rId4" Target="../media/image50.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2.png" Type="http://schemas.openxmlformats.org/officeDocument/2006/relationships/image"/><Relationship Id="rId4" Target="../embeddings/oleObject1.bin" Type="http://schemas.openxmlformats.org/officeDocument/2006/relationships/oleObject"/><Relationship Id="rId5" Target="https://www.google.com/search?q=post-meeting+transcript+generation&amp;rlz=1C5CHFA_enUS1005US1008&amp;oq=does+zoom+have+trascribing&amp;gs_lcrp=EgZjaHJvbWUyBggAEEUYOTIICAEQABgWGB4yCAgCEAAYFhgeMgoIAxAAGAgYDRgeMg0IBBAAGIYDGIAEGIoFMg0IBRAAGIYDGIAEGIoFMg0IBhAAGIYDGIAEGIoFMg0IBxAAGIYDGIAEGIoFMg0ICBAAGIYDGIAEGIoFMgcICRAAGO8F0gEINjE2MWowajeoAgCwAgA&amp;sourceid=chrome&amp;ie=UTF-8&amp;ved=2ahUKEwjro5igip-SAxW7J0QIHUntJQgQgK4QegQIARAD"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9778" y="2891468"/>
            <a:ext cx="12375338" cy="8229600"/>
          </a:xfrm>
          <a:custGeom>
            <a:avLst/>
            <a:gdLst/>
            <a:ahLst/>
            <a:cxnLst/>
            <a:rect r="r" b="b" t="t" l="l"/>
            <a:pathLst>
              <a:path h="8229600" w="12375338">
                <a:moveTo>
                  <a:pt x="0" y="0"/>
                </a:moveTo>
                <a:lnTo>
                  <a:pt x="12375338" y="0"/>
                </a:lnTo>
                <a:lnTo>
                  <a:pt x="12375338" y="8229600"/>
                </a:lnTo>
                <a:lnTo>
                  <a:pt x="0" y="8229600"/>
                </a:lnTo>
                <a:lnTo>
                  <a:pt x="0" y="0"/>
                </a:lnTo>
                <a:close/>
              </a:path>
            </a:pathLst>
          </a:custGeom>
          <a:blipFill>
            <a:blip r:embed="rId2"/>
            <a:stretch>
              <a:fillRect l="0" t="0" r="0" b="0"/>
            </a:stretch>
          </a:blipFill>
        </p:spPr>
      </p:sp>
      <p:sp>
        <p:nvSpPr>
          <p:cNvPr name="Freeform 3" id="3"/>
          <p:cNvSpPr/>
          <p:nvPr/>
        </p:nvSpPr>
        <p:spPr>
          <a:xfrm flipH="true" flipV="true" rot="0">
            <a:off x="7080702" y="-1331874"/>
            <a:ext cx="12375338" cy="8229600"/>
          </a:xfrm>
          <a:custGeom>
            <a:avLst/>
            <a:gdLst/>
            <a:ahLst/>
            <a:cxnLst/>
            <a:rect r="r" b="b" t="t" l="l"/>
            <a:pathLst>
              <a:path h="8229600" w="12375338">
                <a:moveTo>
                  <a:pt x="12375338" y="8229600"/>
                </a:moveTo>
                <a:lnTo>
                  <a:pt x="0" y="8229600"/>
                </a:lnTo>
                <a:lnTo>
                  <a:pt x="0" y="0"/>
                </a:lnTo>
                <a:lnTo>
                  <a:pt x="12375338" y="0"/>
                </a:lnTo>
                <a:lnTo>
                  <a:pt x="12375338" y="8229600"/>
                </a:lnTo>
                <a:close/>
              </a:path>
            </a:pathLst>
          </a:custGeom>
          <a:blipFill>
            <a:blip r:embed="rId2"/>
            <a:stretch>
              <a:fillRect l="0" t="0" r="0" b="0"/>
            </a:stretch>
          </a:blipFill>
        </p:spPr>
      </p:sp>
      <p:sp>
        <p:nvSpPr>
          <p:cNvPr name="Freeform 4" id="4"/>
          <p:cNvSpPr/>
          <p:nvPr/>
        </p:nvSpPr>
        <p:spPr>
          <a:xfrm flipH="false" flipV="false" rot="0">
            <a:off x="559685" y="0"/>
            <a:ext cx="9696412" cy="9599448"/>
          </a:xfrm>
          <a:custGeom>
            <a:avLst/>
            <a:gdLst/>
            <a:ahLst/>
            <a:cxnLst/>
            <a:rect r="r" b="b" t="t" l="l"/>
            <a:pathLst>
              <a:path h="9599448" w="9696412">
                <a:moveTo>
                  <a:pt x="0" y="0"/>
                </a:moveTo>
                <a:lnTo>
                  <a:pt x="9696412" y="0"/>
                </a:lnTo>
                <a:lnTo>
                  <a:pt x="9696412" y="9599448"/>
                </a:lnTo>
                <a:lnTo>
                  <a:pt x="0" y="9599448"/>
                </a:lnTo>
                <a:lnTo>
                  <a:pt x="0" y="0"/>
                </a:lnTo>
                <a:close/>
              </a:path>
            </a:pathLst>
          </a:custGeom>
          <a:blipFill>
            <a:blip r:embed="rId3"/>
            <a:stretch>
              <a:fillRect l="0" t="0" r="0" b="0"/>
            </a:stretch>
          </a:blipFill>
        </p:spPr>
      </p:sp>
      <p:sp>
        <p:nvSpPr>
          <p:cNvPr name="Freeform 5" id="5"/>
          <p:cNvSpPr/>
          <p:nvPr/>
        </p:nvSpPr>
        <p:spPr>
          <a:xfrm flipH="false" flipV="false" rot="0">
            <a:off x="6461464" y="4091283"/>
            <a:ext cx="7995753" cy="8229600"/>
          </a:xfrm>
          <a:custGeom>
            <a:avLst/>
            <a:gdLst/>
            <a:ahLst/>
            <a:cxnLst/>
            <a:rect r="r" b="b" t="t" l="l"/>
            <a:pathLst>
              <a:path h="8229600" w="7995753">
                <a:moveTo>
                  <a:pt x="0" y="0"/>
                </a:moveTo>
                <a:lnTo>
                  <a:pt x="7995753" y="0"/>
                </a:lnTo>
                <a:lnTo>
                  <a:pt x="7995753" y="8229600"/>
                </a:lnTo>
                <a:lnTo>
                  <a:pt x="0" y="8229600"/>
                </a:lnTo>
                <a:lnTo>
                  <a:pt x="0" y="0"/>
                </a:lnTo>
                <a:close/>
              </a:path>
            </a:pathLst>
          </a:custGeom>
          <a:blipFill>
            <a:blip r:embed="rId4"/>
            <a:stretch>
              <a:fillRect l="0" t="0" r="0" b="0"/>
            </a:stretch>
          </a:blipFill>
        </p:spPr>
      </p:sp>
      <p:grpSp>
        <p:nvGrpSpPr>
          <p:cNvPr name="Group 6" id="6"/>
          <p:cNvGrpSpPr/>
          <p:nvPr/>
        </p:nvGrpSpPr>
        <p:grpSpPr>
          <a:xfrm rot="0">
            <a:off x="10171822" y="5504749"/>
            <a:ext cx="8878437" cy="1338857"/>
            <a:chOff x="0" y="0"/>
            <a:chExt cx="2338354" cy="352621"/>
          </a:xfrm>
        </p:grpSpPr>
        <p:sp>
          <p:nvSpPr>
            <p:cNvPr name="Freeform 7" id="7"/>
            <p:cNvSpPr/>
            <p:nvPr/>
          </p:nvSpPr>
          <p:spPr>
            <a:xfrm flipH="false" flipV="false" rot="0">
              <a:off x="0" y="0"/>
              <a:ext cx="2338354" cy="352621"/>
            </a:xfrm>
            <a:custGeom>
              <a:avLst/>
              <a:gdLst/>
              <a:ahLst/>
              <a:cxnLst/>
              <a:rect r="r" b="b" t="t" l="l"/>
              <a:pathLst>
                <a:path h="352621" w="2338354">
                  <a:moveTo>
                    <a:pt x="86327" y="0"/>
                  </a:moveTo>
                  <a:lnTo>
                    <a:pt x="2252027" y="0"/>
                  </a:lnTo>
                  <a:cubicBezTo>
                    <a:pt x="2299704" y="0"/>
                    <a:pt x="2338354" y="38650"/>
                    <a:pt x="2338354" y="86327"/>
                  </a:cubicBezTo>
                  <a:lnTo>
                    <a:pt x="2338354" y="266294"/>
                  </a:lnTo>
                  <a:cubicBezTo>
                    <a:pt x="2338354" y="313971"/>
                    <a:pt x="2299704" y="352621"/>
                    <a:pt x="2252027" y="352621"/>
                  </a:cubicBezTo>
                  <a:lnTo>
                    <a:pt x="86327" y="352621"/>
                  </a:lnTo>
                  <a:cubicBezTo>
                    <a:pt x="63432" y="352621"/>
                    <a:pt x="41474" y="343526"/>
                    <a:pt x="25285" y="327336"/>
                  </a:cubicBezTo>
                  <a:cubicBezTo>
                    <a:pt x="9095" y="311147"/>
                    <a:pt x="0" y="289189"/>
                    <a:pt x="0" y="266294"/>
                  </a:cubicBezTo>
                  <a:lnTo>
                    <a:pt x="0" y="86327"/>
                  </a:lnTo>
                  <a:cubicBezTo>
                    <a:pt x="0" y="63432"/>
                    <a:pt x="9095" y="41474"/>
                    <a:pt x="25285" y="25285"/>
                  </a:cubicBezTo>
                  <a:cubicBezTo>
                    <a:pt x="41474" y="9095"/>
                    <a:pt x="63432" y="0"/>
                    <a:pt x="86327" y="0"/>
                  </a:cubicBezTo>
                  <a:close/>
                </a:path>
              </a:pathLst>
            </a:custGeom>
            <a:solidFill>
              <a:srgbClr val="B589FF"/>
            </a:solidFill>
          </p:spPr>
        </p:sp>
        <p:sp>
          <p:nvSpPr>
            <p:cNvPr name="TextBox 8" id="8"/>
            <p:cNvSpPr txBox="true"/>
            <p:nvPr/>
          </p:nvSpPr>
          <p:spPr>
            <a:xfrm>
              <a:off x="0" y="-38100"/>
              <a:ext cx="2338354" cy="390721"/>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H="true" flipV="true">
            <a:off x="17278350" y="1028700"/>
            <a:ext cx="0" cy="4114800"/>
          </a:xfrm>
          <a:prstGeom prst="line">
            <a:avLst/>
          </a:prstGeom>
          <a:ln cap="flat" w="38100">
            <a:solidFill>
              <a:srgbClr val="000000"/>
            </a:solidFill>
            <a:prstDash val="solid"/>
            <a:headEnd type="none" len="sm" w="sm"/>
            <a:tailEnd type="none" len="sm" w="sm"/>
          </a:ln>
        </p:spPr>
      </p:sp>
      <p:sp>
        <p:nvSpPr>
          <p:cNvPr name="AutoShape 10" id="10"/>
          <p:cNvSpPr/>
          <p:nvPr/>
        </p:nvSpPr>
        <p:spPr>
          <a:xfrm flipV="true">
            <a:off x="17278350" y="7126326"/>
            <a:ext cx="0" cy="2131974"/>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819122" y="1383821"/>
            <a:ext cx="15484328" cy="3359150"/>
          </a:xfrm>
          <a:prstGeom prst="rect">
            <a:avLst/>
          </a:prstGeom>
        </p:spPr>
        <p:txBody>
          <a:bodyPr anchor="t" rtlCol="false" tIns="0" lIns="0" bIns="0" rIns="0">
            <a:spAutoFit/>
          </a:bodyPr>
          <a:lstStyle/>
          <a:p>
            <a:pPr algn="r">
              <a:lnSpc>
                <a:spcPts val="16800"/>
              </a:lnSpc>
            </a:pPr>
            <a:r>
              <a:rPr lang="en-US" sz="12000" b="true">
                <a:solidFill>
                  <a:srgbClr val="000000"/>
                </a:solidFill>
                <a:latin typeface="DM Sans Bold"/>
                <a:ea typeface="DM Sans Bold"/>
                <a:cs typeface="DM Sans Bold"/>
                <a:sym typeface="DM Sans Bold"/>
              </a:rPr>
              <a:t>IdeaScape:</a:t>
            </a:r>
          </a:p>
          <a:p>
            <a:pPr algn="r">
              <a:lnSpc>
                <a:spcPts val="9799"/>
              </a:lnSpc>
              <a:spcBef>
                <a:spcPct val="0"/>
              </a:spcBef>
            </a:pPr>
            <a:r>
              <a:rPr lang="en-US" b="true" sz="6999">
                <a:solidFill>
                  <a:srgbClr val="000000"/>
                </a:solidFill>
                <a:latin typeface="DM Sans Bold"/>
                <a:ea typeface="DM Sans Bold"/>
                <a:cs typeface="DM Sans Bold"/>
                <a:sym typeface="DM Sans Bold"/>
              </a:rPr>
              <a:t> Supporting Designers’ Ideation</a:t>
            </a:r>
          </a:p>
        </p:txBody>
      </p:sp>
      <p:sp>
        <p:nvSpPr>
          <p:cNvPr name="TextBox 12" id="12"/>
          <p:cNvSpPr txBox="true"/>
          <p:nvPr/>
        </p:nvSpPr>
        <p:spPr>
          <a:xfrm rot="0">
            <a:off x="8072151" y="5867155"/>
            <a:ext cx="8231299" cy="547370"/>
          </a:xfrm>
          <a:prstGeom prst="rect">
            <a:avLst/>
          </a:prstGeom>
        </p:spPr>
        <p:txBody>
          <a:bodyPr anchor="t" rtlCol="false" tIns="0" lIns="0" bIns="0" rIns="0">
            <a:spAutoFit/>
          </a:bodyPr>
          <a:lstStyle/>
          <a:p>
            <a:pPr algn="r">
              <a:lnSpc>
                <a:spcPts val="4480"/>
              </a:lnSpc>
              <a:spcBef>
                <a:spcPct val="0"/>
              </a:spcBef>
            </a:pPr>
            <a:r>
              <a:rPr lang="en-US" b="true" sz="3200">
                <a:solidFill>
                  <a:srgbClr val="000000"/>
                </a:solidFill>
                <a:latin typeface="DM Sans Bold"/>
                <a:ea typeface="DM Sans Bold"/>
                <a:cs typeface="DM Sans Bold"/>
                <a:sym typeface="DM Sans Bold"/>
              </a:rPr>
              <a:t>Needfinding Report</a:t>
            </a:r>
          </a:p>
        </p:txBody>
      </p:sp>
      <p:sp>
        <p:nvSpPr>
          <p:cNvPr name="TextBox 13" id="13"/>
          <p:cNvSpPr txBox="true"/>
          <p:nvPr/>
        </p:nvSpPr>
        <p:spPr>
          <a:xfrm rot="0">
            <a:off x="9144000" y="7918092"/>
            <a:ext cx="7159450" cy="438785"/>
          </a:xfrm>
          <a:prstGeom prst="rect">
            <a:avLst/>
          </a:prstGeom>
        </p:spPr>
        <p:txBody>
          <a:bodyPr anchor="t" rtlCol="false" tIns="0" lIns="0" bIns="0" rIns="0">
            <a:spAutoFit/>
          </a:bodyPr>
          <a:lstStyle/>
          <a:p>
            <a:pPr algn="r">
              <a:lnSpc>
                <a:spcPts val="3639"/>
              </a:lnSpc>
              <a:spcBef>
                <a:spcPct val="0"/>
              </a:spcBef>
            </a:pPr>
            <a:r>
              <a:rPr lang="en-US" b="true" sz="2599">
                <a:solidFill>
                  <a:srgbClr val="000000"/>
                </a:solidFill>
                <a:latin typeface="DM Sans Bold"/>
                <a:ea typeface="DM Sans Bold"/>
                <a:cs typeface="DM Sans Bold"/>
                <a:sym typeface="DM Sans Bold"/>
              </a:rPr>
              <a:t>CMPSC 185 </a:t>
            </a:r>
          </a:p>
        </p:txBody>
      </p:sp>
      <p:sp>
        <p:nvSpPr>
          <p:cNvPr name="TextBox 14" id="14"/>
          <p:cNvSpPr txBox="true"/>
          <p:nvPr/>
        </p:nvSpPr>
        <p:spPr>
          <a:xfrm rot="0">
            <a:off x="9144000" y="8533853"/>
            <a:ext cx="7159450" cy="895985"/>
          </a:xfrm>
          <a:prstGeom prst="rect">
            <a:avLst/>
          </a:prstGeom>
        </p:spPr>
        <p:txBody>
          <a:bodyPr anchor="t" rtlCol="false" tIns="0" lIns="0" bIns="0" rIns="0">
            <a:spAutoFit/>
          </a:bodyPr>
          <a:lstStyle/>
          <a:p>
            <a:pPr algn="r">
              <a:lnSpc>
                <a:spcPts val="3639"/>
              </a:lnSpc>
            </a:pPr>
            <a:r>
              <a:rPr lang="en-US" sz="2599">
                <a:solidFill>
                  <a:srgbClr val="000000"/>
                </a:solidFill>
                <a:latin typeface="DM Sans"/>
                <a:ea typeface="DM Sans"/>
                <a:cs typeface="DM Sans"/>
                <a:sym typeface="DM Sans"/>
              </a:rPr>
              <a:t>Human-Computer Interaction</a:t>
            </a:r>
          </a:p>
          <a:p>
            <a:pPr algn="r">
              <a:lnSpc>
                <a:spcPts val="3639"/>
              </a:lnSpc>
              <a:spcBef>
                <a:spcPct val="0"/>
              </a:spcBef>
            </a:pPr>
          </a:p>
        </p:txBody>
      </p:sp>
      <p:sp>
        <p:nvSpPr>
          <p:cNvPr name="TextBox 15" id="15"/>
          <p:cNvSpPr txBox="true"/>
          <p:nvPr/>
        </p:nvSpPr>
        <p:spPr>
          <a:xfrm rot="0">
            <a:off x="1981200" y="7918092"/>
            <a:ext cx="7162800" cy="438785"/>
          </a:xfrm>
          <a:prstGeom prst="rect">
            <a:avLst/>
          </a:prstGeom>
        </p:spPr>
        <p:txBody>
          <a:bodyPr anchor="t" rtlCol="false" tIns="0" lIns="0" bIns="0" rIns="0">
            <a:spAutoFit/>
          </a:bodyPr>
          <a:lstStyle/>
          <a:p>
            <a:pPr algn="just">
              <a:lnSpc>
                <a:spcPts val="3639"/>
              </a:lnSpc>
              <a:spcBef>
                <a:spcPct val="0"/>
              </a:spcBef>
            </a:pPr>
            <a:r>
              <a:rPr lang="en-US" b="true" sz="2599">
                <a:solidFill>
                  <a:srgbClr val="000000"/>
                </a:solidFill>
                <a:latin typeface="DM Sans Bold"/>
                <a:ea typeface="DM Sans Bold"/>
                <a:cs typeface="DM Sans Bold"/>
                <a:sym typeface="DM Sans Bold"/>
              </a:rPr>
              <a:t>Team 6</a:t>
            </a:r>
          </a:p>
        </p:txBody>
      </p:sp>
      <p:sp>
        <p:nvSpPr>
          <p:cNvPr name="TextBox 16" id="16"/>
          <p:cNvSpPr txBox="true"/>
          <p:nvPr/>
        </p:nvSpPr>
        <p:spPr>
          <a:xfrm rot="0">
            <a:off x="1981200" y="8533853"/>
            <a:ext cx="7162800" cy="438785"/>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DM Sans"/>
                <a:ea typeface="DM Sans"/>
                <a:cs typeface="DM Sans"/>
                <a:sym typeface="DM Sans"/>
              </a:rPr>
              <a:t>Xue Gao, Jintong Yang, Yanxiu Jin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30736" y="-4363225"/>
            <a:ext cx="7838694" cy="8229600"/>
          </a:xfrm>
          <a:custGeom>
            <a:avLst/>
            <a:gdLst/>
            <a:ahLst/>
            <a:cxnLst/>
            <a:rect r="r" b="b" t="t" l="l"/>
            <a:pathLst>
              <a:path h="8229600" w="7838694">
                <a:moveTo>
                  <a:pt x="0" y="0"/>
                </a:moveTo>
                <a:lnTo>
                  <a:pt x="7838694" y="0"/>
                </a:lnTo>
                <a:lnTo>
                  <a:pt x="783869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870108" y="744661"/>
            <a:ext cx="7838694" cy="8229600"/>
          </a:xfrm>
          <a:custGeom>
            <a:avLst/>
            <a:gdLst/>
            <a:ahLst/>
            <a:cxnLst/>
            <a:rect r="r" b="b" t="t" l="l"/>
            <a:pathLst>
              <a:path h="8229600" w="7838694">
                <a:moveTo>
                  <a:pt x="0" y="0"/>
                </a:moveTo>
                <a:lnTo>
                  <a:pt x="7838694" y="0"/>
                </a:lnTo>
                <a:lnTo>
                  <a:pt x="7838694" y="8229600"/>
                </a:lnTo>
                <a:lnTo>
                  <a:pt x="0" y="8229600"/>
                </a:lnTo>
                <a:lnTo>
                  <a:pt x="0" y="0"/>
                </a:lnTo>
                <a:close/>
              </a:path>
            </a:pathLst>
          </a:custGeom>
          <a:blipFill>
            <a:blip r:embed="rId2"/>
            <a:stretch>
              <a:fillRect l="0" t="0" r="0" b="0"/>
            </a:stretch>
          </a:blipFill>
        </p:spPr>
      </p:sp>
      <p:sp>
        <p:nvSpPr>
          <p:cNvPr name="TextBox 4" id="4"/>
          <p:cNvSpPr txBox="true"/>
          <p:nvPr/>
        </p:nvSpPr>
        <p:spPr>
          <a:xfrm rot="0">
            <a:off x="2285876" y="1640947"/>
            <a:ext cx="13716247" cy="1226820"/>
          </a:xfrm>
          <a:prstGeom prst="rect">
            <a:avLst/>
          </a:prstGeom>
        </p:spPr>
        <p:txBody>
          <a:bodyPr anchor="t" rtlCol="false" tIns="0" lIns="0" bIns="0" rIns="0">
            <a:spAutoFit/>
          </a:bodyPr>
          <a:lstStyle/>
          <a:p>
            <a:pPr algn="ctr">
              <a:lnSpc>
                <a:spcPts val="10080"/>
              </a:lnSpc>
              <a:spcBef>
                <a:spcPct val="0"/>
              </a:spcBef>
            </a:pPr>
            <a:r>
              <a:rPr lang="en-US" b="true" sz="7200">
                <a:solidFill>
                  <a:srgbClr val="000000"/>
                </a:solidFill>
                <a:latin typeface="DM Sans Bold"/>
                <a:ea typeface="DM Sans Bold"/>
                <a:cs typeface="DM Sans Bold"/>
                <a:sym typeface="DM Sans Bold"/>
              </a:rPr>
              <a:t>Why are they appropriate?</a:t>
            </a:r>
          </a:p>
        </p:txBody>
      </p:sp>
      <p:sp>
        <p:nvSpPr>
          <p:cNvPr name="TextBox 5" id="5"/>
          <p:cNvSpPr txBox="true"/>
          <p:nvPr/>
        </p:nvSpPr>
        <p:spPr>
          <a:xfrm rot="0">
            <a:off x="1981329" y="3818750"/>
            <a:ext cx="14897333" cy="4530225"/>
          </a:xfrm>
          <a:prstGeom prst="rect">
            <a:avLst/>
          </a:prstGeom>
        </p:spPr>
        <p:txBody>
          <a:bodyPr anchor="t" rtlCol="false" tIns="0" lIns="0" bIns="0" rIns="0">
            <a:spAutoFit/>
          </a:bodyPr>
          <a:lstStyle/>
          <a:p>
            <a:pPr algn="l" marL="562393" indent="-281196" lvl="1">
              <a:lnSpc>
                <a:spcPts val="3646"/>
              </a:lnSpc>
              <a:buFont typeface="Arial"/>
              <a:buChar char="•"/>
            </a:pPr>
            <a:r>
              <a:rPr lang="en-US" sz="2604" spc="260">
                <a:solidFill>
                  <a:srgbClr val="000000"/>
                </a:solidFill>
                <a:latin typeface="DM Sans"/>
                <a:ea typeface="DM Sans"/>
                <a:cs typeface="DM Sans"/>
                <a:sym typeface="DM Sans"/>
              </a:rPr>
              <a:t>All participants actively engage in </a:t>
            </a:r>
            <a:r>
              <a:rPr lang="en-US" b="true" sz="2604" spc="260">
                <a:solidFill>
                  <a:srgbClr val="000000"/>
                </a:solidFill>
                <a:latin typeface="DM Sans Bold"/>
                <a:ea typeface="DM Sans Bold"/>
                <a:cs typeface="DM Sans Bold"/>
                <a:sym typeface="DM Sans Bold"/>
              </a:rPr>
              <a:t>creative ideation</a:t>
            </a:r>
            <a:r>
              <a:rPr lang="en-US" sz="2604" spc="260">
                <a:solidFill>
                  <a:srgbClr val="000000"/>
                </a:solidFill>
                <a:latin typeface="DM Sans"/>
                <a:ea typeface="DM Sans"/>
                <a:cs typeface="DM Sans"/>
                <a:sym typeface="DM Sans"/>
              </a:rPr>
              <a:t> within industry settings</a:t>
            </a:r>
          </a:p>
          <a:p>
            <a:pPr algn="l">
              <a:lnSpc>
                <a:spcPts val="3646"/>
              </a:lnSpc>
            </a:pPr>
          </a:p>
          <a:p>
            <a:pPr algn="l" marL="562393" indent="-281196" lvl="1">
              <a:lnSpc>
                <a:spcPts val="3646"/>
              </a:lnSpc>
              <a:buFont typeface="Arial"/>
              <a:buChar char="•"/>
            </a:pPr>
            <a:r>
              <a:rPr lang="en-US" sz="2604" spc="260">
                <a:solidFill>
                  <a:srgbClr val="000000"/>
                </a:solidFill>
                <a:latin typeface="DM Sans"/>
                <a:ea typeface="DM Sans"/>
                <a:cs typeface="DM Sans"/>
                <a:sym typeface="DM Sans"/>
              </a:rPr>
              <a:t>Their work takes place in contexts where </a:t>
            </a:r>
            <a:r>
              <a:rPr lang="en-US" b="true" sz="2604" spc="260">
                <a:solidFill>
                  <a:srgbClr val="000000"/>
                </a:solidFill>
                <a:latin typeface="DM Sans Bold"/>
                <a:ea typeface="DM Sans Bold"/>
                <a:cs typeface="DM Sans Bold"/>
                <a:sym typeface="DM Sans Bold"/>
              </a:rPr>
              <a:t>automation tools</a:t>
            </a:r>
            <a:r>
              <a:rPr lang="en-US" sz="2604" spc="260">
                <a:solidFill>
                  <a:srgbClr val="000000"/>
                </a:solidFill>
                <a:latin typeface="DM Sans"/>
                <a:ea typeface="DM Sans"/>
                <a:cs typeface="DM Sans"/>
                <a:sym typeface="DM Sans"/>
              </a:rPr>
              <a:t> increasingly influence how ideas are generated, evaluated, and finalized</a:t>
            </a:r>
          </a:p>
          <a:p>
            <a:pPr algn="l">
              <a:lnSpc>
                <a:spcPts val="3646"/>
              </a:lnSpc>
            </a:pPr>
          </a:p>
          <a:p>
            <a:pPr algn="l" marL="562393" indent="-281196" lvl="1">
              <a:lnSpc>
                <a:spcPts val="3646"/>
              </a:lnSpc>
              <a:buFont typeface="Arial"/>
              <a:buChar char="•"/>
            </a:pPr>
            <a:r>
              <a:rPr lang="en-US" sz="2604" spc="260">
                <a:solidFill>
                  <a:srgbClr val="000000"/>
                </a:solidFill>
                <a:latin typeface="DM Sans"/>
                <a:ea typeface="DM Sans"/>
                <a:cs typeface="DM Sans"/>
                <a:sym typeface="DM Sans"/>
              </a:rPr>
              <a:t>They represent </a:t>
            </a:r>
            <a:r>
              <a:rPr lang="en-US" b="true" sz="2604" spc="260">
                <a:solidFill>
                  <a:srgbClr val="000000"/>
                </a:solidFill>
                <a:latin typeface="DM Sans Bold"/>
                <a:ea typeface="DM Sans Bold"/>
                <a:cs typeface="DM Sans Bold"/>
                <a:sym typeface="DM Sans Bold"/>
              </a:rPr>
              <a:t>diverse</a:t>
            </a:r>
            <a:r>
              <a:rPr lang="en-US" sz="2604" spc="260">
                <a:solidFill>
                  <a:srgbClr val="000000"/>
                </a:solidFill>
                <a:latin typeface="DM Sans"/>
                <a:ea typeface="DM Sans"/>
                <a:cs typeface="DM Sans"/>
                <a:sym typeface="DM Sans"/>
              </a:rPr>
              <a:t> design disciplines, organizational scales, and geographic regions</a:t>
            </a:r>
          </a:p>
          <a:p>
            <a:pPr algn="l">
              <a:lnSpc>
                <a:spcPts val="3646"/>
              </a:lnSpc>
            </a:pPr>
          </a:p>
          <a:p>
            <a:pPr algn="l" marL="562393" indent="-281196" lvl="1">
              <a:lnSpc>
                <a:spcPts val="3646"/>
              </a:lnSpc>
              <a:buFont typeface="Arial"/>
              <a:buChar char="•"/>
            </a:pPr>
            <a:r>
              <a:rPr lang="en-US" sz="2604" spc="260">
                <a:solidFill>
                  <a:srgbClr val="000000"/>
                </a:solidFill>
                <a:latin typeface="DM Sans"/>
                <a:ea typeface="DM Sans"/>
                <a:cs typeface="DM Sans"/>
                <a:sym typeface="DM Sans"/>
              </a:rPr>
              <a:t>This diversity allows us to observe how </a:t>
            </a:r>
            <a:r>
              <a:rPr lang="en-US" b="true" sz="2604" spc="260">
                <a:solidFill>
                  <a:srgbClr val="000000"/>
                </a:solidFill>
                <a:latin typeface="DM Sans Bold"/>
                <a:ea typeface="DM Sans Bold"/>
                <a:cs typeface="DM Sans Bold"/>
                <a:sym typeface="DM Sans Bold"/>
              </a:rPr>
              <a:t>human agency and control</a:t>
            </a:r>
            <a:r>
              <a:rPr lang="en-US" sz="2604" spc="260">
                <a:solidFill>
                  <a:srgbClr val="000000"/>
                </a:solidFill>
                <a:latin typeface="DM Sans"/>
                <a:ea typeface="DM Sans"/>
                <a:cs typeface="DM Sans"/>
                <a:sym typeface="DM Sans"/>
              </a:rPr>
              <a:t> are maintained and exercised across </a:t>
            </a:r>
            <a:r>
              <a:rPr lang="en-US" b="true" sz="2604" spc="260">
                <a:solidFill>
                  <a:srgbClr val="000000"/>
                </a:solidFill>
                <a:latin typeface="DM Sans Bold"/>
                <a:ea typeface="DM Sans Bold"/>
                <a:cs typeface="DM Sans Bold"/>
                <a:sym typeface="DM Sans Bold"/>
              </a:rPr>
              <a:t>real-world</a:t>
            </a:r>
            <a:r>
              <a:rPr lang="en-US" sz="2604" spc="260">
                <a:solidFill>
                  <a:srgbClr val="000000"/>
                </a:solidFill>
                <a:latin typeface="DM Sans"/>
                <a:ea typeface="DM Sans"/>
                <a:cs typeface="DM Sans"/>
                <a:sym typeface="DM Sans"/>
              </a:rPr>
              <a:t> creative workflows</a:t>
            </a:r>
          </a:p>
        </p:txBody>
      </p:sp>
      <p:grpSp>
        <p:nvGrpSpPr>
          <p:cNvPr name="Group 6" id="6"/>
          <p:cNvGrpSpPr/>
          <p:nvPr/>
        </p:nvGrpSpPr>
        <p:grpSpPr>
          <a:xfrm rot="0">
            <a:off x="8474817" y="460621"/>
            <a:ext cx="8784483" cy="568079"/>
            <a:chOff x="0" y="0"/>
            <a:chExt cx="2313609" cy="149617"/>
          </a:xfrm>
        </p:grpSpPr>
        <p:sp>
          <p:nvSpPr>
            <p:cNvPr name="Freeform 7" id="7"/>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8" id="8"/>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Needfinding Methodology</a:t>
              </a:r>
            </a:p>
          </p:txBody>
        </p:sp>
      </p:grpSp>
      <p:grpSp>
        <p:nvGrpSpPr>
          <p:cNvPr name="Group 9" id="9"/>
          <p:cNvGrpSpPr/>
          <p:nvPr/>
        </p:nvGrpSpPr>
        <p:grpSpPr>
          <a:xfrm rot="0">
            <a:off x="1028700" y="460621"/>
            <a:ext cx="2178629" cy="568079"/>
            <a:chOff x="0" y="0"/>
            <a:chExt cx="573795" cy="149617"/>
          </a:xfrm>
        </p:grpSpPr>
        <p:sp>
          <p:nvSpPr>
            <p:cNvPr name="Freeform 10" id="10"/>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1" id="11"/>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2" id="12"/>
          <p:cNvGrpSpPr/>
          <p:nvPr/>
        </p:nvGrpSpPr>
        <p:grpSpPr>
          <a:xfrm rot="0">
            <a:off x="3507958" y="460621"/>
            <a:ext cx="2178629" cy="568079"/>
            <a:chOff x="0" y="0"/>
            <a:chExt cx="573795" cy="149617"/>
          </a:xfrm>
        </p:grpSpPr>
        <p:sp>
          <p:nvSpPr>
            <p:cNvPr name="Freeform 13" id="13"/>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4" id="14"/>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541593">
            <a:off x="-4018011" y="4431579"/>
            <a:ext cx="10948470" cy="8229600"/>
          </a:xfrm>
          <a:custGeom>
            <a:avLst/>
            <a:gdLst/>
            <a:ahLst/>
            <a:cxnLst/>
            <a:rect r="r" b="b" t="t" l="l"/>
            <a:pathLst>
              <a:path h="8229600" w="10948470">
                <a:moveTo>
                  <a:pt x="0" y="0"/>
                </a:moveTo>
                <a:lnTo>
                  <a:pt x="10948470" y="0"/>
                </a:lnTo>
                <a:lnTo>
                  <a:pt x="109484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833467" y="-3431275"/>
            <a:ext cx="6909067" cy="8792025"/>
          </a:xfrm>
          <a:custGeom>
            <a:avLst/>
            <a:gdLst/>
            <a:ahLst/>
            <a:cxnLst/>
            <a:rect r="r" b="b" t="t" l="l"/>
            <a:pathLst>
              <a:path h="8792025" w="6909067">
                <a:moveTo>
                  <a:pt x="0" y="0"/>
                </a:moveTo>
                <a:lnTo>
                  <a:pt x="6909066" y="0"/>
                </a:lnTo>
                <a:lnTo>
                  <a:pt x="6909066" y="8792025"/>
                </a:lnTo>
                <a:lnTo>
                  <a:pt x="0" y="8792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988644" y="2504475"/>
            <a:ext cx="6811637" cy="481330"/>
          </a:xfrm>
          <a:prstGeom prst="rect">
            <a:avLst/>
          </a:prstGeom>
        </p:spPr>
        <p:txBody>
          <a:bodyPr anchor="t" rtlCol="false" tIns="0" lIns="0" bIns="0" rIns="0">
            <a:spAutoFit/>
          </a:bodyPr>
          <a:lstStyle/>
          <a:p>
            <a:pPr algn="just">
              <a:lnSpc>
                <a:spcPts val="3919"/>
              </a:lnSpc>
            </a:pPr>
            <a:r>
              <a:rPr lang="en-US" b="true" sz="2799">
                <a:solidFill>
                  <a:srgbClr val="FF66C4"/>
                </a:solidFill>
                <a:latin typeface="DM Sans Bold"/>
                <a:ea typeface="DM Sans Bold"/>
                <a:cs typeface="DM Sans Bold"/>
                <a:sym typeface="DM Sans Bold"/>
              </a:rPr>
              <a:t>AI Use</a:t>
            </a:r>
          </a:p>
        </p:txBody>
      </p:sp>
      <p:sp>
        <p:nvSpPr>
          <p:cNvPr name="TextBox 5" id="5"/>
          <p:cNvSpPr txBox="true"/>
          <p:nvPr/>
        </p:nvSpPr>
        <p:spPr>
          <a:xfrm rot="0">
            <a:off x="1028700" y="2504475"/>
            <a:ext cx="4085558" cy="481330"/>
          </a:xfrm>
          <a:prstGeom prst="rect">
            <a:avLst/>
          </a:prstGeom>
        </p:spPr>
        <p:txBody>
          <a:bodyPr anchor="t" rtlCol="false" tIns="0" lIns="0" bIns="0" rIns="0">
            <a:spAutoFit/>
          </a:bodyPr>
          <a:lstStyle/>
          <a:p>
            <a:pPr algn="just">
              <a:lnSpc>
                <a:spcPts val="3919"/>
              </a:lnSpc>
            </a:pPr>
            <a:r>
              <a:rPr lang="en-US" b="true" sz="2799">
                <a:solidFill>
                  <a:srgbClr val="A57BFF"/>
                </a:solidFill>
                <a:latin typeface="DM Sans Bold"/>
                <a:ea typeface="DM Sans Bold"/>
                <a:cs typeface="DM Sans Bold"/>
                <a:sym typeface="DM Sans Bold"/>
              </a:rPr>
              <a:t>Design &amp; Ideation</a:t>
            </a:r>
          </a:p>
        </p:txBody>
      </p:sp>
      <p:sp>
        <p:nvSpPr>
          <p:cNvPr name="TextBox 6" id="6"/>
          <p:cNvSpPr txBox="true"/>
          <p:nvPr/>
        </p:nvSpPr>
        <p:spPr>
          <a:xfrm rot="0">
            <a:off x="1028700" y="1378620"/>
            <a:ext cx="9659459" cy="963930"/>
          </a:xfrm>
          <a:prstGeom prst="rect">
            <a:avLst/>
          </a:prstGeom>
        </p:spPr>
        <p:txBody>
          <a:bodyPr anchor="t" rtlCol="false" tIns="0" lIns="0" bIns="0" rIns="0">
            <a:spAutoFit/>
          </a:bodyPr>
          <a:lstStyle/>
          <a:p>
            <a:pPr algn="l">
              <a:lnSpc>
                <a:spcPts val="7200"/>
              </a:lnSpc>
            </a:pPr>
            <a:r>
              <a:rPr lang="en-US" sz="7200" b="true">
                <a:solidFill>
                  <a:srgbClr val="000000"/>
                </a:solidFill>
                <a:latin typeface="DM Sans Bold"/>
                <a:ea typeface="DM Sans Bold"/>
                <a:cs typeface="DM Sans Bold"/>
                <a:sym typeface="DM Sans Bold"/>
              </a:rPr>
              <a:t>Interview Questions</a:t>
            </a:r>
          </a:p>
        </p:txBody>
      </p:sp>
      <p:grpSp>
        <p:nvGrpSpPr>
          <p:cNvPr name="Group 7" id="7"/>
          <p:cNvGrpSpPr/>
          <p:nvPr/>
        </p:nvGrpSpPr>
        <p:grpSpPr>
          <a:xfrm rot="0">
            <a:off x="1028700" y="3184718"/>
            <a:ext cx="5452157" cy="900929"/>
            <a:chOff x="0" y="0"/>
            <a:chExt cx="1435959" cy="237282"/>
          </a:xfrm>
        </p:grpSpPr>
        <p:sp>
          <p:nvSpPr>
            <p:cNvPr name="Freeform 8" id="8"/>
            <p:cNvSpPr/>
            <p:nvPr/>
          </p:nvSpPr>
          <p:spPr>
            <a:xfrm flipH="false" flipV="false" rot="0">
              <a:off x="0" y="0"/>
              <a:ext cx="1435959" cy="237282"/>
            </a:xfrm>
            <a:custGeom>
              <a:avLst/>
              <a:gdLst/>
              <a:ahLst/>
              <a:cxnLst/>
              <a:rect r="r" b="b" t="t" l="l"/>
              <a:pathLst>
                <a:path h="237282" w="1435959">
                  <a:moveTo>
                    <a:pt x="118641" y="0"/>
                  </a:moveTo>
                  <a:lnTo>
                    <a:pt x="1317318" y="0"/>
                  </a:lnTo>
                  <a:cubicBezTo>
                    <a:pt x="1382842" y="0"/>
                    <a:pt x="1435959" y="53117"/>
                    <a:pt x="1435959" y="118641"/>
                  </a:cubicBezTo>
                  <a:lnTo>
                    <a:pt x="1435959" y="118641"/>
                  </a:lnTo>
                  <a:cubicBezTo>
                    <a:pt x="1435959" y="150106"/>
                    <a:pt x="1423459" y="180283"/>
                    <a:pt x="1401210" y="202533"/>
                  </a:cubicBezTo>
                  <a:cubicBezTo>
                    <a:pt x="1378960" y="224782"/>
                    <a:pt x="1348784" y="237282"/>
                    <a:pt x="1317318" y="237282"/>
                  </a:cubicBezTo>
                  <a:lnTo>
                    <a:pt x="118641" y="237282"/>
                  </a:lnTo>
                  <a:cubicBezTo>
                    <a:pt x="87175" y="237282"/>
                    <a:pt x="56999" y="224782"/>
                    <a:pt x="34749" y="202533"/>
                  </a:cubicBezTo>
                  <a:cubicBezTo>
                    <a:pt x="12500" y="180283"/>
                    <a:pt x="0" y="150106"/>
                    <a:pt x="0" y="118641"/>
                  </a:cubicBezTo>
                  <a:lnTo>
                    <a:pt x="0" y="118641"/>
                  </a:lnTo>
                  <a:cubicBezTo>
                    <a:pt x="0" y="87175"/>
                    <a:pt x="12500" y="56999"/>
                    <a:pt x="34749" y="34749"/>
                  </a:cubicBezTo>
                  <a:cubicBezTo>
                    <a:pt x="56999" y="12500"/>
                    <a:pt x="87175" y="0"/>
                    <a:pt x="118641" y="0"/>
                  </a:cubicBezTo>
                  <a:close/>
                </a:path>
              </a:pathLst>
            </a:custGeom>
            <a:solidFill>
              <a:srgbClr val="FFFFFF"/>
            </a:solidFill>
            <a:ln w="19050" cap="rnd">
              <a:solidFill>
                <a:srgbClr val="000000"/>
              </a:solidFill>
              <a:prstDash val="solid"/>
              <a:round/>
            </a:ln>
          </p:spPr>
        </p:sp>
        <p:sp>
          <p:nvSpPr>
            <p:cNvPr name="TextBox 9" id="9"/>
            <p:cNvSpPr txBox="true"/>
            <p:nvPr/>
          </p:nvSpPr>
          <p:spPr>
            <a:xfrm>
              <a:off x="0" y="-66675"/>
              <a:ext cx="1435959" cy="303957"/>
            </a:xfrm>
            <a:prstGeom prst="rect">
              <a:avLst/>
            </a:prstGeom>
          </p:spPr>
          <p:txBody>
            <a:bodyPr anchor="ctr" rtlCol="false" tIns="177800" lIns="177800" bIns="177800" rIns="177800"/>
            <a:lstStyle/>
            <a:p>
              <a:pPr algn="ctr">
                <a:lnSpc>
                  <a:spcPts val="3299"/>
                </a:lnSpc>
              </a:pPr>
              <a:r>
                <a:rPr lang="en-US" sz="2199" spc="109">
                  <a:solidFill>
                    <a:srgbClr val="A57BFF"/>
                  </a:solidFill>
                  <a:latin typeface="DM Sans"/>
                  <a:ea typeface="DM Sans"/>
                  <a:cs typeface="DM Sans"/>
                  <a:sym typeface="DM Sans"/>
                </a:rPr>
                <a:t>What’s your </a:t>
              </a:r>
              <a:r>
                <a:rPr lang="en-US" b="true" sz="2199" spc="109">
                  <a:solidFill>
                    <a:srgbClr val="A57BFF"/>
                  </a:solidFill>
                  <a:latin typeface="DM Sans Bold"/>
                  <a:ea typeface="DM Sans Bold"/>
                  <a:cs typeface="DM Sans Bold"/>
                  <a:sym typeface="DM Sans Bold"/>
                </a:rPr>
                <a:t>design discipline</a:t>
              </a:r>
              <a:r>
                <a:rPr lang="en-US" sz="2199" spc="109">
                  <a:solidFill>
                    <a:srgbClr val="A57BFF"/>
                  </a:solidFill>
                  <a:latin typeface="DM Sans"/>
                  <a:ea typeface="DM Sans"/>
                  <a:cs typeface="DM Sans"/>
                  <a:sym typeface="DM Sans"/>
                </a:rPr>
                <a:t>?</a:t>
              </a:r>
            </a:p>
          </p:txBody>
        </p:sp>
      </p:grpSp>
      <p:grpSp>
        <p:nvGrpSpPr>
          <p:cNvPr name="Group 10" id="10"/>
          <p:cNvGrpSpPr/>
          <p:nvPr/>
        </p:nvGrpSpPr>
        <p:grpSpPr>
          <a:xfrm rot="0">
            <a:off x="1537583" y="4373761"/>
            <a:ext cx="5452157" cy="1124509"/>
            <a:chOff x="0" y="0"/>
            <a:chExt cx="1435959" cy="296167"/>
          </a:xfrm>
        </p:grpSpPr>
        <p:sp>
          <p:nvSpPr>
            <p:cNvPr name="Freeform 11" id="11"/>
            <p:cNvSpPr/>
            <p:nvPr/>
          </p:nvSpPr>
          <p:spPr>
            <a:xfrm flipH="false" flipV="false" rot="0">
              <a:off x="0" y="0"/>
              <a:ext cx="1435959" cy="296167"/>
            </a:xfrm>
            <a:custGeom>
              <a:avLst/>
              <a:gdLst/>
              <a:ahLst/>
              <a:cxnLst/>
              <a:rect r="r" b="b" t="t" l="l"/>
              <a:pathLst>
                <a:path h="296167" w="1435959">
                  <a:moveTo>
                    <a:pt x="133478" y="0"/>
                  </a:moveTo>
                  <a:lnTo>
                    <a:pt x="1302481" y="0"/>
                  </a:lnTo>
                  <a:cubicBezTo>
                    <a:pt x="1337882" y="0"/>
                    <a:pt x="1371832" y="14063"/>
                    <a:pt x="1396864" y="39095"/>
                  </a:cubicBezTo>
                  <a:cubicBezTo>
                    <a:pt x="1421896" y="64127"/>
                    <a:pt x="1435959" y="98077"/>
                    <a:pt x="1435959" y="133478"/>
                  </a:cubicBezTo>
                  <a:lnTo>
                    <a:pt x="1435959" y="162689"/>
                  </a:lnTo>
                  <a:cubicBezTo>
                    <a:pt x="1435959" y="198090"/>
                    <a:pt x="1421896" y="232040"/>
                    <a:pt x="1396864" y="257072"/>
                  </a:cubicBezTo>
                  <a:cubicBezTo>
                    <a:pt x="1371832" y="282104"/>
                    <a:pt x="1337882" y="296167"/>
                    <a:pt x="1302481" y="296167"/>
                  </a:cubicBezTo>
                  <a:lnTo>
                    <a:pt x="133478" y="296167"/>
                  </a:lnTo>
                  <a:cubicBezTo>
                    <a:pt x="98077" y="296167"/>
                    <a:pt x="64127" y="282104"/>
                    <a:pt x="39095" y="257072"/>
                  </a:cubicBezTo>
                  <a:cubicBezTo>
                    <a:pt x="14063" y="232040"/>
                    <a:pt x="0" y="198090"/>
                    <a:pt x="0" y="162689"/>
                  </a:cubicBezTo>
                  <a:lnTo>
                    <a:pt x="0" y="133478"/>
                  </a:lnTo>
                  <a:cubicBezTo>
                    <a:pt x="0" y="98077"/>
                    <a:pt x="14063" y="64127"/>
                    <a:pt x="39095" y="39095"/>
                  </a:cubicBezTo>
                  <a:cubicBezTo>
                    <a:pt x="64127" y="14063"/>
                    <a:pt x="98077" y="0"/>
                    <a:pt x="133478" y="0"/>
                  </a:cubicBezTo>
                  <a:close/>
                </a:path>
              </a:pathLst>
            </a:custGeom>
            <a:solidFill>
              <a:srgbClr val="FFFFFF"/>
            </a:solidFill>
            <a:ln w="19050" cap="rnd">
              <a:solidFill>
                <a:srgbClr val="000000"/>
              </a:solidFill>
              <a:prstDash val="solid"/>
              <a:round/>
            </a:ln>
          </p:spPr>
        </p:sp>
        <p:sp>
          <p:nvSpPr>
            <p:cNvPr name="TextBox 12" id="12"/>
            <p:cNvSpPr txBox="true"/>
            <p:nvPr/>
          </p:nvSpPr>
          <p:spPr>
            <a:xfrm>
              <a:off x="0" y="-66675"/>
              <a:ext cx="1435959" cy="362842"/>
            </a:xfrm>
            <a:prstGeom prst="rect">
              <a:avLst/>
            </a:prstGeom>
          </p:spPr>
          <p:txBody>
            <a:bodyPr anchor="ctr" rtlCol="false" tIns="177800" lIns="177800" bIns="177800" rIns="177800"/>
            <a:lstStyle/>
            <a:p>
              <a:pPr algn="ctr">
                <a:lnSpc>
                  <a:spcPts val="3299"/>
                </a:lnSpc>
              </a:pPr>
              <a:r>
                <a:rPr lang="en-US" sz="2199" spc="109">
                  <a:solidFill>
                    <a:srgbClr val="A57BFF"/>
                  </a:solidFill>
                  <a:latin typeface="DM Sans"/>
                  <a:ea typeface="DM Sans"/>
                  <a:cs typeface="DM Sans"/>
                  <a:sym typeface="DM Sans"/>
                </a:rPr>
                <a:t>What’s your typical </a:t>
              </a:r>
              <a:r>
                <a:rPr lang="en-US" b="true" sz="2199" spc="109">
                  <a:solidFill>
                    <a:srgbClr val="A57BFF"/>
                  </a:solidFill>
                  <a:latin typeface="DM Sans Bold"/>
                  <a:ea typeface="DM Sans Bold"/>
                  <a:cs typeface="DM Sans Bold"/>
                  <a:sym typeface="DM Sans Bold"/>
                </a:rPr>
                <a:t>workflow</a:t>
              </a:r>
              <a:r>
                <a:rPr lang="en-US" sz="2199" spc="109">
                  <a:solidFill>
                    <a:srgbClr val="A57BFF"/>
                  </a:solidFill>
                  <a:latin typeface="DM Sans"/>
                  <a:ea typeface="DM Sans"/>
                  <a:cs typeface="DM Sans"/>
                  <a:sym typeface="DM Sans"/>
                </a:rPr>
                <a:t>? </a:t>
              </a:r>
            </a:p>
            <a:p>
              <a:pPr algn="ctr">
                <a:lnSpc>
                  <a:spcPts val="3299"/>
                </a:lnSpc>
              </a:pPr>
              <a:r>
                <a:rPr lang="en-US" sz="2199" spc="109">
                  <a:solidFill>
                    <a:srgbClr val="A57BFF"/>
                  </a:solidFill>
                  <a:latin typeface="DM Sans"/>
                  <a:ea typeface="DM Sans"/>
                  <a:cs typeface="DM Sans"/>
                  <a:sym typeface="DM Sans"/>
                </a:rPr>
                <a:t>Wh</a:t>
              </a:r>
              <a:r>
                <a:rPr lang="en-US" sz="2199" spc="109">
                  <a:solidFill>
                    <a:srgbClr val="A57BFF"/>
                  </a:solidFill>
                  <a:latin typeface="DM Sans"/>
                  <a:ea typeface="DM Sans"/>
                  <a:cs typeface="DM Sans"/>
                  <a:sym typeface="DM Sans"/>
                </a:rPr>
                <a:t>at ki</a:t>
              </a:r>
              <a:r>
                <a:rPr lang="en-US" sz="2199" spc="109">
                  <a:solidFill>
                    <a:srgbClr val="A57BFF"/>
                  </a:solidFill>
                  <a:latin typeface="DM Sans"/>
                  <a:ea typeface="DM Sans"/>
                  <a:cs typeface="DM Sans"/>
                  <a:sym typeface="DM Sans"/>
                </a:rPr>
                <a:t>nd of tools do you use?</a:t>
              </a:r>
            </a:p>
          </p:txBody>
        </p:sp>
      </p:grpSp>
      <p:grpSp>
        <p:nvGrpSpPr>
          <p:cNvPr name="Group 13" id="13"/>
          <p:cNvGrpSpPr/>
          <p:nvPr/>
        </p:nvGrpSpPr>
        <p:grpSpPr>
          <a:xfrm rot="0">
            <a:off x="2623711" y="7115679"/>
            <a:ext cx="5452157" cy="1124509"/>
            <a:chOff x="0" y="0"/>
            <a:chExt cx="1435959" cy="296167"/>
          </a:xfrm>
        </p:grpSpPr>
        <p:sp>
          <p:nvSpPr>
            <p:cNvPr name="Freeform 14" id="14"/>
            <p:cNvSpPr/>
            <p:nvPr/>
          </p:nvSpPr>
          <p:spPr>
            <a:xfrm flipH="false" flipV="false" rot="0">
              <a:off x="0" y="0"/>
              <a:ext cx="1435959" cy="296167"/>
            </a:xfrm>
            <a:custGeom>
              <a:avLst/>
              <a:gdLst/>
              <a:ahLst/>
              <a:cxnLst/>
              <a:rect r="r" b="b" t="t" l="l"/>
              <a:pathLst>
                <a:path h="296167" w="1435959">
                  <a:moveTo>
                    <a:pt x="133478" y="0"/>
                  </a:moveTo>
                  <a:lnTo>
                    <a:pt x="1302481" y="0"/>
                  </a:lnTo>
                  <a:cubicBezTo>
                    <a:pt x="1337882" y="0"/>
                    <a:pt x="1371832" y="14063"/>
                    <a:pt x="1396864" y="39095"/>
                  </a:cubicBezTo>
                  <a:cubicBezTo>
                    <a:pt x="1421896" y="64127"/>
                    <a:pt x="1435959" y="98077"/>
                    <a:pt x="1435959" y="133478"/>
                  </a:cubicBezTo>
                  <a:lnTo>
                    <a:pt x="1435959" y="162689"/>
                  </a:lnTo>
                  <a:cubicBezTo>
                    <a:pt x="1435959" y="198090"/>
                    <a:pt x="1421896" y="232040"/>
                    <a:pt x="1396864" y="257072"/>
                  </a:cubicBezTo>
                  <a:cubicBezTo>
                    <a:pt x="1371832" y="282104"/>
                    <a:pt x="1337882" y="296167"/>
                    <a:pt x="1302481" y="296167"/>
                  </a:cubicBezTo>
                  <a:lnTo>
                    <a:pt x="133478" y="296167"/>
                  </a:lnTo>
                  <a:cubicBezTo>
                    <a:pt x="98077" y="296167"/>
                    <a:pt x="64127" y="282104"/>
                    <a:pt x="39095" y="257072"/>
                  </a:cubicBezTo>
                  <a:cubicBezTo>
                    <a:pt x="14063" y="232040"/>
                    <a:pt x="0" y="198090"/>
                    <a:pt x="0" y="162689"/>
                  </a:cubicBezTo>
                  <a:lnTo>
                    <a:pt x="0" y="133478"/>
                  </a:lnTo>
                  <a:cubicBezTo>
                    <a:pt x="0" y="98077"/>
                    <a:pt x="14063" y="64127"/>
                    <a:pt x="39095" y="39095"/>
                  </a:cubicBezTo>
                  <a:cubicBezTo>
                    <a:pt x="64127" y="14063"/>
                    <a:pt x="98077" y="0"/>
                    <a:pt x="133478" y="0"/>
                  </a:cubicBezTo>
                  <a:close/>
                </a:path>
              </a:pathLst>
            </a:custGeom>
            <a:solidFill>
              <a:srgbClr val="FFFFFF"/>
            </a:solidFill>
            <a:ln w="19050" cap="rnd">
              <a:solidFill>
                <a:srgbClr val="000000"/>
              </a:solidFill>
              <a:prstDash val="solid"/>
              <a:round/>
            </a:ln>
          </p:spPr>
        </p:sp>
        <p:sp>
          <p:nvSpPr>
            <p:cNvPr name="TextBox 15" id="15"/>
            <p:cNvSpPr txBox="true"/>
            <p:nvPr/>
          </p:nvSpPr>
          <p:spPr>
            <a:xfrm>
              <a:off x="0" y="-66675"/>
              <a:ext cx="1435959" cy="362842"/>
            </a:xfrm>
            <a:prstGeom prst="rect">
              <a:avLst/>
            </a:prstGeom>
          </p:spPr>
          <p:txBody>
            <a:bodyPr anchor="ctr" rtlCol="false" tIns="177800" lIns="177800" bIns="177800" rIns="177800"/>
            <a:lstStyle/>
            <a:p>
              <a:pPr algn="ctr">
                <a:lnSpc>
                  <a:spcPts val="3299"/>
                </a:lnSpc>
              </a:pPr>
              <a:r>
                <a:rPr lang="en-US" sz="2199" spc="109">
                  <a:solidFill>
                    <a:srgbClr val="A57BFF"/>
                  </a:solidFill>
                  <a:latin typeface="DM Sans"/>
                  <a:ea typeface="DM Sans"/>
                  <a:cs typeface="DM Sans"/>
                  <a:sym typeface="DM Sans"/>
                </a:rPr>
                <a:t>How do you </a:t>
              </a:r>
              <a:r>
                <a:rPr lang="en-US" b="true" sz="2199" spc="109">
                  <a:solidFill>
                    <a:srgbClr val="A57BFF"/>
                  </a:solidFill>
                  <a:latin typeface="DM Sans Bold"/>
                  <a:ea typeface="DM Sans Bold"/>
                  <a:cs typeface="DM Sans Bold"/>
                  <a:sym typeface="DM Sans Bold"/>
                </a:rPr>
                <a:t>brainstorm</a:t>
              </a:r>
              <a:r>
                <a:rPr lang="en-US" sz="2199" spc="109">
                  <a:solidFill>
                    <a:srgbClr val="A57BFF"/>
                  </a:solidFill>
                  <a:latin typeface="DM Sans"/>
                  <a:ea typeface="DM Sans"/>
                  <a:cs typeface="DM Sans"/>
                  <a:sym typeface="DM Sans"/>
                </a:rPr>
                <a:t> </a:t>
              </a:r>
              <a:r>
                <a:rPr lang="en-US" sz="2199" spc="109">
                  <a:solidFill>
                    <a:srgbClr val="A57BFF"/>
                  </a:solidFill>
                  <a:latin typeface="DM Sans"/>
                  <a:ea typeface="DM Sans"/>
                  <a:cs typeface="DM Sans"/>
                  <a:sym typeface="DM Sans"/>
                </a:rPr>
                <a:t>i</a:t>
              </a:r>
              <a:r>
                <a:rPr lang="en-US" sz="2199" spc="109">
                  <a:solidFill>
                    <a:srgbClr val="A57BFF"/>
                  </a:solidFill>
                  <a:latin typeface="DM Sans"/>
                  <a:ea typeface="DM Sans"/>
                  <a:cs typeface="DM Sans"/>
                  <a:sym typeface="DM Sans"/>
                </a:rPr>
                <a:t>deas? </a:t>
              </a:r>
            </a:p>
            <a:p>
              <a:pPr algn="ctr">
                <a:lnSpc>
                  <a:spcPts val="3299"/>
                </a:lnSpc>
              </a:pPr>
              <a:r>
                <a:rPr lang="en-US" sz="2199" spc="109">
                  <a:solidFill>
                    <a:srgbClr val="A57BFF"/>
                  </a:solidFill>
                  <a:latin typeface="DM Sans"/>
                  <a:ea typeface="DM Sans"/>
                  <a:cs typeface="DM Sans"/>
                  <a:sym typeface="DM Sans"/>
                </a:rPr>
                <a:t>How do you </a:t>
              </a:r>
              <a:r>
                <a:rPr lang="en-US" b="true" sz="2199" spc="109">
                  <a:solidFill>
                    <a:srgbClr val="A57BFF"/>
                  </a:solidFill>
                  <a:latin typeface="DM Sans Bold"/>
                  <a:ea typeface="DM Sans Bold"/>
                  <a:cs typeface="DM Sans Bold"/>
                  <a:sym typeface="DM Sans Bold"/>
                </a:rPr>
                <a:t>get inspiration</a:t>
              </a:r>
              <a:r>
                <a:rPr lang="en-US" sz="2199" spc="109">
                  <a:solidFill>
                    <a:srgbClr val="A57BFF"/>
                  </a:solidFill>
                  <a:latin typeface="DM Sans"/>
                  <a:ea typeface="DM Sans"/>
                  <a:cs typeface="DM Sans"/>
                  <a:sym typeface="DM Sans"/>
                </a:rPr>
                <a:t>？</a:t>
              </a:r>
            </a:p>
          </p:txBody>
        </p:sp>
      </p:grpSp>
      <p:grpSp>
        <p:nvGrpSpPr>
          <p:cNvPr name="Group 16" id="16"/>
          <p:cNvGrpSpPr/>
          <p:nvPr/>
        </p:nvGrpSpPr>
        <p:grpSpPr>
          <a:xfrm rot="0">
            <a:off x="691902" y="5786383"/>
            <a:ext cx="5452157" cy="1124509"/>
            <a:chOff x="0" y="0"/>
            <a:chExt cx="1435959" cy="296167"/>
          </a:xfrm>
        </p:grpSpPr>
        <p:sp>
          <p:nvSpPr>
            <p:cNvPr name="Freeform 17" id="17"/>
            <p:cNvSpPr/>
            <p:nvPr/>
          </p:nvSpPr>
          <p:spPr>
            <a:xfrm flipH="false" flipV="false" rot="0">
              <a:off x="0" y="0"/>
              <a:ext cx="1435959" cy="296167"/>
            </a:xfrm>
            <a:custGeom>
              <a:avLst/>
              <a:gdLst/>
              <a:ahLst/>
              <a:cxnLst/>
              <a:rect r="r" b="b" t="t" l="l"/>
              <a:pathLst>
                <a:path h="296167" w="1435959">
                  <a:moveTo>
                    <a:pt x="133478" y="0"/>
                  </a:moveTo>
                  <a:lnTo>
                    <a:pt x="1302481" y="0"/>
                  </a:lnTo>
                  <a:cubicBezTo>
                    <a:pt x="1337882" y="0"/>
                    <a:pt x="1371832" y="14063"/>
                    <a:pt x="1396864" y="39095"/>
                  </a:cubicBezTo>
                  <a:cubicBezTo>
                    <a:pt x="1421896" y="64127"/>
                    <a:pt x="1435959" y="98077"/>
                    <a:pt x="1435959" y="133478"/>
                  </a:cubicBezTo>
                  <a:lnTo>
                    <a:pt x="1435959" y="162689"/>
                  </a:lnTo>
                  <a:cubicBezTo>
                    <a:pt x="1435959" y="198090"/>
                    <a:pt x="1421896" y="232040"/>
                    <a:pt x="1396864" y="257072"/>
                  </a:cubicBezTo>
                  <a:cubicBezTo>
                    <a:pt x="1371832" y="282104"/>
                    <a:pt x="1337882" y="296167"/>
                    <a:pt x="1302481" y="296167"/>
                  </a:cubicBezTo>
                  <a:lnTo>
                    <a:pt x="133478" y="296167"/>
                  </a:lnTo>
                  <a:cubicBezTo>
                    <a:pt x="98077" y="296167"/>
                    <a:pt x="64127" y="282104"/>
                    <a:pt x="39095" y="257072"/>
                  </a:cubicBezTo>
                  <a:cubicBezTo>
                    <a:pt x="14063" y="232040"/>
                    <a:pt x="0" y="198090"/>
                    <a:pt x="0" y="162689"/>
                  </a:cubicBezTo>
                  <a:lnTo>
                    <a:pt x="0" y="133478"/>
                  </a:lnTo>
                  <a:cubicBezTo>
                    <a:pt x="0" y="98077"/>
                    <a:pt x="14063" y="64127"/>
                    <a:pt x="39095" y="39095"/>
                  </a:cubicBezTo>
                  <a:cubicBezTo>
                    <a:pt x="64127" y="14063"/>
                    <a:pt x="98077" y="0"/>
                    <a:pt x="133478" y="0"/>
                  </a:cubicBezTo>
                  <a:close/>
                </a:path>
              </a:pathLst>
            </a:custGeom>
            <a:solidFill>
              <a:srgbClr val="FFFFFF"/>
            </a:solidFill>
            <a:ln w="19050" cap="rnd">
              <a:solidFill>
                <a:srgbClr val="000000"/>
              </a:solidFill>
              <a:prstDash val="solid"/>
              <a:round/>
            </a:ln>
          </p:spPr>
        </p:sp>
        <p:sp>
          <p:nvSpPr>
            <p:cNvPr name="TextBox 18" id="18"/>
            <p:cNvSpPr txBox="true"/>
            <p:nvPr/>
          </p:nvSpPr>
          <p:spPr>
            <a:xfrm>
              <a:off x="0" y="-66675"/>
              <a:ext cx="1435959" cy="362842"/>
            </a:xfrm>
            <a:prstGeom prst="rect">
              <a:avLst/>
            </a:prstGeom>
          </p:spPr>
          <p:txBody>
            <a:bodyPr anchor="ctr" rtlCol="false" tIns="177800" lIns="177800" bIns="177800" rIns="177800"/>
            <a:lstStyle/>
            <a:p>
              <a:pPr algn="ctr">
                <a:lnSpc>
                  <a:spcPts val="3299"/>
                </a:lnSpc>
              </a:pPr>
              <a:r>
                <a:rPr lang="en-US" sz="2199" spc="109">
                  <a:solidFill>
                    <a:srgbClr val="A57BFF"/>
                  </a:solidFill>
                  <a:latin typeface="DM Sans"/>
                  <a:ea typeface="DM Sans"/>
                  <a:cs typeface="DM Sans"/>
                  <a:sym typeface="DM Sans"/>
                </a:rPr>
                <a:t>How do you </a:t>
              </a:r>
              <a:r>
                <a:rPr lang="en-US" b="true" sz="2199" spc="109">
                  <a:solidFill>
                    <a:srgbClr val="A57BFF"/>
                  </a:solidFill>
                  <a:latin typeface="DM Sans Bold"/>
                  <a:ea typeface="DM Sans Bold"/>
                  <a:cs typeface="DM Sans Bold"/>
                  <a:sym typeface="DM Sans Bold"/>
                </a:rPr>
                <a:t>organize </a:t>
              </a:r>
              <a:r>
                <a:rPr lang="en-US" sz="2199" spc="109">
                  <a:solidFill>
                    <a:srgbClr val="A57BFF"/>
                  </a:solidFill>
                  <a:latin typeface="DM Sans"/>
                  <a:ea typeface="DM Sans"/>
                  <a:cs typeface="DM Sans"/>
                  <a:sym typeface="DM Sans"/>
                </a:rPr>
                <a:t>your </a:t>
              </a:r>
              <a:r>
                <a:rPr lang="en-US" sz="2199" spc="109">
                  <a:solidFill>
                    <a:srgbClr val="A57BFF"/>
                  </a:solidFill>
                  <a:latin typeface="DM Sans"/>
                  <a:ea typeface="DM Sans"/>
                  <a:cs typeface="DM Sans"/>
                  <a:sym typeface="DM Sans"/>
                </a:rPr>
                <a:t>i</a:t>
              </a:r>
              <a:r>
                <a:rPr lang="en-US" sz="2199" spc="109">
                  <a:solidFill>
                    <a:srgbClr val="A57BFF"/>
                  </a:solidFill>
                  <a:latin typeface="DM Sans"/>
                  <a:ea typeface="DM Sans"/>
                  <a:cs typeface="DM Sans"/>
                  <a:sym typeface="DM Sans"/>
                </a:rPr>
                <a:t>deas? What </a:t>
              </a:r>
              <a:r>
                <a:rPr lang="en-US" b="true" sz="2199" spc="109">
                  <a:solidFill>
                    <a:srgbClr val="A57BFF"/>
                  </a:solidFill>
                  <a:latin typeface="DM Sans Bold"/>
                  <a:ea typeface="DM Sans Bold"/>
                  <a:cs typeface="DM Sans Bold"/>
                  <a:sym typeface="DM Sans Bold"/>
                </a:rPr>
                <a:t>tools &amp; methods</a:t>
              </a:r>
              <a:r>
                <a:rPr lang="en-US" sz="2199" spc="109">
                  <a:solidFill>
                    <a:srgbClr val="A57BFF"/>
                  </a:solidFill>
                  <a:latin typeface="DM Sans"/>
                  <a:ea typeface="DM Sans"/>
                  <a:cs typeface="DM Sans"/>
                  <a:sym typeface="DM Sans"/>
                </a:rPr>
                <a:t> do you use?</a:t>
              </a:r>
            </a:p>
          </p:txBody>
        </p:sp>
      </p:grpSp>
      <p:grpSp>
        <p:nvGrpSpPr>
          <p:cNvPr name="Group 19" id="19"/>
          <p:cNvGrpSpPr/>
          <p:nvPr/>
        </p:nvGrpSpPr>
        <p:grpSpPr>
          <a:xfrm rot="0">
            <a:off x="6144058" y="8440213"/>
            <a:ext cx="5452157" cy="1534084"/>
            <a:chOff x="0" y="0"/>
            <a:chExt cx="1435959" cy="404039"/>
          </a:xfrm>
        </p:grpSpPr>
        <p:sp>
          <p:nvSpPr>
            <p:cNvPr name="Freeform 20" id="20"/>
            <p:cNvSpPr/>
            <p:nvPr/>
          </p:nvSpPr>
          <p:spPr>
            <a:xfrm flipH="false" flipV="false" rot="0">
              <a:off x="0" y="0"/>
              <a:ext cx="1435959" cy="404039"/>
            </a:xfrm>
            <a:custGeom>
              <a:avLst/>
              <a:gdLst/>
              <a:ahLst/>
              <a:cxnLst/>
              <a:rect r="r" b="b" t="t" l="l"/>
              <a:pathLst>
                <a:path h="404039" w="1435959">
                  <a:moveTo>
                    <a:pt x="133478" y="0"/>
                  </a:moveTo>
                  <a:lnTo>
                    <a:pt x="1302481" y="0"/>
                  </a:lnTo>
                  <a:cubicBezTo>
                    <a:pt x="1337882" y="0"/>
                    <a:pt x="1371832" y="14063"/>
                    <a:pt x="1396864" y="39095"/>
                  </a:cubicBezTo>
                  <a:cubicBezTo>
                    <a:pt x="1421896" y="64127"/>
                    <a:pt x="1435959" y="98077"/>
                    <a:pt x="1435959" y="133478"/>
                  </a:cubicBezTo>
                  <a:lnTo>
                    <a:pt x="1435959" y="270561"/>
                  </a:lnTo>
                  <a:cubicBezTo>
                    <a:pt x="1435959" y="305961"/>
                    <a:pt x="1421896" y="339912"/>
                    <a:pt x="1396864" y="364944"/>
                  </a:cubicBezTo>
                  <a:cubicBezTo>
                    <a:pt x="1371832" y="389976"/>
                    <a:pt x="1337882" y="404039"/>
                    <a:pt x="1302481" y="404039"/>
                  </a:cubicBezTo>
                  <a:lnTo>
                    <a:pt x="133478" y="404039"/>
                  </a:lnTo>
                  <a:cubicBezTo>
                    <a:pt x="98077" y="404039"/>
                    <a:pt x="64127" y="389976"/>
                    <a:pt x="39095" y="364944"/>
                  </a:cubicBezTo>
                  <a:cubicBezTo>
                    <a:pt x="14063" y="339912"/>
                    <a:pt x="0" y="305961"/>
                    <a:pt x="0" y="270561"/>
                  </a:cubicBezTo>
                  <a:lnTo>
                    <a:pt x="0" y="133478"/>
                  </a:lnTo>
                  <a:cubicBezTo>
                    <a:pt x="0" y="98077"/>
                    <a:pt x="14063" y="64127"/>
                    <a:pt x="39095" y="39095"/>
                  </a:cubicBezTo>
                  <a:cubicBezTo>
                    <a:pt x="64127" y="14063"/>
                    <a:pt x="98077" y="0"/>
                    <a:pt x="133478" y="0"/>
                  </a:cubicBezTo>
                  <a:close/>
                </a:path>
              </a:pathLst>
            </a:custGeom>
            <a:solidFill>
              <a:srgbClr val="FFFFFF"/>
            </a:solidFill>
            <a:ln w="19050" cap="rnd">
              <a:solidFill>
                <a:srgbClr val="000000"/>
              </a:solidFill>
              <a:prstDash val="solid"/>
              <a:round/>
            </a:ln>
          </p:spPr>
        </p:sp>
        <p:sp>
          <p:nvSpPr>
            <p:cNvPr name="TextBox 21" id="21"/>
            <p:cNvSpPr txBox="true"/>
            <p:nvPr/>
          </p:nvSpPr>
          <p:spPr>
            <a:xfrm>
              <a:off x="0" y="-66675"/>
              <a:ext cx="1435959" cy="470714"/>
            </a:xfrm>
            <a:prstGeom prst="rect">
              <a:avLst/>
            </a:prstGeom>
          </p:spPr>
          <p:txBody>
            <a:bodyPr anchor="ctr" rtlCol="false" tIns="177800" lIns="177800" bIns="177800" rIns="177800"/>
            <a:lstStyle/>
            <a:p>
              <a:pPr algn="ctr">
                <a:lnSpc>
                  <a:spcPts val="3299"/>
                </a:lnSpc>
              </a:pPr>
              <a:r>
                <a:rPr lang="en-US" sz="2199" spc="109">
                  <a:solidFill>
                    <a:srgbClr val="A57BFF"/>
                  </a:solidFill>
                  <a:latin typeface="DM Sans"/>
                  <a:ea typeface="DM Sans"/>
                  <a:cs typeface="DM Sans"/>
                  <a:sym typeface="DM Sans"/>
                </a:rPr>
                <a:t>What are some </a:t>
              </a:r>
              <a:r>
                <a:rPr lang="en-US" b="true" sz="2199" spc="109">
                  <a:solidFill>
                    <a:srgbClr val="A57BFF"/>
                  </a:solidFill>
                  <a:latin typeface="DM Sans Bold"/>
                  <a:ea typeface="DM Sans Bold"/>
                  <a:cs typeface="DM Sans Bold"/>
                  <a:sym typeface="DM Sans Bold"/>
                </a:rPr>
                <a:t>criteria</a:t>
              </a:r>
              <a:r>
                <a:rPr lang="en-US" sz="2199" spc="109">
                  <a:solidFill>
                    <a:srgbClr val="A57BFF"/>
                  </a:solidFill>
                  <a:latin typeface="DM Sans"/>
                  <a:ea typeface="DM Sans"/>
                  <a:cs typeface="DM Sans"/>
                  <a:sym typeface="DM Sans"/>
                </a:rPr>
                <a:t> you have for you to move from ideation to the next steps?</a:t>
              </a:r>
            </a:p>
          </p:txBody>
        </p:sp>
      </p:grpSp>
      <p:sp>
        <p:nvSpPr>
          <p:cNvPr name="TextBox 22" id="22"/>
          <p:cNvSpPr txBox="true"/>
          <p:nvPr/>
        </p:nvSpPr>
        <p:spPr>
          <a:xfrm rot="0">
            <a:off x="6986588" y="2504475"/>
            <a:ext cx="5880471" cy="481330"/>
          </a:xfrm>
          <a:prstGeom prst="rect">
            <a:avLst/>
          </a:prstGeom>
        </p:spPr>
        <p:txBody>
          <a:bodyPr anchor="t" rtlCol="false" tIns="0" lIns="0" bIns="0" rIns="0">
            <a:spAutoFit/>
          </a:bodyPr>
          <a:lstStyle/>
          <a:p>
            <a:pPr algn="just">
              <a:lnSpc>
                <a:spcPts val="3919"/>
              </a:lnSpc>
            </a:pPr>
            <a:r>
              <a:rPr lang="en-US" b="true" sz="2799">
                <a:solidFill>
                  <a:srgbClr val="418CE3"/>
                </a:solidFill>
                <a:latin typeface="DM Sans Bold"/>
                <a:ea typeface="DM Sans Bold"/>
                <a:cs typeface="DM Sans Bold"/>
                <a:sym typeface="DM Sans Bold"/>
              </a:rPr>
              <a:t>Colaboration &amp; Communication</a:t>
            </a:r>
          </a:p>
        </p:txBody>
      </p:sp>
      <p:grpSp>
        <p:nvGrpSpPr>
          <p:cNvPr name="Group 23" id="23"/>
          <p:cNvGrpSpPr/>
          <p:nvPr/>
        </p:nvGrpSpPr>
        <p:grpSpPr>
          <a:xfrm rot="0">
            <a:off x="7296366" y="3184718"/>
            <a:ext cx="5070494" cy="1534084"/>
            <a:chOff x="0" y="0"/>
            <a:chExt cx="1335439" cy="404039"/>
          </a:xfrm>
        </p:grpSpPr>
        <p:sp>
          <p:nvSpPr>
            <p:cNvPr name="Freeform 24" id="24"/>
            <p:cNvSpPr/>
            <p:nvPr/>
          </p:nvSpPr>
          <p:spPr>
            <a:xfrm flipH="false" flipV="false" rot="0">
              <a:off x="0" y="0"/>
              <a:ext cx="1335439" cy="404039"/>
            </a:xfrm>
            <a:custGeom>
              <a:avLst/>
              <a:gdLst/>
              <a:ahLst/>
              <a:cxnLst/>
              <a:rect r="r" b="b" t="t" l="l"/>
              <a:pathLst>
                <a:path h="404039" w="1335439">
                  <a:moveTo>
                    <a:pt x="143525" y="0"/>
                  </a:moveTo>
                  <a:lnTo>
                    <a:pt x="1191914" y="0"/>
                  </a:lnTo>
                  <a:cubicBezTo>
                    <a:pt x="1229979" y="0"/>
                    <a:pt x="1266485" y="15121"/>
                    <a:pt x="1293401" y="42037"/>
                  </a:cubicBezTo>
                  <a:cubicBezTo>
                    <a:pt x="1320317" y="68953"/>
                    <a:pt x="1335439" y="105459"/>
                    <a:pt x="1335439" y="143525"/>
                  </a:cubicBezTo>
                  <a:lnTo>
                    <a:pt x="1335439" y="260514"/>
                  </a:lnTo>
                  <a:cubicBezTo>
                    <a:pt x="1335439" y="339780"/>
                    <a:pt x="1271181" y="404039"/>
                    <a:pt x="1191914" y="404039"/>
                  </a:cubicBezTo>
                  <a:lnTo>
                    <a:pt x="143525" y="404039"/>
                  </a:lnTo>
                  <a:cubicBezTo>
                    <a:pt x="64258" y="404039"/>
                    <a:pt x="0" y="339780"/>
                    <a:pt x="0" y="260514"/>
                  </a:cubicBezTo>
                  <a:lnTo>
                    <a:pt x="0" y="143525"/>
                  </a:lnTo>
                  <a:cubicBezTo>
                    <a:pt x="0" y="64258"/>
                    <a:pt x="64258" y="0"/>
                    <a:pt x="143525" y="0"/>
                  </a:cubicBezTo>
                  <a:close/>
                </a:path>
              </a:pathLst>
            </a:custGeom>
            <a:solidFill>
              <a:srgbClr val="FFFFFF"/>
            </a:solidFill>
            <a:ln w="19050" cap="rnd">
              <a:solidFill>
                <a:srgbClr val="000000"/>
              </a:solidFill>
              <a:prstDash val="solid"/>
              <a:round/>
            </a:ln>
          </p:spPr>
        </p:sp>
        <p:sp>
          <p:nvSpPr>
            <p:cNvPr name="TextBox 25" id="25"/>
            <p:cNvSpPr txBox="true"/>
            <p:nvPr/>
          </p:nvSpPr>
          <p:spPr>
            <a:xfrm>
              <a:off x="0" y="-66675"/>
              <a:ext cx="1335439" cy="470714"/>
            </a:xfrm>
            <a:prstGeom prst="rect">
              <a:avLst/>
            </a:prstGeom>
          </p:spPr>
          <p:txBody>
            <a:bodyPr anchor="ctr" rtlCol="false" tIns="177800" lIns="177800" bIns="177800" rIns="177800"/>
            <a:lstStyle/>
            <a:p>
              <a:pPr algn="ctr">
                <a:lnSpc>
                  <a:spcPts val="3299"/>
                </a:lnSpc>
              </a:pPr>
              <a:r>
                <a:rPr lang="en-US" sz="2199" spc="109">
                  <a:solidFill>
                    <a:srgbClr val="418CE3"/>
                  </a:solidFill>
                  <a:latin typeface="DM Sans"/>
                  <a:ea typeface="DM Sans"/>
                  <a:cs typeface="DM Sans"/>
                  <a:sym typeface="DM Sans"/>
                </a:rPr>
                <a:t>What’s your </a:t>
              </a:r>
              <a:r>
                <a:rPr lang="en-US" b="true" sz="2199" spc="109">
                  <a:solidFill>
                    <a:srgbClr val="418CE3"/>
                  </a:solidFill>
                  <a:latin typeface="DM Sans Bold"/>
                  <a:ea typeface="DM Sans Bold"/>
                  <a:cs typeface="DM Sans Bold"/>
                  <a:sym typeface="DM Sans Bold"/>
                </a:rPr>
                <a:t>position</a:t>
              </a:r>
              <a:r>
                <a:rPr lang="en-US" sz="2199" spc="109">
                  <a:solidFill>
                    <a:srgbClr val="418CE3"/>
                  </a:solidFill>
                  <a:latin typeface="DM Sans"/>
                  <a:ea typeface="DM Sans"/>
                  <a:cs typeface="DM Sans"/>
                  <a:sym typeface="DM Sans"/>
                </a:rPr>
                <a:t>? </a:t>
              </a:r>
            </a:p>
            <a:p>
              <a:pPr algn="ctr">
                <a:lnSpc>
                  <a:spcPts val="3299"/>
                </a:lnSpc>
              </a:pPr>
              <a:r>
                <a:rPr lang="en-US" sz="2199" spc="109">
                  <a:solidFill>
                    <a:srgbClr val="418CE3"/>
                  </a:solidFill>
                  <a:latin typeface="DM Sans"/>
                  <a:ea typeface="DM Sans"/>
                  <a:cs typeface="DM Sans"/>
                  <a:sym typeface="DM Sans"/>
                </a:rPr>
                <a:t>Do you </a:t>
              </a:r>
              <a:r>
                <a:rPr lang="en-US" sz="2199" spc="109">
                  <a:solidFill>
                    <a:srgbClr val="418CE3"/>
                  </a:solidFill>
                  <a:latin typeface="DM Sans"/>
                  <a:ea typeface="DM Sans"/>
                  <a:cs typeface="DM Sans"/>
                  <a:sym typeface="DM Sans"/>
                </a:rPr>
                <a:t>work</a:t>
              </a:r>
              <a:r>
                <a:rPr lang="en-US" sz="2199" spc="109">
                  <a:solidFill>
                    <a:srgbClr val="418CE3"/>
                  </a:solidFill>
                  <a:latin typeface="DM Sans"/>
                  <a:ea typeface="DM Sans"/>
                  <a:cs typeface="DM Sans"/>
                  <a:sym typeface="DM Sans"/>
                </a:rPr>
                <a:t> as a </a:t>
              </a:r>
              <a:r>
                <a:rPr lang="en-US" sz="2199" spc="109">
                  <a:solidFill>
                    <a:srgbClr val="418CE3"/>
                  </a:solidFill>
                  <a:latin typeface="DM Sans"/>
                  <a:ea typeface="DM Sans"/>
                  <a:cs typeface="DM Sans"/>
                  <a:sym typeface="DM Sans"/>
                </a:rPr>
                <a:t>f</a:t>
              </a:r>
              <a:r>
                <a:rPr lang="en-US" sz="2199" spc="109">
                  <a:solidFill>
                    <a:srgbClr val="418CE3"/>
                  </a:solidFill>
                  <a:latin typeface="DM Sans"/>
                  <a:ea typeface="DM Sans"/>
                  <a:cs typeface="DM Sans"/>
                  <a:sym typeface="DM Sans"/>
                </a:rPr>
                <a:t>ree</a:t>
              </a:r>
              <a:r>
                <a:rPr lang="en-US" sz="2199" spc="109">
                  <a:solidFill>
                    <a:srgbClr val="418CE3"/>
                  </a:solidFill>
                  <a:latin typeface="DM Sans"/>
                  <a:ea typeface="DM Sans"/>
                  <a:cs typeface="DM Sans"/>
                  <a:sym typeface="DM Sans"/>
                </a:rPr>
                <a:t>lancer, i</a:t>
              </a:r>
              <a:r>
                <a:rPr lang="en-US" sz="2199" spc="109">
                  <a:solidFill>
                    <a:srgbClr val="418CE3"/>
                  </a:solidFill>
                  <a:latin typeface="DM Sans"/>
                  <a:ea typeface="DM Sans"/>
                  <a:cs typeface="DM Sans"/>
                  <a:sym typeface="DM Sans"/>
                </a:rPr>
                <a:t>n a studio, or a company?</a:t>
              </a:r>
            </a:p>
          </p:txBody>
        </p:sp>
      </p:grpSp>
      <p:grpSp>
        <p:nvGrpSpPr>
          <p:cNvPr name="Group 26" id="26"/>
          <p:cNvGrpSpPr/>
          <p:nvPr/>
        </p:nvGrpSpPr>
        <p:grpSpPr>
          <a:xfrm rot="0">
            <a:off x="691902" y="8525938"/>
            <a:ext cx="4657888" cy="1124509"/>
            <a:chOff x="0" y="0"/>
            <a:chExt cx="1226769" cy="296167"/>
          </a:xfrm>
        </p:grpSpPr>
        <p:sp>
          <p:nvSpPr>
            <p:cNvPr name="Freeform 27" id="27"/>
            <p:cNvSpPr/>
            <p:nvPr/>
          </p:nvSpPr>
          <p:spPr>
            <a:xfrm flipH="false" flipV="false" rot="0">
              <a:off x="0" y="0"/>
              <a:ext cx="1226769" cy="296167"/>
            </a:xfrm>
            <a:custGeom>
              <a:avLst/>
              <a:gdLst/>
              <a:ahLst/>
              <a:cxnLst/>
              <a:rect r="r" b="b" t="t" l="l"/>
              <a:pathLst>
                <a:path h="296167" w="1226769">
                  <a:moveTo>
                    <a:pt x="148083" y="0"/>
                  </a:moveTo>
                  <a:lnTo>
                    <a:pt x="1078685" y="0"/>
                  </a:lnTo>
                  <a:cubicBezTo>
                    <a:pt x="1160469" y="0"/>
                    <a:pt x="1226769" y="66299"/>
                    <a:pt x="1226769" y="148083"/>
                  </a:cubicBezTo>
                  <a:lnTo>
                    <a:pt x="1226769" y="148083"/>
                  </a:lnTo>
                  <a:cubicBezTo>
                    <a:pt x="1226769" y="187358"/>
                    <a:pt x="1211167" y="225023"/>
                    <a:pt x="1183396" y="252794"/>
                  </a:cubicBezTo>
                  <a:cubicBezTo>
                    <a:pt x="1155625" y="280565"/>
                    <a:pt x="1117959" y="296167"/>
                    <a:pt x="1078685" y="296167"/>
                  </a:cubicBezTo>
                  <a:lnTo>
                    <a:pt x="148083" y="296167"/>
                  </a:lnTo>
                  <a:cubicBezTo>
                    <a:pt x="108809" y="296167"/>
                    <a:pt x="71144" y="280565"/>
                    <a:pt x="43373" y="252794"/>
                  </a:cubicBezTo>
                  <a:cubicBezTo>
                    <a:pt x="15602" y="225023"/>
                    <a:pt x="0" y="187358"/>
                    <a:pt x="0" y="148083"/>
                  </a:cubicBezTo>
                  <a:lnTo>
                    <a:pt x="0" y="148083"/>
                  </a:lnTo>
                  <a:cubicBezTo>
                    <a:pt x="0" y="108809"/>
                    <a:pt x="15602" y="71144"/>
                    <a:pt x="43373" y="43373"/>
                  </a:cubicBezTo>
                  <a:cubicBezTo>
                    <a:pt x="71144" y="15602"/>
                    <a:pt x="108809" y="0"/>
                    <a:pt x="148083" y="0"/>
                  </a:cubicBezTo>
                  <a:close/>
                </a:path>
              </a:pathLst>
            </a:custGeom>
            <a:solidFill>
              <a:srgbClr val="FFFFFF"/>
            </a:solidFill>
            <a:ln w="19050" cap="rnd">
              <a:solidFill>
                <a:srgbClr val="000000"/>
              </a:solidFill>
              <a:prstDash val="solid"/>
              <a:round/>
            </a:ln>
          </p:spPr>
        </p:sp>
        <p:sp>
          <p:nvSpPr>
            <p:cNvPr name="TextBox 28" id="28"/>
            <p:cNvSpPr txBox="true"/>
            <p:nvPr/>
          </p:nvSpPr>
          <p:spPr>
            <a:xfrm>
              <a:off x="0" y="-66675"/>
              <a:ext cx="1226769" cy="362842"/>
            </a:xfrm>
            <a:prstGeom prst="rect">
              <a:avLst/>
            </a:prstGeom>
          </p:spPr>
          <p:txBody>
            <a:bodyPr anchor="ctr" rtlCol="false" tIns="177800" lIns="177800" bIns="177800" rIns="177800"/>
            <a:lstStyle/>
            <a:p>
              <a:pPr algn="ctr">
                <a:lnSpc>
                  <a:spcPts val="3299"/>
                </a:lnSpc>
              </a:pPr>
              <a:r>
                <a:rPr lang="en-US" b="true" sz="2199" spc="109">
                  <a:solidFill>
                    <a:srgbClr val="A57BFF"/>
                  </a:solidFill>
                  <a:latin typeface="DM Sans Bold"/>
                  <a:ea typeface="DM Sans Bold"/>
                  <a:cs typeface="DM Sans Bold"/>
                  <a:sym typeface="DM Sans Bold"/>
                </a:rPr>
                <a:t> </a:t>
              </a:r>
              <a:r>
                <a:rPr lang="en-US" b="true" sz="2199" spc="109">
                  <a:solidFill>
                    <a:srgbClr val="A57BFF"/>
                  </a:solidFill>
                  <a:latin typeface="DM Sans Bold"/>
                  <a:ea typeface="DM Sans Bold"/>
                  <a:cs typeface="DM Sans Bold"/>
                  <a:sym typeface="DM Sans Bold"/>
                </a:rPr>
                <a:t>How long </a:t>
              </a:r>
              <a:r>
                <a:rPr lang="en-US" sz="2199" spc="109">
                  <a:solidFill>
                    <a:srgbClr val="A57BFF"/>
                  </a:solidFill>
                  <a:latin typeface="DM Sans"/>
                  <a:ea typeface="DM Sans"/>
                  <a:cs typeface="DM Sans"/>
                  <a:sym typeface="DM Sans"/>
                </a:rPr>
                <a:t>will th</a:t>
              </a:r>
              <a:r>
                <a:rPr lang="en-US" sz="2199" spc="109">
                  <a:solidFill>
                    <a:srgbClr val="A57BFF"/>
                  </a:solidFill>
                  <a:latin typeface="DM Sans"/>
                  <a:ea typeface="DM Sans"/>
                  <a:cs typeface="DM Sans"/>
                  <a:sym typeface="DM Sans"/>
                </a:rPr>
                <a:t>e i</a:t>
              </a:r>
              <a:r>
                <a:rPr lang="en-US" sz="2199" spc="109">
                  <a:solidFill>
                    <a:srgbClr val="A57BFF"/>
                  </a:solidFill>
                  <a:latin typeface="DM Sans"/>
                  <a:ea typeface="DM Sans"/>
                  <a:cs typeface="DM Sans"/>
                  <a:sym typeface="DM Sans"/>
                </a:rPr>
                <a:t>deation phase usually take?</a:t>
              </a:r>
            </a:p>
          </p:txBody>
        </p:sp>
      </p:grpSp>
      <p:grpSp>
        <p:nvGrpSpPr>
          <p:cNvPr name="Group 29" id="29"/>
          <p:cNvGrpSpPr/>
          <p:nvPr/>
        </p:nvGrpSpPr>
        <p:grpSpPr>
          <a:xfrm rot="0">
            <a:off x="9926823" y="5033252"/>
            <a:ext cx="5134104" cy="1124509"/>
            <a:chOff x="0" y="0"/>
            <a:chExt cx="1352192" cy="296167"/>
          </a:xfrm>
        </p:grpSpPr>
        <p:sp>
          <p:nvSpPr>
            <p:cNvPr name="Freeform 30" id="30"/>
            <p:cNvSpPr/>
            <p:nvPr/>
          </p:nvSpPr>
          <p:spPr>
            <a:xfrm flipH="false" flipV="false" rot="0">
              <a:off x="0" y="0"/>
              <a:ext cx="1352192" cy="296167"/>
            </a:xfrm>
            <a:custGeom>
              <a:avLst/>
              <a:gdLst/>
              <a:ahLst/>
              <a:cxnLst/>
              <a:rect r="r" b="b" t="t" l="l"/>
              <a:pathLst>
                <a:path h="296167" w="1352192">
                  <a:moveTo>
                    <a:pt x="141746" y="0"/>
                  </a:moveTo>
                  <a:lnTo>
                    <a:pt x="1210446" y="0"/>
                  </a:lnTo>
                  <a:cubicBezTo>
                    <a:pt x="1248039" y="0"/>
                    <a:pt x="1284093" y="14934"/>
                    <a:pt x="1310676" y="41517"/>
                  </a:cubicBezTo>
                  <a:cubicBezTo>
                    <a:pt x="1337258" y="68099"/>
                    <a:pt x="1352192" y="104153"/>
                    <a:pt x="1352192" y="141746"/>
                  </a:cubicBezTo>
                  <a:lnTo>
                    <a:pt x="1352192" y="154421"/>
                  </a:lnTo>
                  <a:cubicBezTo>
                    <a:pt x="1352192" y="232705"/>
                    <a:pt x="1288730" y="296167"/>
                    <a:pt x="1210446" y="296167"/>
                  </a:cubicBezTo>
                  <a:lnTo>
                    <a:pt x="141746" y="296167"/>
                  </a:lnTo>
                  <a:cubicBezTo>
                    <a:pt x="63462" y="296167"/>
                    <a:pt x="0" y="232705"/>
                    <a:pt x="0" y="154421"/>
                  </a:cubicBezTo>
                  <a:lnTo>
                    <a:pt x="0" y="141746"/>
                  </a:lnTo>
                  <a:cubicBezTo>
                    <a:pt x="0" y="63462"/>
                    <a:pt x="63462" y="0"/>
                    <a:pt x="141746" y="0"/>
                  </a:cubicBezTo>
                  <a:close/>
                </a:path>
              </a:pathLst>
            </a:custGeom>
            <a:solidFill>
              <a:srgbClr val="FFFFFF"/>
            </a:solidFill>
            <a:ln w="19050" cap="rnd">
              <a:solidFill>
                <a:srgbClr val="000000"/>
              </a:solidFill>
              <a:prstDash val="solid"/>
              <a:round/>
            </a:ln>
          </p:spPr>
        </p:sp>
        <p:sp>
          <p:nvSpPr>
            <p:cNvPr name="TextBox 31" id="31"/>
            <p:cNvSpPr txBox="true"/>
            <p:nvPr/>
          </p:nvSpPr>
          <p:spPr>
            <a:xfrm>
              <a:off x="0" y="-66675"/>
              <a:ext cx="1352192" cy="362842"/>
            </a:xfrm>
            <a:prstGeom prst="rect">
              <a:avLst/>
            </a:prstGeom>
          </p:spPr>
          <p:txBody>
            <a:bodyPr anchor="ctr" rtlCol="false" tIns="177800" lIns="177800" bIns="177800" rIns="177800"/>
            <a:lstStyle/>
            <a:p>
              <a:pPr algn="ctr">
                <a:lnSpc>
                  <a:spcPts val="3299"/>
                </a:lnSpc>
              </a:pPr>
              <a:r>
                <a:rPr lang="en-US" b="true" sz="2199" spc="109">
                  <a:solidFill>
                    <a:srgbClr val="418CE3"/>
                  </a:solidFill>
                  <a:latin typeface="DM Sans Bold"/>
                  <a:ea typeface="DM Sans Bold"/>
                  <a:cs typeface="DM Sans Bold"/>
                  <a:sym typeface="DM Sans Bold"/>
                </a:rPr>
                <a:t>Who</a:t>
              </a:r>
              <a:r>
                <a:rPr lang="en-US" sz="2199" spc="109">
                  <a:solidFill>
                    <a:srgbClr val="418CE3"/>
                  </a:solidFill>
                  <a:latin typeface="DM Sans"/>
                  <a:ea typeface="DM Sans"/>
                  <a:cs typeface="DM Sans"/>
                  <a:sym typeface="DM Sans"/>
                </a:rPr>
                <a:t> and</a:t>
              </a:r>
              <a:r>
                <a:rPr lang="en-US" b="true" sz="2199" spc="109">
                  <a:solidFill>
                    <a:srgbClr val="418CE3"/>
                  </a:solidFill>
                  <a:latin typeface="DM Sans Bold"/>
                  <a:ea typeface="DM Sans Bold"/>
                  <a:cs typeface="DM Sans Bold"/>
                  <a:sym typeface="DM Sans Bold"/>
                </a:rPr>
                <a:t> how</a:t>
              </a:r>
              <a:r>
                <a:rPr lang="en-US" sz="2199" spc="109">
                  <a:solidFill>
                    <a:srgbClr val="418CE3"/>
                  </a:solidFill>
                  <a:latin typeface="DM Sans"/>
                  <a:ea typeface="DM Sans"/>
                  <a:cs typeface="DM Sans"/>
                  <a:sym typeface="DM Sans"/>
                </a:rPr>
                <a:t> do you c</a:t>
              </a:r>
              <a:r>
                <a:rPr lang="en-US" sz="2199" spc="109">
                  <a:solidFill>
                    <a:srgbClr val="418CE3"/>
                  </a:solidFill>
                  <a:latin typeface="DM Sans"/>
                  <a:ea typeface="DM Sans"/>
                  <a:cs typeface="DM Sans"/>
                  <a:sym typeface="DM Sans"/>
                </a:rPr>
                <a:t>ommunic</a:t>
              </a:r>
              <a:r>
                <a:rPr lang="en-US" sz="2199" spc="109">
                  <a:solidFill>
                    <a:srgbClr val="418CE3"/>
                  </a:solidFill>
                  <a:latin typeface="DM Sans"/>
                  <a:ea typeface="DM Sans"/>
                  <a:cs typeface="DM Sans"/>
                  <a:sym typeface="DM Sans"/>
                </a:rPr>
                <a:t>ate your ideas?</a:t>
              </a:r>
            </a:p>
          </p:txBody>
        </p:sp>
      </p:grpSp>
      <p:grpSp>
        <p:nvGrpSpPr>
          <p:cNvPr name="Group 32" id="32"/>
          <p:cNvGrpSpPr/>
          <p:nvPr/>
        </p:nvGrpSpPr>
        <p:grpSpPr>
          <a:xfrm rot="0">
            <a:off x="12867058" y="3108740"/>
            <a:ext cx="4948740" cy="1534084"/>
            <a:chOff x="0" y="0"/>
            <a:chExt cx="1303372" cy="404039"/>
          </a:xfrm>
        </p:grpSpPr>
        <p:sp>
          <p:nvSpPr>
            <p:cNvPr name="Freeform 33" id="33"/>
            <p:cNvSpPr/>
            <p:nvPr/>
          </p:nvSpPr>
          <p:spPr>
            <a:xfrm flipH="false" flipV="false" rot="0">
              <a:off x="0" y="0"/>
              <a:ext cx="1303372" cy="404039"/>
            </a:xfrm>
            <a:custGeom>
              <a:avLst/>
              <a:gdLst/>
              <a:ahLst/>
              <a:cxnLst/>
              <a:rect r="r" b="b" t="t" l="l"/>
              <a:pathLst>
                <a:path h="404039" w="1303372">
                  <a:moveTo>
                    <a:pt x="147056" y="0"/>
                  </a:moveTo>
                  <a:lnTo>
                    <a:pt x="1156316" y="0"/>
                  </a:lnTo>
                  <a:cubicBezTo>
                    <a:pt x="1195318" y="0"/>
                    <a:pt x="1232722" y="15493"/>
                    <a:pt x="1260300" y="43072"/>
                  </a:cubicBezTo>
                  <a:cubicBezTo>
                    <a:pt x="1287878" y="70650"/>
                    <a:pt x="1303372" y="108054"/>
                    <a:pt x="1303372" y="147056"/>
                  </a:cubicBezTo>
                  <a:lnTo>
                    <a:pt x="1303372" y="256983"/>
                  </a:lnTo>
                  <a:cubicBezTo>
                    <a:pt x="1303372" y="338199"/>
                    <a:pt x="1237533" y="404039"/>
                    <a:pt x="1156316" y="404039"/>
                  </a:cubicBezTo>
                  <a:lnTo>
                    <a:pt x="147056" y="404039"/>
                  </a:lnTo>
                  <a:cubicBezTo>
                    <a:pt x="108054" y="404039"/>
                    <a:pt x="70650" y="388545"/>
                    <a:pt x="43072" y="360967"/>
                  </a:cubicBezTo>
                  <a:cubicBezTo>
                    <a:pt x="15493" y="333389"/>
                    <a:pt x="0" y="295984"/>
                    <a:pt x="0" y="256983"/>
                  </a:cubicBezTo>
                  <a:lnTo>
                    <a:pt x="0" y="147056"/>
                  </a:lnTo>
                  <a:cubicBezTo>
                    <a:pt x="0" y="108054"/>
                    <a:pt x="15493" y="70650"/>
                    <a:pt x="43072" y="43072"/>
                  </a:cubicBezTo>
                  <a:cubicBezTo>
                    <a:pt x="70650" y="15493"/>
                    <a:pt x="108054" y="0"/>
                    <a:pt x="147056" y="0"/>
                  </a:cubicBezTo>
                  <a:close/>
                </a:path>
              </a:pathLst>
            </a:custGeom>
            <a:solidFill>
              <a:srgbClr val="FFFFFF"/>
            </a:solidFill>
            <a:ln w="19050" cap="rnd">
              <a:solidFill>
                <a:srgbClr val="000000"/>
              </a:solidFill>
              <a:prstDash val="solid"/>
              <a:round/>
            </a:ln>
          </p:spPr>
        </p:sp>
        <p:sp>
          <p:nvSpPr>
            <p:cNvPr name="TextBox 34" id="34"/>
            <p:cNvSpPr txBox="true"/>
            <p:nvPr/>
          </p:nvSpPr>
          <p:spPr>
            <a:xfrm>
              <a:off x="0" y="-66675"/>
              <a:ext cx="1303372" cy="470714"/>
            </a:xfrm>
            <a:prstGeom prst="rect">
              <a:avLst/>
            </a:prstGeom>
          </p:spPr>
          <p:txBody>
            <a:bodyPr anchor="ctr" rtlCol="false" tIns="177800" lIns="177800" bIns="177800" rIns="177800"/>
            <a:lstStyle/>
            <a:p>
              <a:pPr algn="ctr">
                <a:lnSpc>
                  <a:spcPts val="3299"/>
                </a:lnSpc>
              </a:pPr>
              <a:r>
                <a:rPr lang="en-US" sz="2199" spc="109">
                  <a:solidFill>
                    <a:srgbClr val="FF66C4"/>
                  </a:solidFill>
                  <a:latin typeface="DM Sans"/>
                  <a:ea typeface="DM Sans"/>
                  <a:cs typeface="DM Sans"/>
                  <a:sym typeface="DM Sans"/>
                </a:rPr>
                <a:t>D</a:t>
              </a:r>
              <a:r>
                <a:rPr lang="en-US" sz="2199" spc="109">
                  <a:solidFill>
                    <a:srgbClr val="FF66C4"/>
                  </a:solidFill>
                  <a:latin typeface="DM Sans"/>
                  <a:ea typeface="DM Sans"/>
                  <a:cs typeface="DM Sans"/>
                  <a:sym typeface="DM Sans"/>
                </a:rPr>
                <a:t>o you use AI while working? </a:t>
              </a:r>
              <a:r>
                <a:rPr lang="en-US" b="true" sz="2199" spc="109">
                  <a:solidFill>
                    <a:srgbClr val="FF66C4"/>
                  </a:solidFill>
                  <a:latin typeface="DM Sans Bold"/>
                  <a:ea typeface="DM Sans Bold"/>
                  <a:cs typeface="DM Sans Bold"/>
                  <a:sym typeface="DM Sans Bold"/>
                </a:rPr>
                <a:t>How </a:t>
              </a:r>
              <a:r>
                <a:rPr lang="en-US" sz="2199" spc="109">
                  <a:solidFill>
                    <a:srgbClr val="FF66C4"/>
                  </a:solidFill>
                  <a:latin typeface="DM Sans"/>
                  <a:ea typeface="DM Sans"/>
                  <a:cs typeface="DM Sans"/>
                  <a:sym typeface="DM Sans"/>
                </a:rPr>
                <a:t>do you use it? Can you give us an example?</a:t>
              </a:r>
            </a:p>
          </p:txBody>
        </p:sp>
      </p:grpSp>
      <p:grpSp>
        <p:nvGrpSpPr>
          <p:cNvPr name="Group 35" id="35"/>
          <p:cNvGrpSpPr/>
          <p:nvPr/>
        </p:nvGrpSpPr>
        <p:grpSpPr>
          <a:xfrm rot="0">
            <a:off x="12747706" y="7325126"/>
            <a:ext cx="5187444" cy="2325321"/>
            <a:chOff x="0" y="0"/>
            <a:chExt cx="1366240" cy="612430"/>
          </a:xfrm>
        </p:grpSpPr>
        <p:sp>
          <p:nvSpPr>
            <p:cNvPr name="Freeform 36" id="36"/>
            <p:cNvSpPr/>
            <p:nvPr/>
          </p:nvSpPr>
          <p:spPr>
            <a:xfrm flipH="false" flipV="false" rot="0">
              <a:off x="0" y="0"/>
              <a:ext cx="1366241" cy="612430"/>
            </a:xfrm>
            <a:custGeom>
              <a:avLst/>
              <a:gdLst/>
              <a:ahLst/>
              <a:cxnLst/>
              <a:rect r="r" b="b" t="t" l="l"/>
              <a:pathLst>
                <a:path h="612430" w="1366241">
                  <a:moveTo>
                    <a:pt x="140289" y="0"/>
                  </a:moveTo>
                  <a:lnTo>
                    <a:pt x="1225952" y="0"/>
                  </a:lnTo>
                  <a:cubicBezTo>
                    <a:pt x="1303431" y="0"/>
                    <a:pt x="1366241" y="62809"/>
                    <a:pt x="1366241" y="140289"/>
                  </a:cubicBezTo>
                  <a:lnTo>
                    <a:pt x="1366241" y="472142"/>
                  </a:lnTo>
                  <a:cubicBezTo>
                    <a:pt x="1366241" y="549621"/>
                    <a:pt x="1303431" y="612430"/>
                    <a:pt x="1225952" y="612430"/>
                  </a:cubicBezTo>
                  <a:lnTo>
                    <a:pt x="140289" y="612430"/>
                  </a:lnTo>
                  <a:cubicBezTo>
                    <a:pt x="62809" y="612430"/>
                    <a:pt x="0" y="549621"/>
                    <a:pt x="0" y="472142"/>
                  </a:cubicBezTo>
                  <a:lnTo>
                    <a:pt x="0" y="140289"/>
                  </a:lnTo>
                  <a:cubicBezTo>
                    <a:pt x="0" y="62809"/>
                    <a:pt x="62809" y="0"/>
                    <a:pt x="140289" y="0"/>
                  </a:cubicBezTo>
                  <a:close/>
                </a:path>
              </a:pathLst>
            </a:custGeom>
            <a:solidFill>
              <a:srgbClr val="FFFFFF"/>
            </a:solidFill>
            <a:ln w="19050" cap="rnd">
              <a:solidFill>
                <a:srgbClr val="000000"/>
              </a:solidFill>
              <a:prstDash val="solid"/>
              <a:round/>
            </a:ln>
          </p:spPr>
        </p:sp>
        <p:sp>
          <p:nvSpPr>
            <p:cNvPr name="TextBox 37" id="37"/>
            <p:cNvSpPr txBox="true"/>
            <p:nvPr/>
          </p:nvSpPr>
          <p:spPr>
            <a:xfrm>
              <a:off x="0" y="-66675"/>
              <a:ext cx="1366240" cy="679105"/>
            </a:xfrm>
            <a:prstGeom prst="rect">
              <a:avLst/>
            </a:prstGeom>
          </p:spPr>
          <p:txBody>
            <a:bodyPr anchor="ctr" rtlCol="false" tIns="177800" lIns="177800" bIns="177800" rIns="177800"/>
            <a:lstStyle/>
            <a:p>
              <a:pPr algn="ctr">
                <a:lnSpc>
                  <a:spcPts val="3299"/>
                </a:lnSpc>
              </a:pPr>
              <a:r>
                <a:rPr lang="en-US" sz="2199" spc="109">
                  <a:solidFill>
                    <a:srgbClr val="FF66C4"/>
                  </a:solidFill>
                  <a:latin typeface="DM Sans"/>
                  <a:ea typeface="DM Sans"/>
                  <a:cs typeface="DM Sans"/>
                  <a:sym typeface="DM Sans"/>
                </a:rPr>
                <a:t>What are s</a:t>
              </a:r>
              <a:r>
                <a:rPr lang="en-US" sz="2199" spc="109">
                  <a:solidFill>
                    <a:srgbClr val="FF66C4"/>
                  </a:solidFill>
                  <a:latin typeface="DM Sans"/>
                  <a:ea typeface="DM Sans"/>
                  <a:cs typeface="DM Sans"/>
                  <a:sym typeface="DM Sans"/>
                </a:rPr>
                <a:t>ome things you feel are </a:t>
              </a:r>
              <a:r>
                <a:rPr lang="en-US" b="true" sz="2199" spc="109">
                  <a:solidFill>
                    <a:srgbClr val="FF66C4"/>
                  </a:solidFill>
                  <a:latin typeface="DM Sans Bold"/>
                  <a:ea typeface="DM Sans Bold"/>
                  <a:cs typeface="DM Sans Bold"/>
                  <a:sym typeface="DM Sans Bold"/>
                </a:rPr>
                <a:t>inconvenient or uncomfortable</a:t>
              </a:r>
              <a:r>
                <a:rPr lang="en-US" sz="2199" spc="109">
                  <a:solidFill>
                    <a:srgbClr val="FF66C4"/>
                  </a:solidFill>
                  <a:latin typeface="DM Sans"/>
                  <a:ea typeface="DM Sans"/>
                  <a:cs typeface="DM Sans"/>
                  <a:sym typeface="DM Sans"/>
                </a:rPr>
                <a:t> using AI for ideation? </a:t>
              </a:r>
            </a:p>
            <a:p>
              <a:pPr algn="ctr">
                <a:lnSpc>
                  <a:spcPts val="3299"/>
                </a:lnSpc>
              </a:pPr>
              <a:r>
                <a:rPr lang="en-US" b="true" sz="2199" spc="109">
                  <a:solidFill>
                    <a:srgbClr val="FF66C4"/>
                  </a:solidFill>
                  <a:latin typeface="DM Sans Bold"/>
                  <a:ea typeface="DM Sans Bold"/>
                  <a:cs typeface="DM Sans Bold"/>
                  <a:sym typeface="DM Sans Bold"/>
                </a:rPr>
                <a:t>How</a:t>
              </a:r>
              <a:r>
                <a:rPr lang="en-US" sz="2199" spc="109">
                  <a:solidFill>
                    <a:srgbClr val="FF66C4"/>
                  </a:solidFill>
                  <a:latin typeface="DM Sans"/>
                  <a:ea typeface="DM Sans"/>
                  <a:cs typeface="DM Sans"/>
                  <a:sym typeface="DM Sans"/>
                </a:rPr>
                <a:t> </a:t>
              </a:r>
              <a:r>
                <a:rPr lang="en-US" sz="2199" spc="109">
                  <a:solidFill>
                    <a:srgbClr val="FF66C4"/>
                  </a:solidFill>
                  <a:latin typeface="DM Sans"/>
                  <a:ea typeface="DM Sans"/>
                  <a:cs typeface="DM Sans"/>
                  <a:sym typeface="DM Sans"/>
                </a:rPr>
                <a:t>do you deal with it? </a:t>
              </a:r>
            </a:p>
          </p:txBody>
        </p:sp>
      </p:grpSp>
      <p:grpSp>
        <p:nvGrpSpPr>
          <p:cNvPr name="Group 38" id="38"/>
          <p:cNvGrpSpPr/>
          <p:nvPr/>
        </p:nvGrpSpPr>
        <p:grpSpPr>
          <a:xfrm rot="0">
            <a:off x="1028700" y="460621"/>
            <a:ext cx="16230600" cy="568079"/>
            <a:chOff x="0" y="0"/>
            <a:chExt cx="21640800" cy="757438"/>
          </a:xfrm>
        </p:grpSpPr>
        <p:grpSp>
          <p:nvGrpSpPr>
            <p:cNvPr name="Group 39" id="39"/>
            <p:cNvGrpSpPr/>
            <p:nvPr/>
          </p:nvGrpSpPr>
          <p:grpSpPr>
            <a:xfrm rot="0">
              <a:off x="0" y="0"/>
              <a:ext cx="2904839" cy="757438"/>
              <a:chOff x="0" y="0"/>
              <a:chExt cx="573795" cy="149617"/>
            </a:xfrm>
          </p:grpSpPr>
          <p:sp>
            <p:nvSpPr>
              <p:cNvPr name="Freeform 40" id="40"/>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41" id="41"/>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42" id="42"/>
            <p:cNvGrpSpPr/>
            <p:nvPr/>
          </p:nvGrpSpPr>
          <p:grpSpPr>
            <a:xfrm rot="0">
              <a:off x="3305678" y="0"/>
              <a:ext cx="2904839" cy="757438"/>
              <a:chOff x="0" y="0"/>
              <a:chExt cx="573795" cy="149617"/>
            </a:xfrm>
          </p:grpSpPr>
          <p:sp>
            <p:nvSpPr>
              <p:cNvPr name="Freeform 43" id="43"/>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44" id="44"/>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45" id="45"/>
            <p:cNvGrpSpPr/>
            <p:nvPr/>
          </p:nvGrpSpPr>
          <p:grpSpPr>
            <a:xfrm rot="0">
              <a:off x="9928155" y="0"/>
              <a:ext cx="11712645" cy="757438"/>
              <a:chOff x="0" y="0"/>
              <a:chExt cx="2313609" cy="149617"/>
            </a:xfrm>
          </p:grpSpPr>
          <p:sp>
            <p:nvSpPr>
              <p:cNvPr name="Freeform 46" id="46"/>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47" id="47"/>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Needfinding Methodology</a:t>
                </a:r>
              </a:p>
            </p:txBody>
          </p:sp>
        </p:grpSp>
      </p:grpSp>
      <p:grpSp>
        <p:nvGrpSpPr>
          <p:cNvPr name="Group 48" id="48"/>
          <p:cNvGrpSpPr/>
          <p:nvPr/>
        </p:nvGrpSpPr>
        <p:grpSpPr>
          <a:xfrm rot="0">
            <a:off x="8525614" y="6348637"/>
            <a:ext cx="5463030" cy="1283278"/>
            <a:chOff x="0" y="0"/>
            <a:chExt cx="1438823" cy="337983"/>
          </a:xfrm>
        </p:grpSpPr>
        <p:sp>
          <p:nvSpPr>
            <p:cNvPr name="Freeform 49" id="49"/>
            <p:cNvSpPr/>
            <p:nvPr/>
          </p:nvSpPr>
          <p:spPr>
            <a:xfrm flipH="false" flipV="false" rot="0">
              <a:off x="0" y="0"/>
              <a:ext cx="1438823" cy="337983"/>
            </a:xfrm>
            <a:custGeom>
              <a:avLst/>
              <a:gdLst/>
              <a:ahLst/>
              <a:cxnLst/>
              <a:rect r="r" b="b" t="t" l="l"/>
              <a:pathLst>
                <a:path h="337983" w="1438823">
                  <a:moveTo>
                    <a:pt x="133212" y="0"/>
                  </a:moveTo>
                  <a:lnTo>
                    <a:pt x="1305611" y="0"/>
                  </a:lnTo>
                  <a:cubicBezTo>
                    <a:pt x="1379182" y="0"/>
                    <a:pt x="1438823" y="59641"/>
                    <a:pt x="1438823" y="133212"/>
                  </a:cubicBezTo>
                  <a:lnTo>
                    <a:pt x="1438823" y="204771"/>
                  </a:lnTo>
                  <a:cubicBezTo>
                    <a:pt x="1438823" y="278342"/>
                    <a:pt x="1379182" y="337983"/>
                    <a:pt x="1305611" y="337983"/>
                  </a:cubicBezTo>
                  <a:lnTo>
                    <a:pt x="133212" y="337983"/>
                  </a:lnTo>
                  <a:cubicBezTo>
                    <a:pt x="59641" y="337983"/>
                    <a:pt x="0" y="278342"/>
                    <a:pt x="0" y="204771"/>
                  </a:cubicBezTo>
                  <a:lnTo>
                    <a:pt x="0" y="133212"/>
                  </a:lnTo>
                  <a:cubicBezTo>
                    <a:pt x="0" y="59641"/>
                    <a:pt x="59641" y="0"/>
                    <a:pt x="133212" y="0"/>
                  </a:cubicBezTo>
                  <a:close/>
                </a:path>
              </a:pathLst>
            </a:custGeom>
            <a:solidFill>
              <a:srgbClr val="FFFFFF"/>
            </a:solidFill>
            <a:ln w="19050" cap="rnd">
              <a:solidFill>
                <a:srgbClr val="000000"/>
              </a:solidFill>
              <a:prstDash val="solid"/>
              <a:round/>
            </a:ln>
          </p:spPr>
        </p:sp>
        <p:sp>
          <p:nvSpPr>
            <p:cNvPr name="TextBox 50" id="50"/>
            <p:cNvSpPr txBox="true"/>
            <p:nvPr/>
          </p:nvSpPr>
          <p:spPr>
            <a:xfrm>
              <a:off x="0" y="-66675"/>
              <a:ext cx="1438823" cy="404658"/>
            </a:xfrm>
            <a:prstGeom prst="rect">
              <a:avLst/>
            </a:prstGeom>
          </p:spPr>
          <p:txBody>
            <a:bodyPr anchor="ctr" rtlCol="false" tIns="177800" lIns="177800" bIns="177800" rIns="177800"/>
            <a:lstStyle/>
            <a:p>
              <a:pPr algn="ctr">
                <a:lnSpc>
                  <a:spcPts val="3299"/>
                </a:lnSpc>
              </a:pPr>
              <a:r>
                <a:rPr lang="en-US" sz="2199" spc="109">
                  <a:solidFill>
                    <a:srgbClr val="A57BFF"/>
                  </a:solidFill>
                  <a:latin typeface="DM Sans"/>
                  <a:ea typeface="DM Sans"/>
                  <a:cs typeface="DM Sans"/>
                  <a:sym typeface="DM Sans"/>
                </a:rPr>
                <a:t>What do you </a:t>
              </a:r>
              <a:r>
                <a:rPr lang="en-US" b="true" sz="2199" spc="109">
                  <a:solidFill>
                    <a:srgbClr val="A57BFF"/>
                  </a:solidFill>
                  <a:latin typeface="DM Sans Bold"/>
                  <a:ea typeface="DM Sans Bold"/>
                  <a:cs typeface="DM Sans Bold"/>
                  <a:sym typeface="DM Sans Bold"/>
                </a:rPr>
                <a:t>enjoy</a:t>
              </a:r>
              <a:r>
                <a:rPr lang="en-US" sz="2199" spc="109">
                  <a:solidFill>
                    <a:srgbClr val="A57BFF"/>
                  </a:solidFill>
                  <a:latin typeface="DM Sans"/>
                  <a:ea typeface="DM Sans"/>
                  <a:cs typeface="DM Sans"/>
                  <a:sym typeface="DM Sans"/>
                </a:rPr>
                <a:t> and </a:t>
              </a:r>
              <a:r>
                <a:rPr lang="en-US" b="true" sz="2199" spc="109">
                  <a:solidFill>
                    <a:srgbClr val="A57BFF"/>
                  </a:solidFill>
                  <a:latin typeface="DM Sans Bold"/>
                  <a:ea typeface="DM Sans Bold"/>
                  <a:cs typeface="DM Sans Bold"/>
                  <a:sym typeface="DM Sans Bold"/>
                </a:rPr>
                <a:t>don’t enjoy</a:t>
              </a:r>
              <a:r>
                <a:rPr lang="en-US" sz="2199" spc="109">
                  <a:solidFill>
                    <a:srgbClr val="A57BFF"/>
                  </a:solidFill>
                  <a:latin typeface="DM Sans"/>
                  <a:ea typeface="DM Sans"/>
                  <a:cs typeface="DM Sans"/>
                  <a:sym typeface="DM Sans"/>
                </a:rPr>
                <a:t> in the ideation process</a:t>
              </a:r>
              <a:r>
                <a:rPr lang="en-US" sz="2199" spc="109">
                  <a:solidFill>
                    <a:srgbClr val="A57BFF"/>
                  </a:solidFill>
                  <a:latin typeface="DM Sans"/>
                  <a:ea typeface="DM Sans"/>
                  <a:cs typeface="DM Sans"/>
                  <a:sym typeface="DM Sans"/>
                </a:rPr>
                <a:t>？</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FFF"/>
        </a:solidFill>
      </p:bgPr>
    </p:bg>
    <p:spTree>
      <p:nvGrpSpPr>
        <p:cNvPr id="1" name=""/>
        <p:cNvGrpSpPr/>
        <p:nvPr/>
      </p:nvGrpSpPr>
      <p:grpSpPr>
        <a:xfrm>
          <a:off x="0" y="0"/>
          <a:ext cx="0" cy="0"/>
          <a:chOff x="0" y="0"/>
          <a:chExt cx="0" cy="0"/>
        </a:xfrm>
      </p:grpSpPr>
      <p:sp>
        <p:nvSpPr>
          <p:cNvPr name="Freeform 2" id="2"/>
          <p:cNvSpPr/>
          <p:nvPr/>
        </p:nvSpPr>
        <p:spPr>
          <a:xfrm flipH="false" flipV="false" rot="0">
            <a:off x="-4454106" y="-1511013"/>
            <a:ext cx="12629259" cy="10769313"/>
          </a:xfrm>
          <a:custGeom>
            <a:avLst/>
            <a:gdLst/>
            <a:ahLst/>
            <a:cxnLst/>
            <a:rect r="r" b="b" t="t" l="l"/>
            <a:pathLst>
              <a:path h="10769313" w="12629259">
                <a:moveTo>
                  <a:pt x="0" y="0"/>
                </a:moveTo>
                <a:lnTo>
                  <a:pt x="12629259" y="0"/>
                </a:lnTo>
                <a:lnTo>
                  <a:pt x="12629259" y="10769313"/>
                </a:lnTo>
                <a:lnTo>
                  <a:pt x="0" y="10769313"/>
                </a:lnTo>
                <a:lnTo>
                  <a:pt x="0" y="0"/>
                </a:lnTo>
                <a:close/>
              </a:path>
            </a:pathLst>
          </a:custGeom>
          <a:blipFill>
            <a:blip r:embed="rId2">
              <a:alphaModFix amt="54000"/>
            </a:blip>
            <a:stretch>
              <a:fillRect l="0" t="0" r="0" b="0"/>
            </a:stretch>
          </a:blipFill>
        </p:spPr>
      </p:sp>
      <p:grpSp>
        <p:nvGrpSpPr>
          <p:cNvPr name="Group 3" id="3"/>
          <p:cNvGrpSpPr/>
          <p:nvPr/>
        </p:nvGrpSpPr>
        <p:grpSpPr>
          <a:xfrm rot="0">
            <a:off x="1485574" y="2583139"/>
            <a:ext cx="6379295" cy="6035840"/>
            <a:chOff x="0" y="0"/>
            <a:chExt cx="3463335" cy="3276872"/>
          </a:xfrm>
        </p:grpSpPr>
        <p:sp>
          <p:nvSpPr>
            <p:cNvPr name="Freeform 4" id="4"/>
            <p:cNvSpPr/>
            <p:nvPr/>
          </p:nvSpPr>
          <p:spPr>
            <a:xfrm flipH="false" flipV="false" rot="0">
              <a:off x="0" y="0"/>
              <a:ext cx="3463335" cy="3276872"/>
            </a:xfrm>
            <a:custGeom>
              <a:avLst/>
              <a:gdLst/>
              <a:ahLst/>
              <a:cxnLst/>
              <a:rect r="r" b="b" t="t" l="l"/>
              <a:pathLst>
                <a:path h="3276872" w="3463335">
                  <a:moveTo>
                    <a:pt x="0" y="0"/>
                  </a:moveTo>
                  <a:lnTo>
                    <a:pt x="2671524" y="0"/>
                  </a:lnTo>
                  <a:cubicBezTo>
                    <a:pt x="3108293" y="0"/>
                    <a:pt x="3463335" y="335927"/>
                    <a:pt x="3463335" y="749180"/>
                  </a:cubicBezTo>
                  <a:lnTo>
                    <a:pt x="3463335" y="3276872"/>
                  </a:lnTo>
                  <a:lnTo>
                    <a:pt x="0" y="3276872"/>
                  </a:lnTo>
                  <a:lnTo>
                    <a:pt x="0" y="0"/>
                  </a:lnTo>
                  <a:close/>
                </a:path>
              </a:pathLst>
            </a:custGeom>
            <a:blipFill>
              <a:blip r:embed="rId3"/>
              <a:stretch>
                <a:fillRect l="0" t="-2845" r="0" b="-2845"/>
              </a:stretch>
            </a:blipFill>
          </p:spPr>
        </p:sp>
      </p:grpSp>
      <p:sp>
        <p:nvSpPr>
          <p:cNvPr name="Freeform 5" id="5"/>
          <p:cNvSpPr/>
          <p:nvPr/>
        </p:nvSpPr>
        <p:spPr>
          <a:xfrm flipH="false" flipV="false" rot="9534792">
            <a:off x="10669898" y="4168899"/>
            <a:ext cx="10478128" cy="8934985"/>
          </a:xfrm>
          <a:custGeom>
            <a:avLst/>
            <a:gdLst/>
            <a:ahLst/>
            <a:cxnLst/>
            <a:rect r="r" b="b" t="t" l="l"/>
            <a:pathLst>
              <a:path h="8934985" w="10478128">
                <a:moveTo>
                  <a:pt x="0" y="0"/>
                </a:moveTo>
                <a:lnTo>
                  <a:pt x="10478128" y="0"/>
                </a:lnTo>
                <a:lnTo>
                  <a:pt x="10478128" y="8934986"/>
                </a:lnTo>
                <a:lnTo>
                  <a:pt x="0" y="8934986"/>
                </a:lnTo>
                <a:lnTo>
                  <a:pt x="0" y="0"/>
                </a:lnTo>
                <a:close/>
              </a:path>
            </a:pathLst>
          </a:custGeom>
          <a:blipFill>
            <a:blip r:embed="rId4">
              <a:alphaModFix amt="36000"/>
            </a:blip>
            <a:stretch>
              <a:fillRect l="0" t="0" r="0" b="0"/>
            </a:stretch>
          </a:blipFill>
        </p:spPr>
      </p:sp>
      <p:sp>
        <p:nvSpPr>
          <p:cNvPr name="AutoShape 6" id="6"/>
          <p:cNvSpPr/>
          <p:nvPr/>
        </p:nvSpPr>
        <p:spPr>
          <a:xfrm flipH="true">
            <a:off x="9824549" y="998310"/>
            <a:ext cx="0" cy="9289094"/>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9413403" y="847244"/>
            <a:ext cx="822294" cy="822294"/>
          </a:xfrm>
          <a:custGeom>
            <a:avLst/>
            <a:gdLst/>
            <a:ahLst/>
            <a:cxnLst/>
            <a:rect r="r" b="b" t="t" l="l"/>
            <a:pathLst>
              <a:path h="822294" w="822294">
                <a:moveTo>
                  <a:pt x="0" y="0"/>
                </a:moveTo>
                <a:lnTo>
                  <a:pt x="822293" y="0"/>
                </a:lnTo>
                <a:lnTo>
                  <a:pt x="822293" y="822294"/>
                </a:lnTo>
                <a:lnTo>
                  <a:pt x="0" y="822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329998" y="2334950"/>
            <a:ext cx="5373230" cy="987425"/>
          </a:xfrm>
          <a:prstGeom prst="rect">
            <a:avLst/>
          </a:prstGeom>
        </p:spPr>
        <p:txBody>
          <a:bodyPr anchor="t" rtlCol="false" tIns="0" lIns="0" bIns="0" rIns="0">
            <a:spAutoFit/>
          </a:bodyPr>
          <a:lstStyle/>
          <a:p>
            <a:pPr algn="l">
              <a:lnSpc>
                <a:spcPts val="6999"/>
              </a:lnSpc>
            </a:pPr>
            <a:r>
              <a:rPr lang="en-US" sz="6999" b="true">
                <a:solidFill>
                  <a:srgbClr val="949CFA"/>
                </a:solidFill>
                <a:latin typeface="Poppins Bold"/>
                <a:ea typeface="Poppins Bold"/>
                <a:cs typeface="Poppins Bold"/>
                <a:sym typeface="Poppins Bold"/>
              </a:rPr>
              <a:t>Fiona</a:t>
            </a:r>
          </a:p>
        </p:txBody>
      </p:sp>
      <p:sp>
        <p:nvSpPr>
          <p:cNvPr name="TextBox 9" id="9"/>
          <p:cNvSpPr txBox="true"/>
          <p:nvPr/>
        </p:nvSpPr>
        <p:spPr>
          <a:xfrm rot="0">
            <a:off x="11346270" y="3821035"/>
            <a:ext cx="5356958" cy="651510"/>
          </a:xfrm>
          <a:prstGeom prst="rect">
            <a:avLst/>
          </a:prstGeom>
        </p:spPr>
        <p:txBody>
          <a:bodyPr anchor="t" rtlCol="false" tIns="0" lIns="0" bIns="0" rIns="0">
            <a:spAutoFit/>
          </a:bodyPr>
          <a:lstStyle/>
          <a:p>
            <a:pPr algn="l">
              <a:lnSpc>
                <a:spcPts val="2400"/>
              </a:lnSpc>
            </a:pPr>
            <a:r>
              <a:rPr lang="en-US" sz="2400" i="true">
                <a:solidFill>
                  <a:srgbClr val="000000"/>
                </a:solidFill>
                <a:latin typeface="Poppins Italics"/>
                <a:ea typeface="Poppins Italics"/>
                <a:cs typeface="Poppins Italics"/>
                <a:sym typeface="Poppins Italics"/>
              </a:rPr>
              <a:t>C</a:t>
            </a:r>
            <a:r>
              <a:rPr lang="en-US" sz="2400" i="true">
                <a:solidFill>
                  <a:srgbClr val="000000"/>
                </a:solidFill>
                <a:latin typeface="Poppins Italics"/>
                <a:ea typeface="Poppins Italics"/>
                <a:cs typeface="Poppins Italics"/>
                <a:sym typeface="Poppins Italics"/>
              </a:rPr>
              <a:t>ostume Designer</a:t>
            </a:r>
          </a:p>
          <a:p>
            <a:pPr algn="l">
              <a:lnSpc>
                <a:spcPts val="2400"/>
              </a:lnSpc>
            </a:pPr>
            <a:r>
              <a:rPr lang="en-US" sz="2400" i="true">
                <a:solidFill>
                  <a:srgbClr val="000000"/>
                </a:solidFill>
                <a:latin typeface="Poppins Italics"/>
                <a:ea typeface="Poppins Italics"/>
                <a:cs typeface="Poppins Italics"/>
                <a:sym typeface="Poppins Italics"/>
              </a:rPr>
              <a:t>Assistant Teaching Professor</a:t>
            </a:r>
          </a:p>
        </p:txBody>
      </p:sp>
      <p:grpSp>
        <p:nvGrpSpPr>
          <p:cNvPr name="Group 10" id="10"/>
          <p:cNvGrpSpPr/>
          <p:nvPr/>
        </p:nvGrpSpPr>
        <p:grpSpPr>
          <a:xfrm rot="0">
            <a:off x="11329998" y="4860286"/>
            <a:ext cx="5563837" cy="4812563"/>
            <a:chOff x="0" y="0"/>
            <a:chExt cx="7418449" cy="6416751"/>
          </a:xfrm>
        </p:grpSpPr>
        <p:sp>
          <p:nvSpPr>
            <p:cNvPr name="TextBox 11" id="11"/>
            <p:cNvSpPr txBox="true"/>
            <p:nvPr/>
          </p:nvSpPr>
          <p:spPr>
            <a:xfrm rot="0">
              <a:off x="0" y="870150"/>
              <a:ext cx="7418449" cy="4603877"/>
            </a:xfrm>
            <a:prstGeom prst="rect">
              <a:avLst/>
            </a:prstGeom>
          </p:spPr>
          <p:txBody>
            <a:bodyPr anchor="t" rtlCol="false" tIns="0" lIns="0" bIns="0" rIns="0">
              <a:spAutoFit/>
            </a:bodyPr>
            <a:lstStyle/>
            <a:p>
              <a:pPr algn="l">
                <a:lnSpc>
                  <a:spcPts val="3048"/>
                </a:lnSpc>
              </a:pPr>
              <a:r>
                <a:rPr lang="en-US" b="true" sz="2400" i="true" spc="158">
                  <a:solidFill>
                    <a:srgbClr val="000000"/>
                  </a:solidFill>
                  <a:latin typeface="Lora Bold Italics"/>
                  <a:ea typeface="Lora Bold Italics"/>
                  <a:cs typeface="Lora Bold Italics"/>
                  <a:sym typeface="Lora Bold Italics"/>
                </a:rPr>
                <a:t>"What I do not use AI for is renderings or sketches. That’s just something that feels too far for me, because the truth is, at that point, they’re not really my ideas.”</a:t>
              </a:r>
            </a:p>
            <a:p>
              <a:pPr algn="l">
                <a:lnSpc>
                  <a:spcPts val="3048"/>
                </a:lnSpc>
              </a:pPr>
            </a:p>
            <a:p>
              <a:pPr algn="l">
                <a:lnSpc>
                  <a:spcPts val="3048"/>
                </a:lnSpc>
              </a:pPr>
              <a:r>
                <a:rPr lang="en-US" b="true" sz="2400" i="true" spc="158">
                  <a:solidFill>
                    <a:srgbClr val="000000"/>
                  </a:solidFill>
                  <a:latin typeface="Lora Bold Italics"/>
                  <a:ea typeface="Lora Bold Italics"/>
                  <a:cs typeface="Lora Bold Italics"/>
                  <a:sym typeface="Lora Bold Italics"/>
                </a:rPr>
                <a:t> “So I use AI to help guide and communicate research, when the show is appropriate for it."</a:t>
              </a:r>
            </a:p>
          </p:txBody>
        </p:sp>
        <p:sp>
          <p:nvSpPr>
            <p:cNvPr name="TextBox 12" id="12"/>
            <p:cNvSpPr txBox="true"/>
            <p:nvPr/>
          </p:nvSpPr>
          <p:spPr>
            <a:xfrm rot="0">
              <a:off x="0" y="-19050"/>
              <a:ext cx="7316724" cy="438899"/>
            </a:xfrm>
            <a:prstGeom prst="rect">
              <a:avLst/>
            </a:prstGeom>
          </p:spPr>
          <p:txBody>
            <a:bodyPr anchor="t" rtlCol="false" tIns="0" lIns="0" bIns="0" rIns="0">
              <a:spAutoFit/>
            </a:bodyPr>
            <a:lstStyle/>
            <a:p>
              <a:pPr algn="l">
                <a:lnSpc>
                  <a:spcPts val="2641"/>
                </a:lnSpc>
              </a:pPr>
            </a:p>
          </p:txBody>
        </p:sp>
        <p:sp>
          <p:nvSpPr>
            <p:cNvPr name="TextBox 13" id="13"/>
            <p:cNvSpPr txBox="true"/>
            <p:nvPr/>
          </p:nvSpPr>
          <p:spPr>
            <a:xfrm rot="0">
              <a:off x="0" y="5977852"/>
              <a:ext cx="7316724" cy="438899"/>
            </a:xfrm>
            <a:prstGeom prst="rect">
              <a:avLst/>
            </a:prstGeom>
          </p:spPr>
          <p:txBody>
            <a:bodyPr anchor="t" rtlCol="false" tIns="0" lIns="0" bIns="0" rIns="0">
              <a:spAutoFit/>
            </a:bodyPr>
            <a:lstStyle/>
            <a:p>
              <a:pPr algn="l">
                <a:lnSpc>
                  <a:spcPts val="2641"/>
                </a:lnSpc>
              </a:pPr>
            </a:p>
          </p:txBody>
        </p:sp>
      </p:grpSp>
      <p:grpSp>
        <p:nvGrpSpPr>
          <p:cNvPr name="Group 14" id="14"/>
          <p:cNvGrpSpPr/>
          <p:nvPr/>
        </p:nvGrpSpPr>
        <p:grpSpPr>
          <a:xfrm rot="0">
            <a:off x="1028700" y="460621"/>
            <a:ext cx="2178629" cy="568079"/>
            <a:chOff x="0" y="0"/>
            <a:chExt cx="573795" cy="149617"/>
          </a:xfrm>
        </p:grpSpPr>
        <p:sp>
          <p:nvSpPr>
            <p:cNvPr name="Freeform 15" id="15"/>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6" id="16"/>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7" id="17"/>
          <p:cNvGrpSpPr/>
          <p:nvPr/>
        </p:nvGrpSpPr>
        <p:grpSpPr>
          <a:xfrm rot="0">
            <a:off x="3507958" y="460621"/>
            <a:ext cx="2178629" cy="568079"/>
            <a:chOff x="0" y="0"/>
            <a:chExt cx="573795" cy="149617"/>
          </a:xfrm>
        </p:grpSpPr>
        <p:sp>
          <p:nvSpPr>
            <p:cNvPr name="Freeform 18" id="1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9" id="1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20" id="20"/>
          <p:cNvGrpSpPr/>
          <p:nvPr/>
        </p:nvGrpSpPr>
        <p:grpSpPr>
          <a:xfrm rot="0">
            <a:off x="1028700" y="460621"/>
            <a:ext cx="16230600" cy="568079"/>
            <a:chOff x="0" y="0"/>
            <a:chExt cx="21640800" cy="757438"/>
          </a:xfrm>
        </p:grpSpPr>
        <p:grpSp>
          <p:nvGrpSpPr>
            <p:cNvPr name="Group 21" id="21"/>
            <p:cNvGrpSpPr/>
            <p:nvPr/>
          </p:nvGrpSpPr>
          <p:grpSpPr>
            <a:xfrm rot="0">
              <a:off x="0" y="0"/>
              <a:ext cx="2904839" cy="757438"/>
              <a:chOff x="0" y="0"/>
              <a:chExt cx="573795" cy="149617"/>
            </a:xfrm>
          </p:grpSpPr>
          <p:sp>
            <p:nvSpPr>
              <p:cNvPr name="Freeform 22" id="22"/>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3" id="23"/>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24" id="24"/>
            <p:cNvGrpSpPr/>
            <p:nvPr/>
          </p:nvGrpSpPr>
          <p:grpSpPr>
            <a:xfrm rot="0">
              <a:off x="3305678" y="0"/>
              <a:ext cx="2904839" cy="757438"/>
              <a:chOff x="0" y="0"/>
              <a:chExt cx="573795" cy="149617"/>
            </a:xfrm>
          </p:grpSpPr>
          <p:sp>
            <p:nvSpPr>
              <p:cNvPr name="Freeform 25" id="25"/>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6" id="26"/>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27" id="27"/>
            <p:cNvGrpSpPr/>
            <p:nvPr/>
          </p:nvGrpSpPr>
          <p:grpSpPr>
            <a:xfrm rot="0">
              <a:off x="9928155" y="0"/>
              <a:ext cx="11712645" cy="757438"/>
              <a:chOff x="0" y="0"/>
              <a:chExt cx="2313609" cy="149617"/>
            </a:xfrm>
          </p:grpSpPr>
          <p:sp>
            <p:nvSpPr>
              <p:cNvPr name="Freeform 28" id="28"/>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9" id="29"/>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- 1</a:t>
                </a:r>
              </a:p>
            </p:txBody>
          </p:sp>
        </p:gr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FFF"/>
        </a:solidFill>
      </p:bgPr>
    </p:bg>
    <p:spTree>
      <p:nvGrpSpPr>
        <p:cNvPr id="1" name=""/>
        <p:cNvGrpSpPr/>
        <p:nvPr/>
      </p:nvGrpSpPr>
      <p:grpSpPr>
        <a:xfrm>
          <a:off x="0" y="0"/>
          <a:ext cx="0" cy="0"/>
          <a:chOff x="0" y="0"/>
          <a:chExt cx="0" cy="0"/>
        </a:xfrm>
      </p:grpSpPr>
      <p:sp>
        <p:nvSpPr>
          <p:cNvPr name="AutoShape 2" id="2"/>
          <p:cNvSpPr/>
          <p:nvPr/>
        </p:nvSpPr>
        <p:spPr>
          <a:xfrm>
            <a:off x="0" y="5834515"/>
            <a:ext cx="18288000" cy="0"/>
          </a:xfrm>
          <a:prstGeom prst="line">
            <a:avLst/>
          </a:prstGeom>
          <a:ln cap="flat" w="38100">
            <a:solidFill>
              <a:srgbClr val="C27DF2"/>
            </a:solidFill>
            <a:prstDash val="solid"/>
            <a:headEnd type="none" len="sm" w="sm"/>
            <a:tailEnd type="none" len="sm" w="sm"/>
          </a:ln>
        </p:spPr>
      </p:sp>
      <p:sp>
        <p:nvSpPr>
          <p:cNvPr name="AutoShape 3" id="3"/>
          <p:cNvSpPr/>
          <p:nvPr/>
        </p:nvSpPr>
        <p:spPr>
          <a:xfrm flipV="true">
            <a:off x="9144000" y="-86647"/>
            <a:ext cx="0" cy="10373647"/>
          </a:xfrm>
          <a:prstGeom prst="line">
            <a:avLst/>
          </a:prstGeom>
          <a:ln cap="flat" w="38100">
            <a:solidFill>
              <a:srgbClr val="C27DF2"/>
            </a:solidFill>
            <a:prstDash val="solid"/>
            <a:headEnd type="none" len="sm" w="sm"/>
            <a:tailEnd type="none" len="sm" w="sm"/>
          </a:ln>
        </p:spPr>
      </p:sp>
      <p:grpSp>
        <p:nvGrpSpPr>
          <p:cNvPr name="Group 4" id="4"/>
          <p:cNvGrpSpPr/>
          <p:nvPr/>
        </p:nvGrpSpPr>
        <p:grpSpPr>
          <a:xfrm rot="0">
            <a:off x="8000130" y="1028700"/>
            <a:ext cx="822886" cy="346096"/>
            <a:chOff x="0" y="0"/>
            <a:chExt cx="1417147" cy="596035"/>
          </a:xfrm>
        </p:grpSpPr>
        <p:sp>
          <p:nvSpPr>
            <p:cNvPr name="Freeform 5" id="5"/>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7C7AE8"/>
            </a:solidFill>
          </p:spPr>
        </p:sp>
        <p:sp>
          <p:nvSpPr>
            <p:cNvPr name="TextBox 6" id="6"/>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SAY</a:t>
              </a:r>
            </a:p>
          </p:txBody>
        </p:sp>
      </p:grpSp>
      <p:grpSp>
        <p:nvGrpSpPr>
          <p:cNvPr name="Group 7" id="7"/>
          <p:cNvGrpSpPr/>
          <p:nvPr/>
        </p:nvGrpSpPr>
        <p:grpSpPr>
          <a:xfrm rot="0">
            <a:off x="235133" y="1038225"/>
            <a:ext cx="1269064" cy="1243411"/>
            <a:chOff x="0" y="0"/>
            <a:chExt cx="3195354" cy="3130761"/>
          </a:xfrm>
        </p:grpSpPr>
        <p:sp>
          <p:nvSpPr>
            <p:cNvPr name="Freeform 8" id="8"/>
            <p:cNvSpPr/>
            <p:nvPr/>
          </p:nvSpPr>
          <p:spPr>
            <a:xfrm flipH="false" flipV="false" rot="0">
              <a:off x="0" y="0"/>
              <a:ext cx="3195354" cy="3029161"/>
            </a:xfrm>
            <a:custGeom>
              <a:avLst/>
              <a:gdLst/>
              <a:ahLst/>
              <a:cxnLst/>
              <a:rect r="r" b="b" t="t" l="l"/>
              <a:pathLst>
                <a:path h="3029161" w="3195354">
                  <a:moveTo>
                    <a:pt x="0" y="0"/>
                  </a:moveTo>
                  <a:lnTo>
                    <a:pt x="3195354" y="0"/>
                  </a:lnTo>
                  <a:lnTo>
                    <a:pt x="3195354" y="3029161"/>
                  </a:lnTo>
                  <a:lnTo>
                    <a:pt x="0" y="3029161"/>
                  </a:lnTo>
                  <a:close/>
                </a:path>
              </a:pathLst>
            </a:custGeom>
            <a:solidFill>
              <a:srgbClr val="FFF4E3"/>
            </a:solidFill>
          </p:spPr>
        </p:sp>
        <p:sp>
          <p:nvSpPr>
            <p:cNvPr name="Freeform 9" id="9"/>
            <p:cNvSpPr/>
            <p:nvPr/>
          </p:nvSpPr>
          <p:spPr>
            <a:xfrm flipH="false" flipV="false" rot="0">
              <a:off x="0" y="0"/>
              <a:ext cx="3195354" cy="3130761"/>
            </a:xfrm>
            <a:custGeom>
              <a:avLst/>
              <a:gdLst/>
              <a:ahLst/>
              <a:cxnLst/>
              <a:rect r="r" b="b" t="t" l="l"/>
              <a:pathLst>
                <a:path h="3130761" w="3195354">
                  <a:moveTo>
                    <a:pt x="0" y="3029161"/>
                  </a:moveTo>
                  <a:lnTo>
                    <a:pt x="3195354" y="3029161"/>
                  </a:lnTo>
                  <a:lnTo>
                    <a:pt x="3068354" y="3130761"/>
                  </a:lnTo>
                  <a:cubicBezTo>
                    <a:pt x="3068354" y="3130761"/>
                    <a:pt x="2077754" y="3054561"/>
                    <a:pt x="1976154" y="3054561"/>
                  </a:cubicBezTo>
                  <a:lnTo>
                    <a:pt x="1219200" y="3054561"/>
                  </a:lnTo>
                  <a:cubicBezTo>
                    <a:pt x="1117600" y="3054561"/>
                    <a:pt x="127000" y="3130761"/>
                    <a:pt x="127000" y="3130761"/>
                  </a:cubicBezTo>
                  <a:lnTo>
                    <a:pt x="0" y="3029161"/>
                  </a:lnTo>
                  <a:lnTo>
                    <a:pt x="0" y="0"/>
                  </a:lnTo>
                  <a:lnTo>
                    <a:pt x="3195354" y="0"/>
                  </a:lnTo>
                  <a:lnTo>
                    <a:pt x="3195354" y="3029161"/>
                  </a:lnTo>
                  <a:lnTo>
                    <a:pt x="12700" y="3029161"/>
                  </a:lnTo>
                  <a:lnTo>
                    <a:pt x="12700" y="3016461"/>
                  </a:lnTo>
                  <a:lnTo>
                    <a:pt x="3182654" y="3016461"/>
                  </a:lnTo>
                  <a:lnTo>
                    <a:pt x="3182654" y="12700"/>
                  </a:lnTo>
                  <a:lnTo>
                    <a:pt x="12700" y="12700"/>
                  </a:lnTo>
                  <a:lnTo>
                    <a:pt x="12700" y="3029161"/>
                  </a:lnTo>
                </a:path>
              </a:pathLst>
            </a:custGeom>
            <a:solidFill>
              <a:srgbClr val="394C60">
                <a:alpha val="784"/>
              </a:srgbClr>
            </a:solidFill>
          </p:spPr>
        </p:sp>
        <p:sp>
          <p:nvSpPr>
            <p:cNvPr name="TextBox 10" id="10"/>
            <p:cNvSpPr txBox="true"/>
            <p:nvPr/>
          </p:nvSpPr>
          <p:spPr>
            <a:xfrm>
              <a:off x="0" y="-9525"/>
              <a:ext cx="3195354" cy="3038686"/>
            </a:xfrm>
            <a:prstGeom prst="rect">
              <a:avLst/>
            </a:prstGeom>
          </p:spPr>
          <p:txBody>
            <a:bodyPr anchor="ctr" rtlCol="false" tIns="107604" lIns="107604" bIns="107604" rIns="107604"/>
            <a:lstStyle/>
            <a:p>
              <a:pPr algn="ctr">
                <a:lnSpc>
                  <a:spcPts val="1399"/>
                </a:lnSpc>
              </a:pPr>
              <a:r>
                <a:rPr lang="en-US" sz="999">
                  <a:solidFill>
                    <a:srgbClr val="000000"/>
                  </a:solidFill>
                  <a:latin typeface="DM Sans"/>
                  <a:ea typeface="DM Sans"/>
                  <a:cs typeface="DM Sans"/>
                  <a:sym typeface="DM Sans"/>
                </a:rPr>
                <a:t>“The beginning of my process involves a lot of </a:t>
              </a:r>
              <a:r>
                <a:rPr lang="en-US" sz="999" b="true">
                  <a:solidFill>
                    <a:srgbClr val="000000"/>
                  </a:solidFill>
                  <a:latin typeface="DM Sans Bold"/>
                  <a:ea typeface="DM Sans Bold"/>
                  <a:cs typeface="DM Sans Bold"/>
                  <a:sym typeface="DM Sans Bold"/>
                </a:rPr>
                <a:t>reading</a:t>
              </a:r>
              <a:r>
                <a:rPr lang="en-US" sz="999">
                  <a:solidFill>
                    <a:srgbClr val="000000"/>
                  </a:solidFill>
                  <a:latin typeface="DM Sans"/>
                  <a:ea typeface="DM Sans"/>
                  <a:cs typeface="DM Sans"/>
                  <a:sym typeface="DM Sans"/>
                </a:rPr>
                <a:t>, especially </a:t>
              </a:r>
              <a:r>
                <a:rPr lang="en-US" sz="999" b="true">
                  <a:solidFill>
                    <a:srgbClr val="000000"/>
                  </a:solidFill>
                  <a:latin typeface="DM Sans Bold"/>
                  <a:ea typeface="DM Sans Bold"/>
                  <a:cs typeface="DM Sans Bold"/>
                  <a:sym typeface="DM Sans Bold"/>
                </a:rPr>
                <a:t>reading the script</a:t>
              </a:r>
              <a:r>
                <a:rPr lang="en-US" sz="999">
                  <a:solidFill>
                    <a:srgbClr val="000000"/>
                  </a:solidFill>
                  <a:latin typeface="DM Sans"/>
                  <a:ea typeface="DM Sans"/>
                  <a:cs typeface="DM Sans"/>
                  <a:sym typeface="DM Sans"/>
                </a:rPr>
                <a:t>.”</a:t>
              </a:r>
            </a:p>
          </p:txBody>
        </p:sp>
      </p:grpSp>
      <p:grpSp>
        <p:nvGrpSpPr>
          <p:cNvPr name="Group 11" id="11"/>
          <p:cNvGrpSpPr/>
          <p:nvPr/>
        </p:nvGrpSpPr>
        <p:grpSpPr>
          <a:xfrm rot="0">
            <a:off x="8000130" y="9628618"/>
            <a:ext cx="822886" cy="346096"/>
            <a:chOff x="0" y="0"/>
            <a:chExt cx="1417147" cy="596035"/>
          </a:xfrm>
        </p:grpSpPr>
        <p:sp>
          <p:nvSpPr>
            <p:cNvPr name="Freeform 12" id="12"/>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7C7AE8"/>
            </a:solidFill>
          </p:spPr>
        </p:sp>
        <p:sp>
          <p:nvSpPr>
            <p:cNvPr name="TextBox 13" id="13"/>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DO</a:t>
              </a:r>
            </a:p>
          </p:txBody>
        </p:sp>
      </p:grpSp>
      <p:grpSp>
        <p:nvGrpSpPr>
          <p:cNvPr name="Group 14" id="14"/>
          <p:cNvGrpSpPr/>
          <p:nvPr/>
        </p:nvGrpSpPr>
        <p:grpSpPr>
          <a:xfrm rot="0">
            <a:off x="9464985" y="9628618"/>
            <a:ext cx="822886" cy="346096"/>
            <a:chOff x="0" y="0"/>
            <a:chExt cx="1417147" cy="596035"/>
          </a:xfrm>
        </p:grpSpPr>
        <p:sp>
          <p:nvSpPr>
            <p:cNvPr name="Freeform 15" id="15"/>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7C7AE8"/>
            </a:solidFill>
          </p:spPr>
        </p:sp>
        <p:sp>
          <p:nvSpPr>
            <p:cNvPr name="TextBox 16" id="16"/>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FEEL</a:t>
              </a:r>
            </a:p>
          </p:txBody>
        </p:sp>
      </p:grpSp>
      <p:grpSp>
        <p:nvGrpSpPr>
          <p:cNvPr name="Group 17" id="17"/>
          <p:cNvGrpSpPr/>
          <p:nvPr/>
        </p:nvGrpSpPr>
        <p:grpSpPr>
          <a:xfrm rot="0">
            <a:off x="9464985" y="1028700"/>
            <a:ext cx="822886" cy="346096"/>
            <a:chOff x="0" y="0"/>
            <a:chExt cx="1417147" cy="596035"/>
          </a:xfrm>
        </p:grpSpPr>
        <p:sp>
          <p:nvSpPr>
            <p:cNvPr name="Freeform 18" id="18"/>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7C7AE8"/>
            </a:solidFill>
          </p:spPr>
        </p:sp>
        <p:sp>
          <p:nvSpPr>
            <p:cNvPr name="TextBox 19" id="19"/>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THINK</a:t>
              </a:r>
            </a:p>
          </p:txBody>
        </p:sp>
      </p:grpSp>
      <p:grpSp>
        <p:nvGrpSpPr>
          <p:cNvPr name="Group 20" id="20"/>
          <p:cNvGrpSpPr/>
          <p:nvPr/>
        </p:nvGrpSpPr>
        <p:grpSpPr>
          <a:xfrm rot="0">
            <a:off x="3025975" y="877187"/>
            <a:ext cx="1231561" cy="1252936"/>
            <a:chOff x="0" y="0"/>
            <a:chExt cx="2981614" cy="3033362"/>
          </a:xfrm>
        </p:grpSpPr>
        <p:sp>
          <p:nvSpPr>
            <p:cNvPr name="Freeform 21" id="21"/>
            <p:cNvSpPr/>
            <p:nvPr/>
          </p:nvSpPr>
          <p:spPr>
            <a:xfrm flipH="false" flipV="false" rot="0">
              <a:off x="0" y="0"/>
              <a:ext cx="2981614" cy="2931763"/>
            </a:xfrm>
            <a:custGeom>
              <a:avLst/>
              <a:gdLst/>
              <a:ahLst/>
              <a:cxnLst/>
              <a:rect r="r" b="b" t="t" l="l"/>
              <a:pathLst>
                <a:path h="2931763" w="2981614">
                  <a:moveTo>
                    <a:pt x="0" y="0"/>
                  </a:moveTo>
                  <a:lnTo>
                    <a:pt x="2981614" y="0"/>
                  </a:lnTo>
                  <a:lnTo>
                    <a:pt x="2981614" y="2931763"/>
                  </a:lnTo>
                  <a:lnTo>
                    <a:pt x="0" y="2931763"/>
                  </a:lnTo>
                  <a:close/>
                </a:path>
              </a:pathLst>
            </a:custGeom>
            <a:solidFill>
              <a:srgbClr val="FF66C4"/>
            </a:solidFill>
          </p:spPr>
        </p:sp>
        <p:sp>
          <p:nvSpPr>
            <p:cNvPr name="Freeform 22" id="22"/>
            <p:cNvSpPr/>
            <p:nvPr/>
          </p:nvSpPr>
          <p:spPr>
            <a:xfrm flipH="false" flipV="false" rot="0">
              <a:off x="0" y="0"/>
              <a:ext cx="2981614" cy="3033363"/>
            </a:xfrm>
            <a:custGeom>
              <a:avLst/>
              <a:gdLst/>
              <a:ahLst/>
              <a:cxnLst/>
              <a:rect r="r" b="b" t="t" l="l"/>
              <a:pathLst>
                <a:path h="3033363" w="2981614">
                  <a:moveTo>
                    <a:pt x="0" y="2931763"/>
                  </a:moveTo>
                  <a:lnTo>
                    <a:pt x="2981614" y="2931763"/>
                  </a:lnTo>
                  <a:lnTo>
                    <a:pt x="2854614" y="3033363"/>
                  </a:lnTo>
                  <a:cubicBezTo>
                    <a:pt x="2854614" y="3033363"/>
                    <a:pt x="1864014" y="2957163"/>
                    <a:pt x="1762414" y="2957163"/>
                  </a:cubicBezTo>
                  <a:lnTo>
                    <a:pt x="1219200" y="2957163"/>
                  </a:lnTo>
                  <a:cubicBezTo>
                    <a:pt x="1117600" y="2957163"/>
                    <a:pt x="127000" y="3033363"/>
                    <a:pt x="127000" y="3033363"/>
                  </a:cubicBezTo>
                  <a:lnTo>
                    <a:pt x="0" y="2931763"/>
                  </a:lnTo>
                  <a:lnTo>
                    <a:pt x="0" y="0"/>
                  </a:lnTo>
                  <a:lnTo>
                    <a:pt x="2981614" y="0"/>
                  </a:lnTo>
                  <a:lnTo>
                    <a:pt x="2981614" y="2931763"/>
                  </a:lnTo>
                  <a:lnTo>
                    <a:pt x="12700" y="2931763"/>
                  </a:lnTo>
                  <a:lnTo>
                    <a:pt x="12700" y="2919063"/>
                  </a:lnTo>
                  <a:lnTo>
                    <a:pt x="2968914" y="2919063"/>
                  </a:lnTo>
                  <a:lnTo>
                    <a:pt x="2968914" y="12700"/>
                  </a:lnTo>
                  <a:lnTo>
                    <a:pt x="12700" y="12700"/>
                  </a:lnTo>
                  <a:lnTo>
                    <a:pt x="12700" y="2931763"/>
                  </a:lnTo>
                </a:path>
              </a:pathLst>
            </a:custGeom>
            <a:solidFill>
              <a:srgbClr val="394C60">
                <a:alpha val="784"/>
              </a:srgbClr>
            </a:solidFill>
          </p:spPr>
        </p:sp>
        <p:sp>
          <p:nvSpPr>
            <p:cNvPr name="TextBox 23" id="23"/>
            <p:cNvSpPr txBox="true"/>
            <p:nvPr/>
          </p:nvSpPr>
          <p:spPr>
            <a:xfrm>
              <a:off x="0" y="-9525"/>
              <a:ext cx="2981614" cy="2941287"/>
            </a:xfrm>
            <a:prstGeom prst="rect">
              <a:avLst/>
            </a:prstGeom>
          </p:spPr>
          <p:txBody>
            <a:bodyPr anchor="ctr" rtlCol="false" tIns="111910" lIns="111910" bIns="111910" rIns="111910"/>
            <a:lstStyle/>
            <a:p>
              <a:pPr algn="ctr">
                <a:lnSpc>
                  <a:spcPts val="1399"/>
                </a:lnSpc>
              </a:pPr>
              <a:r>
                <a:rPr lang="en-US" sz="999">
                  <a:solidFill>
                    <a:srgbClr val="000000"/>
                  </a:solidFill>
                  <a:latin typeface="DM Sans"/>
                  <a:ea typeface="DM Sans"/>
                  <a:cs typeface="DM Sans"/>
                  <a:sym typeface="DM Sans"/>
                </a:rPr>
                <a:t>“Generating ideas is extremely </a:t>
              </a:r>
              <a:r>
                <a:rPr lang="en-US" sz="999" b="true">
                  <a:solidFill>
                    <a:srgbClr val="000000"/>
                  </a:solidFill>
                  <a:latin typeface="DM Sans Bold"/>
                  <a:ea typeface="DM Sans Bold"/>
                  <a:cs typeface="DM Sans Bold"/>
                  <a:sym typeface="DM Sans Bold"/>
                </a:rPr>
                <a:t>collaborative</a:t>
              </a:r>
              <a:r>
                <a:rPr lang="en-US" sz="999">
                  <a:solidFill>
                    <a:srgbClr val="000000"/>
                  </a:solidFill>
                  <a:latin typeface="DM Sans"/>
                  <a:ea typeface="DM Sans"/>
                  <a:cs typeface="DM Sans"/>
                  <a:sym typeface="DM Sans"/>
                </a:rPr>
                <a:t>. I work with </a:t>
              </a:r>
              <a:r>
                <a:rPr lang="en-US" sz="999">
                  <a:solidFill>
                    <a:srgbClr val="000000"/>
                  </a:solidFill>
                  <a:latin typeface="DM Sans"/>
                  <a:ea typeface="DM Sans"/>
                  <a:cs typeface="DM Sans"/>
                  <a:sym typeface="DM Sans"/>
                </a:rPr>
                <a:t>a whole team</a:t>
              </a:r>
              <a:r>
                <a:rPr lang="en-US" sz="999">
                  <a:solidFill>
                    <a:srgbClr val="000000"/>
                  </a:solidFill>
                  <a:latin typeface="DM Sans"/>
                  <a:ea typeface="DM Sans"/>
                  <a:cs typeface="DM Sans"/>
                  <a:sym typeface="DM Sans"/>
                </a:rPr>
                <a:t>.”</a:t>
              </a:r>
            </a:p>
          </p:txBody>
        </p:sp>
      </p:grpSp>
      <p:grpSp>
        <p:nvGrpSpPr>
          <p:cNvPr name="Group 24" id="24"/>
          <p:cNvGrpSpPr/>
          <p:nvPr/>
        </p:nvGrpSpPr>
        <p:grpSpPr>
          <a:xfrm rot="0">
            <a:off x="1610382" y="4333929"/>
            <a:ext cx="1322605" cy="1252936"/>
            <a:chOff x="0" y="0"/>
            <a:chExt cx="3270478" cy="3098203"/>
          </a:xfrm>
        </p:grpSpPr>
        <p:sp>
          <p:nvSpPr>
            <p:cNvPr name="Freeform 25" id="25"/>
            <p:cNvSpPr/>
            <p:nvPr/>
          </p:nvSpPr>
          <p:spPr>
            <a:xfrm flipH="false" flipV="false" rot="0">
              <a:off x="0" y="0"/>
              <a:ext cx="3270478" cy="2996603"/>
            </a:xfrm>
            <a:custGeom>
              <a:avLst/>
              <a:gdLst/>
              <a:ahLst/>
              <a:cxnLst/>
              <a:rect r="r" b="b" t="t" l="l"/>
              <a:pathLst>
                <a:path h="2996603" w="3270478">
                  <a:moveTo>
                    <a:pt x="0" y="0"/>
                  </a:moveTo>
                  <a:lnTo>
                    <a:pt x="3270478" y="0"/>
                  </a:lnTo>
                  <a:lnTo>
                    <a:pt x="3270478" y="2996603"/>
                  </a:lnTo>
                  <a:lnTo>
                    <a:pt x="0" y="2996603"/>
                  </a:lnTo>
                  <a:close/>
                </a:path>
              </a:pathLst>
            </a:custGeom>
            <a:solidFill>
              <a:srgbClr val="B3B4FF"/>
            </a:solidFill>
          </p:spPr>
        </p:sp>
        <p:sp>
          <p:nvSpPr>
            <p:cNvPr name="Freeform 26" id="26"/>
            <p:cNvSpPr/>
            <p:nvPr/>
          </p:nvSpPr>
          <p:spPr>
            <a:xfrm flipH="false" flipV="false" rot="0">
              <a:off x="0" y="0"/>
              <a:ext cx="3270478" cy="3098203"/>
            </a:xfrm>
            <a:custGeom>
              <a:avLst/>
              <a:gdLst/>
              <a:ahLst/>
              <a:cxnLst/>
              <a:rect r="r" b="b" t="t" l="l"/>
              <a:pathLst>
                <a:path h="3098203" w="3270478">
                  <a:moveTo>
                    <a:pt x="0" y="2996603"/>
                  </a:moveTo>
                  <a:lnTo>
                    <a:pt x="3270478" y="2996603"/>
                  </a:lnTo>
                  <a:lnTo>
                    <a:pt x="3143478" y="3098203"/>
                  </a:lnTo>
                  <a:cubicBezTo>
                    <a:pt x="3143478" y="3098203"/>
                    <a:pt x="2152878" y="3022003"/>
                    <a:pt x="2051278" y="3022003"/>
                  </a:cubicBezTo>
                  <a:lnTo>
                    <a:pt x="1219200" y="3022003"/>
                  </a:lnTo>
                  <a:cubicBezTo>
                    <a:pt x="1117600" y="3022003"/>
                    <a:pt x="127000" y="3098203"/>
                    <a:pt x="127000" y="3098203"/>
                  </a:cubicBezTo>
                  <a:lnTo>
                    <a:pt x="0" y="2996603"/>
                  </a:lnTo>
                  <a:lnTo>
                    <a:pt x="0" y="0"/>
                  </a:lnTo>
                  <a:lnTo>
                    <a:pt x="3270478" y="0"/>
                  </a:lnTo>
                  <a:lnTo>
                    <a:pt x="3270478" y="2996603"/>
                  </a:lnTo>
                  <a:lnTo>
                    <a:pt x="12700" y="2996603"/>
                  </a:lnTo>
                  <a:lnTo>
                    <a:pt x="12700" y="2983903"/>
                  </a:lnTo>
                  <a:lnTo>
                    <a:pt x="3257778" y="2983903"/>
                  </a:lnTo>
                  <a:lnTo>
                    <a:pt x="3257778" y="12700"/>
                  </a:lnTo>
                  <a:lnTo>
                    <a:pt x="12700" y="12700"/>
                  </a:lnTo>
                  <a:lnTo>
                    <a:pt x="12700" y="2996603"/>
                  </a:lnTo>
                </a:path>
              </a:pathLst>
            </a:custGeom>
            <a:solidFill>
              <a:srgbClr val="394C60">
                <a:alpha val="784"/>
              </a:srgbClr>
            </a:solidFill>
          </p:spPr>
        </p:sp>
        <p:sp>
          <p:nvSpPr>
            <p:cNvPr name="TextBox 27" id="27"/>
            <p:cNvSpPr txBox="true"/>
            <p:nvPr/>
          </p:nvSpPr>
          <p:spPr>
            <a:xfrm>
              <a:off x="0" y="-9525"/>
              <a:ext cx="3270478" cy="3006128"/>
            </a:xfrm>
            <a:prstGeom prst="rect">
              <a:avLst/>
            </a:prstGeom>
          </p:spPr>
          <p:txBody>
            <a:bodyPr anchor="ctr" rtlCol="false" tIns="109567" lIns="109567" bIns="109567" rIns="109567"/>
            <a:lstStyle/>
            <a:p>
              <a:pPr algn="ctr">
                <a:lnSpc>
                  <a:spcPts val="1399"/>
                </a:lnSpc>
              </a:pPr>
              <a:r>
                <a:rPr lang="en-US" sz="999">
                  <a:solidFill>
                    <a:srgbClr val="000000"/>
                  </a:solidFill>
                  <a:latin typeface="DM Sans"/>
                  <a:ea typeface="DM Sans"/>
                  <a:cs typeface="DM Sans"/>
                  <a:sym typeface="DM Sans"/>
                </a:rPr>
                <a:t>“I begin with </a:t>
              </a:r>
              <a:r>
                <a:rPr lang="en-US" sz="999">
                  <a:solidFill>
                    <a:srgbClr val="000000"/>
                  </a:solidFill>
                  <a:latin typeface="DM Sans"/>
                  <a:ea typeface="DM Sans"/>
                  <a:cs typeface="DM Sans"/>
                  <a:sym typeface="DM Sans"/>
                </a:rPr>
                <a:t>a</a:t>
              </a:r>
              <a:r>
                <a:rPr lang="en-US" sz="999">
                  <a:solidFill>
                    <a:srgbClr val="000000"/>
                  </a:solidFill>
                  <a:latin typeface="DM Sans"/>
                  <a:ea typeface="DM Sans"/>
                  <a:cs typeface="DM Sans"/>
                  <a:sym typeface="DM Sans"/>
                </a:rPr>
                <a:t> lot of</a:t>
              </a:r>
              <a:r>
                <a:rPr lang="en-US" sz="999">
                  <a:solidFill>
                    <a:srgbClr val="000000"/>
                  </a:solidFill>
                  <a:latin typeface="DM Sans"/>
                  <a:ea typeface="DM Sans"/>
                  <a:cs typeface="DM Sans"/>
                  <a:sym typeface="DM Sans"/>
                </a:rPr>
                <a:t> </a:t>
              </a:r>
              <a:r>
                <a:rPr lang="en-US" sz="999" b="true">
                  <a:solidFill>
                    <a:srgbClr val="000000"/>
                  </a:solidFill>
                  <a:latin typeface="DM Sans Bold"/>
                  <a:ea typeface="DM Sans Bold"/>
                  <a:cs typeface="DM Sans Bold"/>
                  <a:sym typeface="DM Sans Bold"/>
                </a:rPr>
                <a:t>research imagery</a:t>
              </a:r>
              <a:r>
                <a:rPr lang="en-US" sz="999">
                  <a:solidFill>
                    <a:srgbClr val="000000"/>
                  </a:solidFill>
                  <a:latin typeface="DM Sans"/>
                  <a:ea typeface="DM Sans"/>
                  <a:cs typeface="DM Sans"/>
                  <a:sym typeface="DM Sans"/>
                </a:rPr>
                <a:t>. Tangible ideas through </a:t>
              </a:r>
              <a:r>
                <a:rPr lang="en-US" sz="999" b="true">
                  <a:solidFill>
                    <a:srgbClr val="000000"/>
                  </a:solidFill>
                  <a:latin typeface="DM Sans Bold"/>
                  <a:ea typeface="DM Sans Bold"/>
                  <a:cs typeface="DM Sans Bold"/>
                  <a:sym typeface="DM Sans Bold"/>
                </a:rPr>
                <a:t>sketching and rendering.”</a:t>
              </a:r>
            </a:p>
          </p:txBody>
        </p:sp>
      </p:grpSp>
      <p:grpSp>
        <p:nvGrpSpPr>
          <p:cNvPr name="Group 28" id="28"/>
          <p:cNvGrpSpPr/>
          <p:nvPr/>
        </p:nvGrpSpPr>
        <p:grpSpPr>
          <a:xfrm rot="0">
            <a:off x="5815238" y="2568984"/>
            <a:ext cx="1419628" cy="1347742"/>
            <a:chOff x="0" y="0"/>
            <a:chExt cx="2888903" cy="2742616"/>
          </a:xfrm>
        </p:grpSpPr>
        <p:sp>
          <p:nvSpPr>
            <p:cNvPr name="Freeform 29" id="29"/>
            <p:cNvSpPr/>
            <p:nvPr/>
          </p:nvSpPr>
          <p:spPr>
            <a:xfrm flipH="false" flipV="false" rot="0">
              <a:off x="0" y="0"/>
              <a:ext cx="2888904" cy="2641016"/>
            </a:xfrm>
            <a:custGeom>
              <a:avLst/>
              <a:gdLst/>
              <a:ahLst/>
              <a:cxnLst/>
              <a:rect r="r" b="b" t="t" l="l"/>
              <a:pathLst>
                <a:path h="2641016" w="2888904">
                  <a:moveTo>
                    <a:pt x="0" y="0"/>
                  </a:moveTo>
                  <a:lnTo>
                    <a:pt x="2888904" y="0"/>
                  </a:lnTo>
                  <a:lnTo>
                    <a:pt x="2888904" y="2641016"/>
                  </a:lnTo>
                  <a:lnTo>
                    <a:pt x="0" y="2641016"/>
                  </a:lnTo>
                  <a:close/>
                </a:path>
              </a:pathLst>
            </a:custGeom>
            <a:solidFill>
              <a:srgbClr val="87CEFA"/>
            </a:solidFill>
          </p:spPr>
        </p:sp>
        <p:sp>
          <p:nvSpPr>
            <p:cNvPr name="Freeform 30" id="30"/>
            <p:cNvSpPr/>
            <p:nvPr/>
          </p:nvSpPr>
          <p:spPr>
            <a:xfrm flipH="false" flipV="false" rot="0">
              <a:off x="0" y="0"/>
              <a:ext cx="2888904" cy="2742616"/>
            </a:xfrm>
            <a:custGeom>
              <a:avLst/>
              <a:gdLst/>
              <a:ahLst/>
              <a:cxnLst/>
              <a:rect r="r" b="b" t="t" l="l"/>
              <a:pathLst>
                <a:path h="2742616" w="2888904">
                  <a:moveTo>
                    <a:pt x="0" y="2641016"/>
                  </a:moveTo>
                  <a:lnTo>
                    <a:pt x="2888904" y="2641016"/>
                  </a:lnTo>
                  <a:lnTo>
                    <a:pt x="2761904" y="2742616"/>
                  </a:lnTo>
                  <a:cubicBezTo>
                    <a:pt x="2761904" y="2742616"/>
                    <a:pt x="1771304" y="2666416"/>
                    <a:pt x="1669704" y="2666416"/>
                  </a:cubicBezTo>
                  <a:lnTo>
                    <a:pt x="1219200" y="2666416"/>
                  </a:lnTo>
                  <a:cubicBezTo>
                    <a:pt x="1117600" y="2666416"/>
                    <a:pt x="127000" y="2742616"/>
                    <a:pt x="127000" y="2742616"/>
                  </a:cubicBezTo>
                  <a:lnTo>
                    <a:pt x="0" y="2641016"/>
                  </a:lnTo>
                  <a:lnTo>
                    <a:pt x="0" y="0"/>
                  </a:lnTo>
                  <a:lnTo>
                    <a:pt x="2888904" y="0"/>
                  </a:lnTo>
                  <a:lnTo>
                    <a:pt x="2888904" y="2641016"/>
                  </a:lnTo>
                  <a:lnTo>
                    <a:pt x="12700" y="2641016"/>
                  </a:lnTo>
                  <a:lnTo>
                    <a:pt x="12700" y="2628316"/>
                  </a:lnTo>
                  <a:lnTo>
                    <a:pt x="2876204" y="2628316"/>
                  </a:lnTo>
                  <a:lnTo>
                    <a:pt x="2876204" y="12700"/>
                  </a:lnTo>
                  <a:lnTo>
                    <a:pt x="12700" y="12700"/>
                  </a:lnTo>
                  <a:lnTo>
                    <a:pt x="12700" y="2641016"/>
                  </a:lnTo>
                </a:path>
              </a:pathLst>
            </a:custGeom>
            <a:solidFill>
              <a:srgbClr val="394C60">
                <a:alpha val="784"/>
              </a:srgbClr>
            </a:solidFill>
          </p:spPr>
        </p:sp>
        <p:sp>
          <p:nvSpPr>
            <p:cNvPr name="TextBox 31" id="31"/>
            <p:cNvSpPr txBox="true"/>
            <p:nvPr/>
          </p:nvSpPr>
          <p:spPr>
            <a:xfrm>
              <a:off x="0" y="-9525"/>
              <a:ext cx="2888903" cy="2650541"/>
            </a:xfrm>
            <a:prstGeom prst="rect">
              <a:avLst/>
            </a:prstGeom>
          </p:spPr>
          <p:txBody>
            <a:bodyPr anchor="ctr" rtlCol="false" tIns="133139" lIns="133139" bIns="133139" rIns="133139"/>
            <a:lstStyle/>
            <a:p>
              <a:pPr algn="ctr">
                <a:lnSpc>
                  <a:spcPts val="1399"/>
                </a:lnSpc>
              </a:pPr>
              <a:r>
                <a:rPr lang="en-US" sz="999">
                  <a:solidFill>
                    <a:srgbClr val="000000"/>
                  </a:solidFill>
                  <a:latin typeface="DM Sans"/>
                  <a:ea typeface="DM Sans"/>
                  <a:cs typeface="DM Sans"/>
                  <a:sym typeface="DM Sans"/>
                </a:rPr>
                <a:t>“friends I have who work in film and TV are receiving a lot of things that are </a:t>
              </a:r>
              <a:r>
                <a:rPr lang="en-US" sz="999" b="true">
                  <a:solidFill>
                    <a:srgbClr val="000000"/>
                  </a:solidFill>
                  <a:latin typeface="DM Sans Bold"/>
                  <a:ea typeface="DM Sans Bold"/>
                  <a:cs typeface="DM Sans Bold"/>
                  <a:sym typeface="DM Sans Bold"/>
                </a:rPr>
                <a:t>AI research and AI render</a:t>
              </a:r>
              <a:r>
                <a:rPr lang="en-US" sz="999">
                  <a:solidFill>
                    <a:srgbClr val="000000"/>
                  </a:solidFill>
                  <a:latin typeface="DM Sans"/>
                  <a:ea typeface="DM Sans"/>
                  <a:cs typeface="DM Sans"/>
                  <a:sym typeface="DM Sans"/>
                </a:rPr>
                <a:t>. “</a:t>
              </a:r>
            </a:p>
          </p:txBody>
        </p:sp>
      </p:grpSp>
      <p:grpSp>
        <p:nvGrpSpPr>
          <p:cNvPr name="Group 32" id="32"/>
          <p:cNvGrpSpPr/>
          <p:nvPr/>
        </p:nvGrpSpPr>
        <p:grpSpPr>
          <a:xfrm rot="0">
            <a:off x="11055112" y="6174737"/>
            <a:ext cx="1237144" cy="1205897"/>
            <a:chOff x="0" y="0"/>
            <a:chExt cx="2517553" cy="2453967"/>
          </a:xfrm>
        </p:grpSpPr>
        <p:sp>
          <p:nvSpPr>
            <p:cNvPr name="Freeform 33" id="33"/>
            <p:cNvSpPr/>
            <p:nvPr/>
          </p:nvSpPr>
          <p:spPr>
            <a:xfrm flipH="false" flipV="false" rot="0">
              <a:off x="0" y="0"/>
              <a:ext cx="2517554" cy="2352367"/>
            </a:xfrm>
            <a:custGeom>
              <a:avLst/>
              <a:gdLst/>
              <a:ahLst/>
              <a:cxnLst/>
              <a:rect r="r" b="b" t="t" l="l"/>
              <a:pathLst>
                <a:path h="2352367" w="2517554">
                  <a:moveTo>
                    <a:pt x="0" y="0"/>
                  </a:moveTo>
                  <a:lnTo>
                    <a:pt x="2517554" y="0"/>
                  </a:lnTo>
                  <a:lnTo>
                    <a:pt x="2517554" y="2352367"/>
                  </a:lnTo>
                  <a:lnTo>
                    <a:pt x="0" y="2352367"/>
                  </a:lnTo>
                  <a:close/>
                </a:path>
              </a:pathLst>
            </a:custGeom>
            <a:solidFill>
              <a:srgbClr val="FF66C4"/>
            </a:solidFill>
          </p:spPr>
        </p:sp>
        <p:sp>
          <p:nvSpPr>
            <p:cNvPr name="Freeform 34" id="34"/>
            <p:cNvSpPr/>
            <p:nvPr/>
          </p:nvSpPr>
          <p:spPr>
            <a:xfrm flipH="false" flipV="false" rot="0">
              <a:off x="0" y="0"/>
              <a:ext cx="2517554" cy="2453967"/>
            </a:xfrm>
            <a:custGeom>
              <a:avLst/>
              <a:gdLst/>
              <a:ahLst/>
              <a:cxnLst/>
              <a:rect r="r" b="b" t="t" l="l"/>
              <a:pathLst>
                <a:path h="2453967" w="2517554">
                  <a:moveTo>
                    <a:pt x="0" y="2352367"/>
                  </a:moveTo>
                  <a:lnTo>
                    <a:pt x="2517554" y="2352367"/>
                  </a:lnTo>
                  <a:lnTo>
                    <a:pt x="2390554" y="2453967"/>
                  </a:lnTo>
                  <a:cubicBezTo>
                    <a:pt x="2390554" y="2453967"/>
                    <a:pt x="1399953" y="2377767"/>
                    <a:pt x="1298353" y="2377767"/>
                  </a:cubicBezTo>
                  <a:lnTo>
                    <a:pt x="1219200" y="2377767"/>
                  </a:lnTo>
                  <a:cubicBezTo>
                    <a:pt x="1117600" y="2377767"/>
                    <a:pt x="127000" y="2453967"/>
                    <a:pt x="127000" y="2453967"/>
                  </a:cubicBezTo>
                  <a:lnTo>
                    <a:pt x="0" y="2352367"/>
                  </a:lnTo>
                  <a:lnTo>
                    <a:pt x="0" y="0"/>
                  </a:lnTo>
                  <a:lnTo>
                    <a:pt x="2517554" y="0"/>
                  </a:lnTo>
                  <a:lnTo>
                    <a:pt x="2517554" y="2352367"/>
                  </a:lnTo>
                  <a:lnTo>
                    <a:pt x="12700" y="2352367"/>
                  </a:lnTo>
                  <a:lnTo>
                    <a:pt x="12700" y="2339667"/>
                  </a:lnTo>
                  <a:lnTo>
                    <a:pt x="2504854" y="2339667"/>
                  </a:lnTo>
                  <a:lnTo>
                    <a:pt x="2504854" y="12700"/>
                  </a:lnTo>
                  <a:lnTo>
                    <a:pt x="12700" y="12700"/>
                  </a:lnTo>
                  <a:lnTo>
                    <a:pt x="12700" y="2352367"/>
                  </a:lnTo>
                </a:path>
              </a:pathLst>
            </a:custGeom>
            <a:solidFill>
              <a:srgbClr val="394C60">
                <a:alpha val="784"/>
              </a:srgbClr>
            </a:solidFill>
          </p:spPr>
        </p:sp>
        <p:sp>
          <p:nvSpPr>
            <p:cNvPr name="TextBox 35" id="35"/>
            <p:cNvSpPr txBox="true"/>
            <p:nvPr/>
          </p:nvSpPr>
          <p:spPr>
            <a:xfrm>
              <a:off x="0" y="-9525"/>
              <a:ext cx="2517553" cy="2361892"/>
            </a:xfrm>
            <a:prstGeom prst="rect">
              <a:avLst/>
            </a:prstGeom>
          </p:spPr>
          <p:txBody>
            <a:bodyPr anchor="ctr" rtlCol="false" tIns="133139" lIns="133139" bIns="133139" rIns="133139"/>
            <a:lstStyle/>
            <a:p>
              <a:pPr algn="ctr">
                <a:lnSpc>
                  <a:spcPts val="1399"/>
                </a:lnSpc>
              </a:pPr>
              <a:r>
                <a:rPr lang="en-US" sz="999" b="true">
                  <a:solidFill>
                    <a:srgbClr val="000000"/>
                  </a:solidFill>
                  <a:latin typeface="DM Sans Bold"/>
                  <a:ea typeface="DM Sans Bold"/>
                  <a:cs typeface="DM Sans Bold"/>
                  <a:sym typeface="DM Sans Bold"/>
                </a:rPr>
                <a:t>Stressed by short timelines</a:t>
              </a:r>
              <a:r>
                <a:rPr lang="en-US" sz="999">
                  <a:solidFill>
                    <a:srgbClr val="000000"/>
                  </a:solidFill>
                  <a:latin typeface="DM Sans"/>
                  <a:ea typeface="DM Sans"/>
                  <a:cs typeface="DM Sans"/>
                  <a:sym typeface="DM Sans"/>
                </a:rPr>
                <a:t>, especially in TV and overlapping projects</a:t>
              </a:r>
            </a:p>
          </p:txBody>
        </p:sp>
      </p:grpSp>
      <p:grpSp>
        <p:nvGrpSpPr>
          <p:cNvPr name="Group 36" id="36"/>
          <p:cNvGrpSpPr/>
          <p:nvPr/>
        </p:nvGrpSpPr>
        <p:grpSpPr>
          <a:xfrm rot="0">
            <a:off x="422887" y="2229635"/>
            <a:ext cx="1502233" cy="1490617"/>
            <a:chOff x="0" y="0"/>
            <a:chExt cx="3057000" cy="3033362"/>
          </a:xfrm>
        </p:grpSpPr>
        <p:sp>
          <p:nvSpPr>
            <p:cNvPr name="Freeform 37" id="37"/>
            <p:cNvSpPr/>
            <p:nvPr/>
          </p:nvSpPr>
          <p:spPr>
            <a:xfrm flipH="false" flipV="false" rot="0">
              <a:off x="0" y="0"/>
              <a:ext cx="3057000" cy="2931763"/>
            </a:xfrm>
            <a:custGeom>
              <a:avLst/>
              <a:gdLst/>
              <a:ahLst/>
              <a:cxnLst/>
              <a:rect r="r" b="b" t="t" l="l"/>
              <a:pathLst>
                <a:path h="2931763" w="3057000">
                  <a:moveTo>
                    <a:pt x="0" y="0"/>
                  </a:moveTo>
                  <a:lnTo>
                    <a:pt x="3057000" y="0"/>
                  </a:lnTo>
                  <a:lnTo>
                    <a:pt x="3057000" y="2931763"/>
                  </a:lnTo>
                  <a:lnTo>
                    <a:pt x="0" y="2931763"/>
                  </a:lnTo>
                  <a:close/>
                </a:path>
              </a:pathLst>
            </a:custGeom>
            <a:solidFill>
              <a:srgbClr val="FF66C4"/>
            </a:solidFill>
          </p:spPr>
        </p:sp>
        <p:sp>
          <p:nvSpPr>
            <p:cNvPr name="Freeform 38" id="38"/>
            <p:cNvSpPr/>
            <p:nvPr/>
          </p:nvSpPr>
          <p:spPr>
            <a:xfrm flipH="false" flipV="false" rot="0">
              <a:off x="0" y="0"/>
              <a:ext cx="3057000" cy="3033363"/>
            </a:xfrm>
            <a:custGeom>
              <a:avLst/>
              <a:gdLst/>
              <a:ahLst/>
              <a:cxnLst/>
              <a:rect r="r" b="b" t="t" l="l"/>
              <a:pathLst>
                <a:path h="3033363" w="3057000">
                  <a:moveTo>
                    <a:pt x="0" y="2931763"/>
                  </a:moveTo>
                  <a:lnTo>
                    <a:pt x="3057000" y="2931763"/>
                  </a:lnTo>
                  <a:lnTo>
                    <a:pt x="2930000" y="3033363"/>
                  </a:lnTo>
                  <a:cubicBezTo>
                    <a:pt x="2930000" y="3033363"/>
                    <a:pt x="1939400" y="2957163"/>
                    <a:pt x="1837800" y="2957163"/>
                  </a:cubicBezTo>
                  <a:lnTo>
                    <a:pt x="1219200" y="2957163"/>
                  </a:lnTo>
                  <a:cubicBezTo>
                    <a:pt x="1117600" y="2957163"/>
                    <a:pt x="127000" y="3033363"/>
                    <a:pt x="127000" y="3033363"/>
                  </a:cubicBezTo>
                  <a:lnTo>
                    <a:pt x="0" y="2931763"/>
                  </a:lnTo>
                  <a:lnTo>
                    <a:pt x="0" y="0"/>
                  </a:lnTo>
                  <a:lnTo>
                    <a:pt x="3057000" y="0"/>
                  </a:lnTo>
                  <a:lnTo>
                    <a:pt x="3057000" y="2931763"/>
                  </a:lnTo>
                  <a:lnTo>
                    <a:pt x="12700" y="2931763"/>
                  </a:lnTo>
                  <a:lnTo>
                    <a:pt x="12700" y="2919063"/>
                  </a:lnTo>
                  <a:lnTo>
                    <a:pt x="3044300" y="2919063"/>
                  </a:lnTo>
                  <a:lnTo>
                    <a:pt x="3044300" y="12700"/>
                  </a:lnTo>
                  <a:lnTo>
                    <a:pt x="12700" y="12700"/>
                  </a:lnTo>
                  <a:lnTo>
                    <a:pt x="12700" y="2931763"/>
                  </a:lnTo>
                </a:path>
              </a:pathLst>
            </a:custGeom>
            <a:solidFill>
              <a:srgbClr val="394C60">
                <a:alpha val="784"/>
              </a:srgbClr>
            </a:solidFill>
          </p:spPr>
        </p:sp>
        <p:sp>
          <p:nvSpPr>
            <p:cNvPr name="TextBox 39" id="39"/>
            <p:cNvSpPr txBox="true"/>
            <p:nvPr/>
          </p:nvSpPr>
          <p:spPr>
            <a:xfrm>
              <a:off x="0" y="-9525"/>
              <a:ext cx="3057000" cy="2941287"/>
            </a:xfrm>
            <a:prstGeom prst="rect">
              <a:avLst/>
            </a:prstGeom>
          </p:spPr>
          <p:txBody>
            <a:bodyPr anchor="ctr" rtlCol="false" tIns="133139" lIns="133139" bIns="133139" rIns="133139"/>
            <a:lstStyle/>
            <a:p>
              <a:pPr algn="ctr">
                <a:lnSpc>
                  <a:spcPts val="1399"/>
                </a:lnSpc>
              </a:pPr>
              <a:r>
                <a:rPr lang="en-US" sz="999">
                  <a:solidFill>
                    <a:srgbClr val="000000"/>
                  </a:solidFill>
                  <a:latin typeface="DM Sans"/>
                  <a:ea typeface="DM Sans"/>
                  <a:cs typeface="DM Sans"/>
                  <a:sym typeface="DM Sans"/>
                </a:rPr>
                <a:t>“Costume designers also use a lot of </a:t>
              </a:r>
              <a:r>
                <a:rPr lang="en-US" sz="999" b="true">
                  <a:solidFill>
                    <a:srgbClr val="000000"/>
                  </a:solidFill>
                  <a:latin typeface="DM Sans Bold"/>
                  <a:ea typeface="DM Sans Bold"/>
                  <a:cs typeface="DM Sans Bold"/>
                  <a:sym typeface="DM Sans Bold"/>
                </a:rPr>
                <a:t>historical research</a:t>
              </a:r>
              <a:r>
                <a:rPr lang="en-US" sz="999">
                  <a:solidFill>
                    <a:srgbClr val="000000"/>
                  </a:solidFill>
                  <a:latin typeface="DM Sans"/>
                  <a:ea typeface="DM Sans"/>
                  <a:cs typeface="DM Sans"/>
                  <a:sym typeface="DM Sans"/>
                </a:rPr>
                <a:t>, so it’s immensely important that it’s </a:t>
              </a:r>
              <a:r>
                <a:rPr lang="en-US" sz="999" b="true">
                  <a:solidFill>
                    <a:srgbClr val="000000"/>
                  </a:solidFill>
                  <a:latin typeface="DM Sans Bold"/>
                  <a:ea typeface="DM Sans Bold"/>
                  <a:cs typeface="DM Sans Bold"/>
                  <a:sym typeface="DM Sans Bold"/>
                </a:rPr>
                <a:t>accurate.”</a:t>
              </a:r>
            </a:p>
          </p:txBody>
        </p:sp>
      </p:grpSp>
      <p:grpSp>
        <p:nvGrpSpPr>
          <p:cNvPr name="Group 40" id="40"/>
          <p:cNvGrpSpPr/>
          <p:nvPr/>
        </p:nvGrpSpPr>
        <p:grpSpPr>
          <a:xfrm rot="0">
            <a:off x="16338601" y="8138646"/>
            <a:ext cx="1412867" cy="1291289"/>
            <a:chOff x="0" y="0"/>
            <a:chExt cx="2875144" cy="2627736"/>
          </a:xfrm>
        </p:grpSpPr>
        <p:sp>
          <p:nvSpPr>
            <p:cNvPr name="Freeform 41" id="41"/>
            <p:cNvSpPr/>
            <p:nvPr/>
          </p:nvSpPr>
          <p:spPr>
            <a:xfrm flipH="false" flipV="false" rot="0">
              <a:off x="0" y="0"/>
              <a:ext cx="2875144" cy="2526136"/>
            </a:xfrm>
            <a:custGeom>
              <a:avLst/>
              <a:gdLst/>
              <a:ahLst/>
              <a:cxnLst/>
              <a:rect r="r" b="b" t="t" l="l"/>
              <a:pathLst>
                <a:path h="2526136" w="2875144">
                  <a:moveTo>
                    <a:pt x="0" y="0"/>
                  </a:moveTo>
                  <a:lnTo>
                    <a:pt x="2875144" y="0"/>
                  </a:lnTo>
                  <a:lnTo>
                    <a:pt x="2875144" y="2526136"/>
                  </a:lnTo>
                  <a:lnTo>
                    <a:pt x="0" y="2526136"/>
                  </a:lnTo>
                  <a:close/>
                </a:path>
              </a:pathLst>
            </a:custGeom>
            <a:solidFill>
              <a:srgbClr val="FF66C4"/>
            </a:solidFill>
          </p:spPr>
        </p:sp>
        <p:sp>
          <p:nvSpPr>
            <p:cNvPr name="Freeform 42" id="42"/>
            <p:cNvSpPr/>
            <p:nvPr/>
          </p:nvSpPr>
          <p:spPr>
            <a:xfrm flipH="false" flipV="false" rot="0">
              <a:off x="0" y="0"/>
              <a:ext cx="2875144" cy="2627736"/>
            </a:xfrm>
            <a:custGeom>
              <a:avLst/>
              <a:gdLst/>
              <a:ahLst/>
              <a:cxnLst/>
              <a:rect r="r" b="b" t="t" l="l"/>
              <a:pathLst>
                <a:path h="2627736" w="2875144">
                  <a:moveTo>
                    <a:pt x="0" y="2526136"/>
                  </a:moveTo>
                  <a:lnTo>
                    <a:pt x="2875144" y="2526136"/>
                  </a:lnTo>
                  <a:lnTo>
                    <a:pt x="2748144" y="2627736"/>
                  </a:lnTo>
                  <a:cubicBezTo>
                    <a:pt x="2748144" y="2627736"/>
                    <a:pt x="1757544" y="2551536"/>
                    <a:pt x="1655944" y="2551536"/>
                  </a:cubicBezTo>
                  <a:lnTo>
                    <a:pt x="1219200" y="2551536"/>
                  </a:lnTo>
                  <a:cubicBezTo>
                    <a:pt x="1117600" y="2551536"/>
                    <a:pt x="127000" y="2627736"/>
                    <a:pt x="127000" y="2627736"/>
                  </a:cubicBezTo>
                  <a:lnTo>
                    <a:pt x="0" y="2526136"/>
                  </a:lnTo>
                  <a:lnTo>
                    <a:pt x="0" y="0"/>
                  </a:lnTo>
                  <a:lnTo>
                    <a:pt x="2875144" y="0"/>
                  </a:lnTo>
                  <a:lnTo>
                    <a:pt x="2875144" y="2526136"/>
                  </a:lnTo>
                  <a:lnTo>
                    <a:pt x="12700" y="2526136"/>
                  </a:lnTo>
                  <a:lnTo>
                    <a:pt x="12700" y="2513436"/>
                  </a:lnTo>
                  <a:lnTo>
                    <a:pt x="2862444" y="2513436"/>
                  </a:lnTo>
                  <a:lnTo>
                    <a:pt x="2862444" y="12700"/>
                  </a:lnTo>
                  <a:lnTo>
                    <a:pt x="12700" y="12700"/>
                  </a:lnTo>
                  <a:lnTo>
                    <a:pt x="12700" y="2526136"/>
                  </a:lnTo>
                </a:path>
              </a:pathLst>
            </a:custGeom>
            <a:solidFill>
              <a:srgbClr val="394C60">
                <a:alpha val="784"/>
              </a:srgbClr>
            </a:solidFill>
          </p:spPr>
        </p:sp>
        <p:sp>
          <p:nvSpPr>
            <p:cNvPr name="TextBox 43" id="43"/>
            <p:cNvSpPr txBox="true"/>
            <p:nvPr/>
          </p:nvSpPr>
          <p:spPr>
            <a:xfrm>
              <a:off x="0" y="-9525"/>
              <a:ext cx="2875144" cy="2535661"/>
            </a:xfrm>
            <a:prstGeom prst="rect">
              <a:avLst/>
            </a:prstGeom>
          </p:spPr>
          <p:txBody>
            <a:bodyPr anchor="ctr" rtlCol="false" tIns="133139" lIns="133139" bIns="133139" rIns="133139"/>
            <a:lstStyle/>
            <a:p>
              <a:pPr algn="ctr">
                <a:lnSpc>
                  <a:spcPts val="1399"/>
                </a:lnSpc>
              </a:pPr>
              <a:r>
                <a:rPr lang="en-US" sz="999">
                  <a:solidFill>
                    <a:srgbClr val="000000"/>
                  </a:solidFill>
                  <a:latin typeface="DM Sans"/>
                  <a:ea typeface="DM Sans"/>
                  <a:cs typeface="DM Sans"/>
                  <a:sym typeface="DM Sans"/>
                </a:rPr>
                <a:t>Feel it’s </a:t>
              </a:r>
              <a:r>
                <a:rPr lang="en-US" sz="999" b="true">
                  <a:solidFill>
                    <a:srgbClr val="000000"/>
                  </a:solidFill>
                  <a:latin typeface="DM Sans Bold"/>
                  <a:ea typeface="DM Sans Bold"/>
                  <a:cs typeface="DM Sans Bold"/>
                  <a:sym typeface="DM Sans Bold"/>
                </a:rPr>
                <a:t>difficult to check the accuracy of information when using </a:t>
              </a:r>
              <a:r>
                <a:rPr lang="en-US" b="true" sz="999" i="true">
                  <a:solidFill>
                    <a:srgbClr val="000000"/>
                  </a:solidFill>
                  <a:latin typeface="DM Sans Bold Italics"/>
                  <a:ea typeface="DM Sans Bold Italics"/>
                  <a:cs typeface="DM Sans Bold Italics"/>
                  <a:sym typeface="DM Sans Bold Italics"/>
                </a:rPr>
                <a:t>Pinterest</a:t>
              </a:r>
              <a:r>
                <a:rPr lang="en-US" sz="999" b="true">
                  <a:solidFill>
                    <a:srgbClr val="000000"/>
                  </a:solidFill>
                  <a:latin typeface="DM Sans Bold"/>
                  <a:ea typeface="DM Sans Bold"/>
                  <a:cs typeface="DM Sans Bold"/>
                  <a:sym typeface="DM Sans Bold"/>
                </a:rPr>
                <a:t> and </a:t>
              </a:r>
              <a:r>
                <a:rPr lang="en-US" b="true" sz="999" i="true">
                  <a:solidFill>
                    <a:srgbClr val="000000"/>
                  </a:solidFill>
                  <a:latin typeface="DM Sans Bold Italics"/>
                  <a:ea typeface="DM Sans Bold Italics"/>
                  <a:cs typeface="DM Sans Bold Italics"/>
                  <a:sym typeface="DM Sans Bold Italics"/>
                </a:rPr>
                <a:t>Google.</a:t>
              </a:r>
            </a:p>
          </p:txBody>
        </p:sp>
      </p:grpSp>
      <p:grpSp>
        <p:nvGrpSpPr>
          <p:cNvPr name="Group 44" id="44"/>
          <p:cNvGrpSpPr/>
          <p:nvPr/>
        </p:nvGrpSpPr>
        <p:grpSpPr>
          <a:xfrm rot="0">
            <a:off x="13021684" y="6107230"/>
            <a:ext cx="1318599" cy="1231944"/>
            <a:chOff x="0" y="0"/>
            <a:chExt cx="3520141" cy="3288806"/>
          </a:xfrm>
        </p:grpSpPr>
        <p:sp>
          <p:nvSpPr>
            <p:cNvPr name="Freeform 45" id="45"/>
            <p:cNvSpPr/>
            <p:nvPr/>
          </p:nvSpPr>
          <p:spPr>
            <a:xfrm flipH="false" flipV="false" rot="0">
              <a:off x="0" y="0"/>
              <a:ext cx="3520141" cy="3187206"/>
            </a:xfrm>
            <a:custGeom>
              <a:avLst/>
              <a:gdLst/>
              <a:ahLst/>
              <a:cxnLst/>
              <a:rect r="r" b="b" t="t" l="l"/>
              <a:pathLst>
                <a:path h="3187206" w="3520141">
                  <a:moveTo>
                    <a:pt x="0" y="0"/>
                  </a:moveTo>
                  <a:lnTo>
                    <a:pt x="3520141" y="0"/>
                  </a:lnTo>
                  <a:lnTo>
                    <a:pt x="3520141" y="3187206"/>
                  </a:lnTo>
                  <a:lnTo>
                    <a:pt x="0" y="3187206"/>
                  </a:lnTo>
                  <a:close/>
                </a:path>
              </a:pathLst>
            </a:custGeom>
            <a:solidFill>
              <a:srgbClr val="FFF4E3"/>
            </a:solidFill>
          </p:spPr>
        </p:sp>
        <p:sp>
          <p:nvSpPr>
            <p:cNvPr name="Freeform 46" id="46"/>
            <p:cNvSpPr/>
            <p:nvPr/>
          </p:nvSpPr>
          <p:spPr>
            <a:xfrm flipH="false" flipV="false" rot="0">
              <a:off x="0" y="0"/>
              <a:ext cx="3520141" cy="3288806"/>
            </a:xfrm>
            <a:custGeom>
              <a:avLst/>
              <a:gdLst/>
              <a:ahLst/>
              <a:cxnLst/>
              <a:rect r="r" b="b" t="t" l="l"/>
              <a:pathLst>
                <a:path h="3288806" w="3520141">
                  <a:moveTo>
                    <a:pt x="0" y="3187206"/>
                  </a:moveTo>
                  <a:lnTo>
                    <a:pt x="3520141" y="3187206"/>
                  </a:lnTo>
                  <a:lnTo>
                    <a:pt x="3393141" y="3288806"/>
                  </a:lnTo>
                  <a:cubicBezTo>
                    <a:pt x="3393141" y="3288806"/>
                    <a:pt x="2402541" y="3212606"/>
                    <a:pt x="2300941" y="3212606"/>
                  </a:cubicBezTo>
                  <a:lnTo>
                    <a:pt x="1219200" y="3212606"/>
                  </a:lnTo>
                  <a:cubicBezTo>
                    <a:pt x="1117600" y="3212606"/>
                    <a:pt x="127000" y="3288806"/>
                    <a:pt x="127000" y="3288806"/>
                  </a:cubicBezTo>
                  <a:lnTo>
                    <a:pt x="0" y="3187206"/>
                  </a:lnTo>
                  <a:lnTo>
                    <a:pt x="0" y="0"/>
                  </a:lnTo>
                  <a:lnTo>
                    <a:pt x="3520141" y="0"/>
                  </a:lnTo>
                  <a:lnTo>
                    <a:pt x="3520141" y="3187206"/>
                  </a:lnTo>
                  <a:lnTo>
                    <a:pt x="12700" y="3187206"/>
                  </a:lnTo>
                  <a:lnTo>
                    <a:pt x="12700" y="3174506"/>
                  </a:lnTo>
                  <a:lnTo>
                    <a:pt x="3507441" y="3174506"/>
                  </a:lnTo>
                  <a:lnTo>
                    <a:pt x="3507441" y="12700"/>
                  </a:lnTo>
                  <a:lnTo>
                    <a:pt x="12700" y="12700"/>
                  </a:lnTo>
                  <a:lnTo>
                    <a:pt x="12700" y="3187206"/>
                  </a:lnTo>
                </a:path>
              </a:pathLst>
            </a:custGeom>
            <a:solidFill>
              <a:srgbClr val="394C60">
                <a:alpha val="784"/>
              </a:srgbClr>
            </a:solidFill>
          </p:spPr>
        </p:sp>
        <p:sp>
          <p:nvSpPr>
            <p:cNvPr name="TextBox 47" id="47"/>
            <p:cNvSpPr txBox="true"/>
            <p:nvPr/>
          </p:nvSpPr>
          <p:spPr>
            <a:xfrm>
              <a:off x="0" y="-9525"/>
              <a:ext cx="3520141" cy="3196731"/>
            </a:xfrm>
            <a:prstGeom prst="rect">
              <a:avLst/>
            </a:prstGeom>
          </p:spPr>
          <p:txBody>
            <a:bodyPr anchor="ctr" rtlCol="false" tIns="101488" lIns="101488" bIns="101488" rIns="101488"/>
            <a:lstStyle/>
            <a:p>
              <a:pPr algn="ctr">
                <a:lnSpc>
                  <a:spcPts val="1399"/>
                </a:lnSpc>
              </a:pPr>
              <a:r>
                <a:rPr lang="en-US" sz="999">
                  <a:solidFill>
                    <a:srgbClr val="000000"/>
                  </a:solidFill>
                  <a:latin typeface="DM Sans"/>
                  <a:ea typeface="DM Sans"/>
                  <a:cs typeface="DM Sans"/>
                  <a:sym typeface="DM Sans"/>
                </a:rPr>
                <a:t>“The b</a:t>
              </a:r>
              <a:r>
                <a:rPr lang="en-US" sz="999">
                  <a:solidFill>
                    <a:srgbClr val="000000"/>
                  </a:solidFill>
                  <a:latin typeface="DM Sans"/>
                  <a:ea typeface="DM Sans"/>
                  <a:cs typeface="DM Sans"/>
                  <a:sym typeface="DM Sans"/>
                </a:rPr>
                <a:t>e</a:t>
              </a:r>
              <a:r>
                <a:rPr lang="en-US" sz="999">
                  <a:solidFill>
                    <a:srgbClr val="000000"/>
                  </a:solidFill>
                  <a:latin typeface="DM Sans"/>
                  <a:ea typeface="DM Sans"/>
                  <a:cs typeface="DM Sans"/>
                  <a:sym typeface="DM Sans"/>
                </a:rPr>
                <a:t>s</a:t>
              </a:r>
              <a:r>
                <a:rPr lang="en-US" sz="999">
                  <a:solidFill>
                    <a:srgbClr val="000000"/>
                  </a:solidFill>
                  <a:latin typeface="DM Sans"/>
                  <a:ea typeface="DM Sans"/>
                  <a:cs typeface="DM Sans"/>
                  <a:sym typeface="DM Sans"/>
                </a:rPr>
                <a:t>t</a:t>
              </a:r>
              <a:r>
                <a:rPr lang="en-US" sz="999">
                  <a:solidFill>
                    <a:srgbClr val="000000"/>
                  </a:solidFill>
                  <a:latin typeface="DM Sans"/>
                  <a:ea typeface="DM Sans"/>
                  <a:cs typeface="DM Sans"/>
                  <a:sym typeface="DM Sans"/>
                </a:rPr>
                <a:t> communicative environments I’v</a:t>
              </a:r>
              <a:r>
                <a:rPr lang="en-US" sz="999">
                  <a:solidFill>
                    <a:srgbClr val="000000"/>
                  </a:solidFill>
                  <a:latin typeface="DM Sans"/>
                  <a:ea typeface="DM Sans"/>
                  <a:cs typeface="DM Sans"/>
                  <a:sym typeface="DM Sans"/>
                </a:rPr>
                <a:t>e </a:t>
              </a:r>
              <a:r>
                <a:rPr lang="en-US" sz="999">
                  <a:solidFill>
                    <a:srgbClr val="000000"/>
                  </a:solidFill>
                  <a:latin typeface="DM Sans"/>
                  <a:ea typeface="DM Sans"/>
                  <a:cs typeface="DM Sans"/>
                  <a:sym typeface="DM Sans"/>
                </a:rPr>
                <a:t>exper</a:t>
              </a:r>
              <a:r>
                <a:rPr lang="en-US" sz="999">
                  <a:solidFill>
                    <a:srgbClr val="000000"/>
                  </a:solidFill>
                  <a:latin typeface="DM Sans"/>
                  <a:ea typeface="DM Sans"/>
                  <a:cs typeface="DM Sans"/>
                  <a:sym typeface="DM Sans"/>
                </a:rPr>
                <a:t>i</a:t>
              </a:r>
              <a:r>
                <a:rPr lang="en-US" sz="999">
                  <a:solidFill>
                    <a:srgbClr val="000000"/>
                  </a:solidFill>
                  <a:latin typeface="DM Sans"/>
                  <a:ea typeface="DM Sans"/>
                  <a:cs typeface="DM Sans"/>
                  <a:sym typeface="DM Sans"/>
                </a:rPr>
                <a:t>e</a:t>
              </a:r>
              <a:r>
                <a:rPr lang="en-US" sz="999">
                  <a:solidFill>
                    <a:srgbClr val="000000"/>
                  </a:solidFill>
                  <a:latin typeface="DM Sans"/>
                  <a:ea typeface="DM Sans"/>
                  <a:cs typeface="DM Sans"/>
                  <a:sym typeface="DM Sans"/>
                </a:rPr>
                <a:t>n</a:t>
              </a:r>
              <a:r>
                <a:rPr lang="en-US" sz="999">
                  <a:solidFill>
                    <a:srgbClr val="000000"/>
                  </a:solidFill>
                  <a:latin typeface="DM Sans"/>
                  <a:ea typeface="DM Sans"/>
                  <a:cs typeface="DM Sans"/>
                  <a:sym typeface="DM Sans"/>
                </a:rPr>
                <a:t>ced</a:t>
              </a:r>
              <a:r>
                <a:rPr lang="en-US" sz="999">
                  <a:solidFill>
                    <a:srgbClr val="000000"/>
                  </a:solidFill>
                  <a:latin typeface="DM Sans"/>
                  <a:ea typeface="DM Sans"/>
                  <a:cs typeface="DM Sans"/>
                  <a:sym typeface="DM Sans"/>
                </a:rPr>
                <a:t> </a:t>
              </a:r>
              <a:r>
                <a:rPr lang="en-US" sz="999">
                  <a:solidFill>
                    <a:srgbClr val="000000"/>
                  </a:solidFill>
                  <a:latin typeface="DM Sans"/>
                  <a:ea typeface="DM Sans"/>
                  <a:cs typeface="DM Sans"/>
                  <a:sym typeface="DM Sans"/>
                </a:rPr>
                <a:t>are w</a:t>
              </a:r>
              <a:r>
                <a:rPr lang="en-US" sz="999">
                  <a:solidFill>
                    <a:srgbClr val="000000"/>
                  </a:solidFill>
                  <a:latin typeface="DM Sans"/>
                  <a:ea typeface="DM Sans"/>
                  <a:cs typeface="DM Sans"/>
                  <a:sym typeface="DM Sans"/>
                </a:rPr>
                <a:t>he</a:t>
              </a:r>
              <a:r>
                <a:rPr lang="en-US" sz="999">
                  <a:solidFill>
                    <a:srgbClr val="000000"/>
                  </a:solidFill>
                  <a:latin typeface="DM Sans"/>
                  <a:ea typeface="DM Sans"/>
                  <a:cs typeface="DM Sans"/>
                  <a:sym typeface="DM Sans"/>
                </a:rPr>
                <a:t>n</a:t>
              </a:r>
              <a:r>
                <a:rPr lang="en-US" sz="999">
                  <a:solidFill>
                    <a:srgbClr val="000000"/>
                  </a:solidFill>
                  <a:latin typeface="DM Sans"/>
                  <a:ea typeface="DM Sans"/>
                  <a:cs typeface="DM Sans"/>
                  <a:sym typeface="DM Sans"/>
                </a:rPr>
                <a:t> </a:t>
              </a:r>
              <a:r>
                <a:rPr lang="en-US" sz="999" b="true">
                  <a:solidFill>
                    <a:srgbClr val="000000"/>
                  </a:solidFill>
                  <a:latin typeface="DM Sans Bold"/>
                  <a:ea typeface="DM Sans Bold"/>
                  <a:cs typeface="DM Sans Bold"/>
                  <a:sym typeface="DM Sans Bold"/>
                </a:rPr>
                <a:t>everybody is in every meeting</a:t>
              </a:r>
              <a:r>
                <a:rPr lang="en-US" sz="999">
                  <a:solidFill>
                    <a:srgbClr val="000000"/>
                  </a:solidFill>
                  <a:latin typeface="DM Sans"/>
                  <a:ea typeface="DM Sans"/>
                  <a:cs typeface="DM Sans"/>
                  <a:sym typeface="DM Sans"/>
                </a:rPr>
                <a:t>.”</a:t>
              </a:r>
            </a:p>
          </p:txBody>
        </p:sp>
      </p:grpSp>
      <p:grpSp>
        <p:nvGrpSpPr>
          <p:cNvPr name="Group 48" id="48"/>
          <p:cNvGrpSpPr/>
          <p:nvPr/>
        </p:nvGrpSpPr>
        <p:grpSpPr>
          <a:xfrm rot="0">
            <a:off x="3814809" y="8771554"/>
            <a:ext cx="1255353" cy="1263159"/>
            <a:chOff x="0" y="0"/>
            <a:chExt cx="3079056" cy="3098203"/>
          </a:xfrm>
        </p:grpSpPr>
        <p:sp>
          <p:nvSpPr>
            <p:cNvPr name="Freeform 49" id="49"/>
            <p:cNvSpPr/>
            <p:nvPr/>
          </p:nvSpPr>
          <p:spPr>
            <a:xfrm flipH="false" flipV="false" rot="0">
              <a:off x="0" y="0"/>
              <a:ext cx="3079055" cy="2996603"/>
            </a:xfrm>
            <a:custGeom>
              <a:avLst/>
              <a:gdLst/>
              <a:ahLst/>
              <a:cxnLst/>
              <a:rect r="r" b="b" t="t" l="l"/>
              <a:pathLst>
                <a:path h="2996603" w="3079055">
                  <a:moveTo>
                    <a:pt x="0" y="0"/>
                  </a:moveTo>
                  <a:lnTo>
                    <a:pt x="3079055" y="0"/>
                  </a:lnTo>
                  <a:lnTo>
                    <a:pt x="3079055" y="2996603"/>
                  </a:lnTo>
                  <a:lnTo>
                    <a:pt x="0" y="2996603"/>
                  </a:lnTo>
                  <a:close/>
                </a:path>
              </a:pathLst>
            </a:custGeom>
            <a:solidFill>
              <a:srgbClr val="87CEFA"/>
            </a:solidFill>
          </p:spPr>
        </p:sp>
        <p:sp>
          <p:nvSpPr>
            <p:cNvPr name="Freeform 50" id="50"/>
            <p:cNvSpPr/>
            <p:nvPr/>
          </p:nvSpPr>
          <p:spPr>
            <a:xfrm flipH="false" flipV="false" rot="0">
              <a:off x="0" y="0"/>
              <a:ext cx="3079055" cy="3098203"/>
            </a:xfrm>
            <a:custGeom>
              <a:avLst/>
              <a:gdLst/>
              <a:ahLst/>
              <a:cxnLst/>
              <a:rect r="r" b="b" t="t" l="l"/>
              <a:pathLst>
                <a:path h="3098203" w="3079055">
                  <a:moveTo>
                    <a:pt x="0" y="2996603"/>
                  </a:moveTo>
                  <a:lnTo>
                    <a:pt x="3079055" y="2996603"/>
                  </a:lnTo>
                  <a:lnTo>
                    <a:pt x="2952055" y="3098203"/>
                  </a:lnTo>
                  <a:cubicBezTo>
                    <a:pt x="2952055" y="3098203"/>
                    <a:pt x="1961455" y="3022003"/>
                    <a:pt x="1859855" y="3022003"/>
                  </a:cubicBezTo>
                  <a:lnTo>
                    <a:pt x="1219200" y="3022003"/>
                  </a:lnTo>
                  <a:cubicBezTo>
                    <a:pt x="1117600" y="3022003"/>
                    <a:pt x="127000" y="3098203"/>
                    <a:pt x="127000" y="3098203"/>
                  </a:cubicBezTo>
                  <a:lnTo>
                    <a:pt x="0" y="2996603"/>
                  </a:lnTo>
                  <a:lnTo>
                    <a:pt x="0" y="0"/>
                  </a:lnTo>
                  <a:lnTo>
                    <a:pt x="3079055" y="0"/>
                  </a:lnTo>
                  <a:lnTo>
                    <a:pt x="3079055" y="2996603"/>
                  </a:lnTo>
                  <a:lnTo>
                    <a:pt x="12700" y="2996603"/>
                  </a:lnTo>
                  <a:lnTo>
                    <a:pt x="12700" y="2983903"/>
                  </a:lnTo>
                  <a:lnTo>
                    <a:pt x="3066355" y="2983903"/>
                  </a:lnTo>
                  <a:lnTo>
                    <a:pt x="3066355" y="12700"/>
                  </a:lnTo>
                  <a:lnTo>
                    <a:pt x="12700" y="12700"/>
                  </a:lnTo>
                  <a:lnTo>
                    <a:pt x="12700" y="2996603"/>
                  </a:lnTo>
                </a:path>
              </a:pathLst>
            </a:custGeom>
            <a:solidFill>
              <a:srgbClr val="394C60">
                <a:alpha val="784"/>
              </a:srgbClr>
            </a:solidFill>
          </p:spPr>
        </p:sp>
        <p:sp>
          <p:nvSpPr>
            <p:cNvPr name="TextBox 51" id="51"/>
            <p:cNvSpPr txBox="true"/>
            <p:nvPr/>
          </p:nvSpPr>
          <p:spPr>
            <a:xfrm>
              <a:off x="0" y="-9525"/>
              <a:ext cx="3079056" cy="3006128"/>
            </a:xfrm>
            <a:prstGeom prst="rect">
              <a:avLst/>
            </a:prstGeom>
          </p:spPr>
          <p:txBody>
            <a:bodyPr anchor="ctr" rtlCol="false" tIns="110461" lIns="110461" bIns="110461" rIns="110461"/>
            <a:lstStyle/>
            <a:p>
              <a:pPr algn="ctr">
                <a:lnSpc>
                  <a:spcPts val="1399"/>
                </a:lnSpc>
              </a:pPr>
              <a:r>
                <a:rPr lang="en-US" sz="999">
                  <a:solidFill>
                    <a:srgbClr val="000000"/>
                  </a:solidFill>
                  <a:latin typeface="DM Sans"/>
                  <a:ea typeface="DM Sans"/>
                  <a:cs typeface="DM Sans"/>
                  <a:sym typeface="DM Sans"/>
                </a:rPr>
                <a:t>Share designs via  </a:t>
              </a:r>
              <a:r>
                <a:rPr lang="en-US" sz="999" b="true">
                  <a:solidFill>
                    <a:srgbClr val="000000"/>
                  </a:solidFill>
                  <a:latin typeface="DM Sans Bold"/>
                  <a:ea typeface="DM Sans Bold"/>
                  <a:cs typeface="DM Sans Bold"/>
                  <a:sym typeface="DM Sans Bold"/>
                </a:rPr>
                <a:t>Dropbox, Google Drive</a:t>
              </a:r>
              <a:r>
                <a:rPr lang="en-US" sz="999">
                  <a:solidFill>
                    <a:srgbClr val="000000"/>
                  </a:solidFill>
                  <a:latin typeface="DM Sans"/>
                  <a:ea typeface="DM Sans"/>
                  <a:cs typeface="DM Sans"/>
                  <a:sym typeface="DM Sans"/>
                </a:rPr>
                <a:t> and build a shared folder system w/ collaborators.</a:t>
              </a:r>
            </a:p>
          </p:txBody>
        </p:sp>
      </p:grpSp>
      <p:grpSp>
        <p:nvGrpSpPr>
          <p:cNvPr name="Group 52" id="52"/>
          <p:cNvGrpSpPr/>
          <p:nvPr/>
        </p:nvGrpSpPr>
        <p:grpSpPr>
          <a:xfrm rot="0">
            <a:off x="1954323" y="1879975"/>
            <a:ext cx="1340487" cy="1347742"/>
            <a:chOff x="0" y="0"/>
            <a:chExt cx="2727852" cy="2742616"/>
          </a:xfrm>
        </p:grpSpPr>
        <p:sp>
          <p:nvSpPr>
            <p:cNvPr name="Freeform 53" id="53"/>
            <p:cNvSpPr/>
            <p:nvPr/>
          </p:nvSpPr>
          <p:spPr>
            <a:xfrm flipH="false" flipV="false" rot="0">
              <a:off x="0" y="0"/>
              <a:ext cx="2727852" cy="2641016"/>
            </a:xfrm>
            <a:custGeom>
              <a:avLst/>
              <a:gdLst/>
              <a:ahLst/>
              <a:cxnLst/>
              <a:rect r="r" b="b" t="t" l="l"/>
              <a:pathLst>
                <a:path h="2641016" w="2727852">
                  <a:moveTo>
                    <a:pt x="0" y="0"/>
                  </a:moveTo>
                  <a:lnTo>
                    <a:pt x="2727852" y="0"/>
                  </a:lnTo>
                  <a:lnTo>
                    <a:pt x="2727852" y="2641016"/>
                  </a:lnTo>
                  <a:lnTo>
                    <a:pt x="0" y="2641016"/>
                  </a:lnTo>
                  <a:close/>
                </a:path>
              </a:pathLst>
            </a:custGeom>
            <a:solidFill>
              <a:srgbClr val="FFF4E3"/>
            </a:solidFill>
          </p:spPr>
        </p:sp>
        <p:sp>
          <p:nvSpPr>
            <p:cNvPr name="Freeform 54" id="54"/>
            <p:cNvSpPr/>
            <p:nvPr/>
          </p:nvSpPr>
          <p:spPr>
            <a:xfrm flipH="false" flipV="false" rot="0">
              <a:off x="0" y="0"/>
              <a:ext cx="2727852" cy="2742616"/>
            </a:xfrm>
            <a:custGeom>
              <a:avLst/>
              <a:gdLst/>
              <a:ahLst/>
              <a:cxnLst/>
              <a:rect r="r" b="b" t="t" l="l"/>
              <a:pathLst>
                <a:path h="2742616" w="2727852">
                  <a:moveTo>
                    <a:pt x="0" y="2641016"/>
                  </a:moveTo>
                  <a:lnTo>
                    <a:pt x="2727852" y="2641016"/>
                  </a:lnTo>
                  <a:lnTo>
                    <a:pt x="2600852" y="2742616"/>
                  </a:lnTo>
                  <a:cubicBezTo>
                    <a:pt x="2600852" y="2742616"/>
                    <a:pt x="1610252" y="2666416"/>
                    <a:pt x="1508652" y="2666416"/>
                  </a:cubicBezTo>
                  <a:lnTo>
                    <a:pt x="1219200" y="2666416"/>
                  </a:lnTo>
                  <a:cubicBezTo>
                    <a:pt x="1117600" y="2666416"/>
                    <a:pt x="127000" y="2742616"/>
                    <a:pt x="127000" y="2742616"/>
                  </a:cubicBezTo>
                  <a:lnTo>
                    <a:pt x="0" y="2641016"/>
                  </a:lnTo>
                  <a:lnTo>
                    <a:pt x="0" y="0"/>
                  </a:lnTo>
                  <a:lnTo>
                    <a:pt x="2727852" y="0"/>
                  </a:lnTo>
                  <a:lnTo>
                    <a:pt x="2727852" y="2641016"/>
                  </a:lnTo>
                  <a:lnTo>
                    <a:pt x="12700" y="2641016"/>
                  </a:lnTo>
                  <a:lnTo>
                    <a:pt x="12700" y="2628316"/>
                  </a:lnTo>
                  <a:lnTo>
                    <a:pt x="2715152" y="2628316"/>
                  </a:lnTo>
                  <a:lnTo>
                    <a:pt x="2715152" y="12700"/>
                  </a:lnTo>
                  <a:lnTo>
                    <a:pt x="12700" y="12700"/>
                  </a:lnTo>
                  <a:lnTo>
                    <a:pt x="12700" y="2641016"/>
                  </a:lnTo>
                </a:path>
              </a:pathLst>
            </a:custGeom>
            <a:solidFill>
              <a:srgbClr val="394C60">
                <a:alpha val="784"/>
              </a:srgbClr>
            </a:solidFill>
          </p:spPr>
        </p:sp>
        <p:sp>
          <p:nvSpPr>
            <p:cNvPr name="TextBox 55" id="55"/>
            <p:cNvSpPr txBox="true"/>
            <p:nvPr/>
          </p:nvSpPr>
          <p:spPr>
            <a:xfrm>
              <a:off x="0" y="-9525"/>
              <a:ext cx="2727852" cy="2650541"/>
            </a:xfrm>
            <a:prstGeom prst="rect">
              <a:avLst/>
            </a:prstGeom>
          </p:spPr>
          <p:txBody>
            <a:bodyPr anchor="ctr" rtlCol="false" tIns="133139" lIns="133139" bIns="133139" rIns="133139"/>
            <a:lstStyle/>
            <a:p>
              <a:pPr algn="ctr">
                <a:lnSpc>
                  <a:spcPts val="1399"/>
                </a:lnSpc>
              </a:pPr>
              <a:r>
                <a:rPr lang="en-US" sz="999">
                  <a:solidFill>
                    <a:srgbClr val="000000"/>
                  </a:solidFill>
                  <a:latin typeface="DM Sans"/>
                  <a:ea typeface="DM Sans"/>
                  <a:cs typeface="DM Sans"/>
                  <a:sym typeface="DM Sans"/>
                </a:rPr>
                <a:t>“All need to work together in the same show and </a:t>
              </a:r>
              <a:r>
                <a:rPr lang="en-US" sz="999" b="true">
                  <a:solidFill>
                    <a:srgbClr val="000000"/>
                  </a:solidFill>
                  <a:latin typeface="DM Sans Bold"/>
                  <a:ea typeface="DM Sans Bold"/>
                  <a:cs typeface="DM Sans Bold"/>
                  <a:sym typeface="DM Sans Bold"/>
                </a:rPr>
                <a:t>support the director’s vision.”</a:t>
              </a:r>
            </a:p>
            <a:p>
              <a:pPr algn="ctr">
                <a:lnSpc>
                  <a:spcPts val="1399"/>
                </a:lnSpc>
              </a:pPr>
            </a:p>
          </p:txBody>
        </p:sp>
      </p:grpSp>
      <p:grpSp>
        <p:nvGrpSpPr>
          <p:cNvPr name="Group 56" id="56"/>
          <p:cNvGrpSpPr/>
          <p:nvPr/>
        </p:nvGrpSpPr>
        <p:grpSpPr>
          <a:xfrm rot="0">
            <a:off x="14598019" y="6748915"/>
            <a:ext cx="1816781" cy="1090483"/>
            <a:chOff x="0" y="0"/>
            <a:chExt cx="5001795" cy="3002218"/>
          </a:xfrm>
        </p:grpSpPr>
        <p:sp>
          <p:nvSpPr>
            <p:cNvPr name="Freeform 57" id="57"/>
            <p:cNvSpPr/>
            <p:nvPr/>
          </p:nvSpPr>
          <p:spPr>
            <a:xfrm flipH="false" flipV="false" rot="0">
              <a:off x="0" y="0"/>
              <a:ext cx="5001795" cy="2900618"/>
            </a:xfrm>
            <a:custGeom>
              <a:avLst/>
              <a:gdLst/>
              <a:ahLst/>
              <a:cxnLst/>
              <a:rect r="r" b="b" t="t" l="l"/>
              <a:pathLst>
                <a:path h="2900618" w="5001795">
                  <a:moveTo>
                    <a:pt x="0" y="0"/>
                  </a:moveTo>
                  <a:lnTo>
                    <a:pt x="5001795" y="0"/>
                  </a:lnTo>
                  <a:lnTo>
                    <a:pt x="5001795" y="2900618"/>
                  </a:lnTo>
                  <a:lnTo>
                    <a:pt x="0" y="2900618"/>
                  </a:lnTo>
                  <a:close/>
                </a:path>
              </a:pathLst>
            </a:custGeom>
            <a:solidFill>
              <a:srgbClr val="B3B4FF"/>
            </a:solidFill>
          </p:spPr>
        </p:sp>
        <p:sp>
          <p:nvSpPr>
            <p:cNvPr name="Freeform 58" id="58"/>
            <p:cNvSpPr/>
            <p:nvPr/>
          </p:nvSpPr>
          <p:spPr>
            <a:xfrm flipH="false" flipV="false" rot="0">
              <a:off x="0" y="0"/>
              <a:ext cx="5001795" cy="3002218"/>
            </a:xfrm>
            <a:custGeom>
              <a:avLst/>
              <a:gdLst/>
              <a:ahLst/>
              <a:cxnLst/>
              <a:rect r="r" b="b" t="t" l="l"/>
              <a:pathLst>
                <a:path h="3002218" w="5001795">
                  <a:moveTo>
                    <a:pt x="0" y="2900618"/>
                  </a:moveTo>
                  <a:lnTo>
                    <a:pt x="5001795" y="2900618"/>
                  </a:lnTo>
                  <a:lnTo>
                    <a:pt x="4874795" y="3002218"/>
                  </a:lnTo>
                  <a:cubicBezTo>
                    <a:pt x="4874795" y="3002218"/>
                    <a:pt x="3884195" y="2926018"/>
                    <a:pt x="3782595" y="2926018"/>
                  </a:cubicBezTo>
                  <a:lnTo>
                    <a:pt x="1219200" y="2926018"/>
                  </a:lnTo>
                  <a:cubicBezTo>
                    <a:pt x="1117600" y="2926018"/>
                    <a:pt x="127000" y="3002218"/>
                    <a:pt x="127000" y="3002218"/>
                  </a:cubicBezTo>
                  <a:lnTo>
                    <a:pt x="0" y="2900618"/>
                  </a:lnTo>
                  <a:lnTo>
                    <a:pt x="0" y="0"/>
                  </a:lnTo>
                  <a:lnTo>
                    <a:pt x="5001795" y="0"/>
                  </a:lnTo>
                  <a:lnTo>
                    <a:pt x="5001795" y="2900618"/>
                  </a:lnTo>
                  <a:lnTo>
                    <a:pt x="12700" y="2900618"/>
                  </a:lnTo>
                  <a:lnTo>
                    <a:pt x="12700" y="2887918"/>
                  </a:lnTo>
                  <a:lnTo>
                    <a:pt x="4989095" y="2887918"/>
                  </a:lnTo>
                  <a:lnTo>
                    <a:pt x="4989095" y="12700"/>
                  </a:lnTo>
                  <a:lnTo>
                    <a:pt x="12700" y="12700"/>
                  </a:lnTo>
                  <a:lnTo>
                    <a:pt x="12700" y="2900618"/>
                  </a:lnTo>
                </a:path>
              </a:pathLst>
            </a:custGeom>
            <a:solidFill>
              <a:srgbClr val="394C60">
                <a:alpha val="784"/>
              </a:srgbClr>
            </a:solidFill>
          </p:spPr>
        </p:sp>
        <p:sp>
          <p:nvSpPr>
            <p:cNvPr name="TextBox 59" id="59"/>
            <p:cNvSpPr txBox="true"/>
            <p:nvPr/>
          </p:nvSpPr>
          <p:spPr>
            <a:xfrm>
              <a:off x="0" y="-9525"/>
              <a:ext cx="5001795" cy="2910143"/>
            </a:xfrm>
            <a:prstGeom prst="rect">
              <a:avLst/>
            </a:prstGeom>
          </p:spPr>
          <p:txBody>
            <a:bodyPr anchor="ctr" rtlCol="false" tIns="98410" lIns="98410" bIns="98410" rIns="98410"/>
            <a:lstStyle/>
            <a:p>
              <a:pPr algn="ctr">
                <a:lnSpc>
                  <a:spcPts val="1399"/>
                </a:lnSpc>
              </a:pPr>
              <a:r>
                <a:rPr lang="en-US" sz="999">
                  <a:solidFill>
                    <a:srgbClr val="000000"/>
                  </a:solidFill>
                  <a:latin typeface="DM Sans"/>
                  <a:ea typeface="DM Sans"/>
                  <a:cs typeface="DM Sans"/>
                  <a:sym typeface="DM Sans"/>
                </a:rPr>
                <a:t>”most of our meetings are now digital, generally on </a:t>
              </a:r>
              <a:r>
                <a:rPr lang="en-US" sz="999" b="true">
                  <a:solidFill>
                    <a:srgbClr val="000000"/>
                  </a:solidFill>
                  <a:latin typeface="DM Sans Bold"/>
                  <a:ea typeface="DM Sans Bold"/>
                  <a:cs typeface="DM Sans Bold"/>
                  <a:sym typeface="DM Sans Bold"/>
                </a:rPr>
                <a:t>Zoom</a:t>
              </a:r>
              <a:r>
                <a:rPr lang="en-US" sz="999">
                  <a:solidFill>
                    <a:srgbClr val="000000"/>
                  </a:solidFill>
                  <a:latin typeface="DM Sans"/>
                  <a:ea typeface="DM Sans"/>
                  <a:cs typeface="DM Sans"/>
                  <a:sym typeface="DM Sans"/>
                </a:rPr>
                <a:t>, which </a:t>
              </a:r>
              <a:r>
                <a:rPr lang="en-US" sz="999">
                  <a:solidFill>
                    <a:srgbClr val="000000"/>
                  </a:solidFill>
                  <a:latin typeface="DM Sans"/>
                  <a:ea typeface="DM Sans"/>
                  <a:cs typeface="DM Sans"/>
                  <a:sym typeface="DM Sans"/>
                </a:rPr>
                <a:t>u</a:t>
              </a:r>
              <a:r>
                <a:rPr lang="en-US" sz="999">
                  <a:solidFill>
                    <a:srgbClr val="000000"/>
                  </a:solidFill>
                  <a:latin typeface="DM Sans"/>
                  <a:ea typeface="DM Sans"/>
                  <a:cs typeface="DM Sans"/>
                  <a:sym typeface="DM Sans"/>
                </a:rPr>
                <a:t>nf</a:t>
              </a:r>
              <a:r>
                <a:rPr lang="en-US" sz="999">
                  <a:solidFill>
                    <a:srgbClr val="000000"/>
                  </a:solidFill>
                  <a:latin typeface="DM Sans"/>
                  <a:ea typeface="DM Sans"/>
                  <a:cs typeface="DM Sans"/>
                  <a:sym typeface="DM Sans"/>
                </a:rPr>
                <a:t>ort</a:t>
              </a:r>
              <a:r>
                <a:rPr lang="en-US" sz="999">
                  <a:solidFill>
                    <a:srgbClr val="000000"/>
                  </a:solidFill>
                  <a:latin typeface="DM Sans"/>
                  <a:ea typeface="DM Sans"/>
                  <a:cs typeface="DM Sans"/>
                  <a:sym typeface="DM Sans"/>
                </a:rPr>
                <a:t>una</a:t>
              </a:r>
              <a:r>
                <a:rPr lang="en-US" sz="999">
                  <a:solidFill>
                    <a:srgbClr val="000000"/>
                  </a:solidFill>
                  <a:latin typeface="DM Sans"/>
                  <a:ea typeface="DM Sans"/>
                  <a:cs typeface="DM Sans"/>
                  <a:sym typeface="DM Sans"/>
                </a:rPr>
                <a:t>te</a:t>
              </a:r>
              <a:r>
                <a:rPr lang="en-US" sz="999">
                  <a:solidFill>
                    <a:srgbClr val="000000"/>
                  </a:solidFill>
                  <a:latin typeface="DM Sans"/>
                  <a:ea typeface="DM Sans"/>
                  <a:cs typeface="DM Sans"/>
                  <a:sym typeface="DM Sans"/>
                </a:rPr>
                <a:t>ly</a:t>
              </a:r>
              <a:r>
                <a:rPr lang="en-US" sz="999">
                  <a:solidFill>
                    <a:srgbClr val="000000"/>
                  </a:solidFill>
                  <a:latin typeface="DM Sans"/>
                  <a:ea typeface="DM Sans"/>
                  <a:cs typeface="DM Sans"/>
                  <a:sym typeface="DM Sans"/>
                </a:rPr>
                <a:t> </a:t>
              </a:r>
              <a:r>
                <a:rPr lang="en-US" sz="999" b="true">
                  <a:solidFill>
                    <a:srgbClr val="000000"/>
                  </a:solidFill>
                  <a:latin typeface="DM Sans Bold"/>
                  <a:ea typeface="DM Sans Bold"/>
                  <a:cs typeface="DM Sans Bold"/>
                  <a:sym typeface="DM Sans Bold"/>
                </a:rPr>
                <a:t>doesn’t always share my work very well</a:t>
              </a:r>
              <a:r>
                <a:rPr lang="en-US" sz="999">
                  <a:solidFill>
                    <a:srgbClr val="000000"/>
                  </a:solidFill>
                  <a:latin typeface="DM Sans"/>
                  <a:ea typeface="DM Sans"/>
                  <a:cs typeface="DM Sans"/>
                  <a:sym typeface="DM Sans"/>
                </a:rPr>
                <a:t>.“</a:t>
              </a:r>
            </a:p>
          </p:txBody>
        </p:sp>
      </p:grpSp>
      <p:grpSp>
        <p:nvGrpSpPr>
          <p:cNvPr name="Group 60" id="60"/>
          <p:cNvGrpSpPr/>
          <p:nvPr/>
        </p:nvGrpSpPr>
        <p:grpSpPr>
          <a:xfrm rot="0">
            <a:off x="1248628" y="6134442"/>
            <a:ext cx="1023057" cy="1052740"/>
            <a:chOff x="0" y="0"/>
            <a:chExt cx="3041129" cy="3129364"/>
          </a:xfrm>
        </p:grpSpPr>
        <p:sp>
          <p:nvSpPr>
            <p:cNvPr name="Freeform 61" id="61"/>
            <p:cNvSpPr/>
            <p:nvPr/>
          </p:nvSpPr>
          <p:spPr>
            <a:xfrm flipH="false" flipV="false" rot="0">
              <a:off x="0" y="0"/>
              <a:ext cx="3041129" cy="3027764"/>
            </a:xfrm>
            <a:custGeom>
              <a:avLst/>
              <a:gdLst/>
              <a:ahLst/>
              <a:cxnLst/>
              <a:rect r="r" b="b" t="t" l="l"/>
              <a:pathLst>
                <a:path h="3027764" w="3041129">
                  <a:moveTo>
                    <a:pt x="0" y="0"/>
                  </a:moveTo>
                  <a:lnTo>
                    <a:pt x="3041129" y="0"/>
                  </a:lnTo>
                  <a:lnTo>
                    <a:pt x="3041129" y="3027764"/>
                  </a:lnTo>
                  <a:lnTo>
                    <a:pt x="0" y="3027764"/>
                  </a:lnTo>
                  <a:close/>
                </a:path>
              </a:pathLst>
            </a:custGeom>
            <a:solidFill>
              <a:srgbClr val="FFF4E3"/>
            </a:solidFill>
          </p:spPr>
        </p:sp>
        <p:sp>
          <p:nvSpPr>
            <p:cNvPr name="Freeform 62" id="62"/>
            <p:cNvSpPr/>
            <p:nvPr/>
          </p:nvSpPr>
          <p:spPr>
            <a:xfrm flipH="false" flipV="false" rot="0">
              <a:off x="0" y="0"/>
              <a:ext cx="3041129" cy="3129364"/>
            </a:xfrm>
            <a:custGeom>
              <a:avLst/>
              <a:gdLst/>
              <a:ahLst/>
              <a:cxnLst/>
              <a:rect r="r" b="b" t="t" l="l"/>
              <a:pathLst>
                <a:path h="3129364" w="3041129">
                  <a:moveTo>
                    <a:pt x="0" y="3027764"/>
                  </a:moveTo>
                  <a:lnTo>
                    <a:pt x="3041129" y="3027764"/>
                  </a:lnTo>
                  <a:lnTo>
                    <a:pt x="2914129" y="3129364"/>
                  </a:lnTo>
                  <a:cubicBezTo>
                    <a:pt x="2914129" y="3129364"/>
                    <a:pt x="1923529" y="3053164"/>
                    <a:pt x="1821929" y="3053164"/>
                  </a:cubicBezTo>
                  <a:lnTo>
                    <a:pt x="1219200" y="3053164"/>
                  </a:lnTo>
                  <a:cubicBezTo>
                    <a:pt x="1117600" y="3053164"/>
                    <a:pt x="127000" y="3129364"/>
                    <a:pt x="127000" y="3129364"/>
                  </a:cubicBezTo>
                  <a:lnTo>
                    <a:pt x="0" y="3027764"/>
                  </a:lnTo>
                  <a:lnTo>
                    <a:pt x="0" y="0"/>
                  </a:lnTo>
                  <a:lnTo>
                    <a:pt x="3041129" y="0"/>
                  </a:lnTo>
                  <a:lnTo>
                    <a:pt x="3041129" y="3027764"/>
                  </a:lnTo>
                  <a:lnTo>
                    <a:pt x="12700" y="3027764"/>
                  </a:lnTo>
                  <a:lnTo>
                    <a:pt x="12700" y="3015064"/>
                  </a:lnTo>
                  <a:lnTo>
                    <a:pt x="3028429" y="3015064"/>
                  </a:lnTo>
                  <a:lnTo>
                    <a:pt x="3028429" y="12700"/>
                  </a:lnTo>
                  <a:lnTo>
                    <a:pt x="12700" y="12700"/>
                  </a:lnTo>
                  <a:lnTo>
                    <a:pt x="12700" y="3027764"/>
                  </a:lnTo>
                </a:path>
              </a:pathLst>
            </a:custGeom>
            <a:solidFill>
              <a:srgbClr val="394C60">
                <a:alpha val="784"/>
              </a:srgbClr>
            </a:solidFill>
          </p:spPr>
        </p:sp>
        <p:sp>
          <p:nvSpPr>
            <p:cNvPr name="TextBox 63" id="63"/>
            <p:cNvSpPr txBox="true"/>
            <p:nvPr/>
          </p:nvSpPr>
          <p:spPr>
            <a:xfrm>
              <a:off x="0" y="-9525"/>
              <a:ext cx="3041129" cy="3037289"/>
            </a:xfrm>
            <a:prstGeom prst="rect">
              <a:avLst/>
            </a:prstGeom>
          </p:spPr>
          <p:txBody>
            <a:bodyPr anchor="ctr" rtlCol="false" tIns="91144" lIns="91144" bIns="91144" rIns="91144"/>
            <a:lstStyle/>
            <a:p>
              <a:pPr algn="ctr">
                <a:lnSpc>
                  <a:spcPts val="1399"/>
                </a:lnSpc>
              </a:pPr>
              <a:r>
                <a:rPr lang="en-US" sz="999" b="true">
                  <a:solidFill>
                    <a:srgbClr val="000000"/>
                  </a:solidFill>
                  <a:latin typeface="DM Sans Bold"/>
                  <a:ea typeface="DM Sans Bold"/>
                  <a:cs typeface="DM Sans Bold"/>
                  <a:sym typeface="DM Sans Bold"/>
                </a:rPr>
                <a:t>Workshop</a:t>
              </a:r>
              <a:r>
                <a:rPr lang="en-US" sz="999">
                  <a:solidFill>
                    <a:srgbClr val="000000"/>
                  </a:solidFill>
                  <a:latin typeface="DM Sans"/>
                  <a:ea typeface="DM Sans"/>
                  <a:cs typeface="DM Sans"/>
                  <a:sym typeface="DM Sans"/>
                </a:rPr>
                <a:t> the script together online or in-person.</a:t>
              </a:r>
            </a:p>
          </p:txBody>
        </p:sp>
      </p:grpSp>
      <p:grpSp>
        <p:nvGrpSpPr>
          <p:cNvPr name="Group 64" id="64"/>
          <p:cNvGrpSpPr/>
          <p:nvPr/>
        </p:nvGrpSpPr>
        <p:grpSpPr>
          <a:xfrm rot="0">
            <a:off x="13616965" y="1326506"/>
            <a:ext cx="1237144" cy="1233985"/>
            <a:chOff x="0" y="0"/>
            <a:chExt cx="3041129" cy="3033362"/>
          </a:xfrm>
        </p:grpSpPr>
        <p:sp>
          <p:nvSpPr>
            <p:cNvPr name="Freeform 65" id="65"/>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87CEFA"/>
            </a:solidFill>
          </p:spPr>
        </p:sp>
        <p:sp>
          <p:nvSpPr>
            <p:cNvPr name="Freeform 66" id="66"/>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67" id="67"/>
            <p:cNvSpPr txBox="true"/>
            <p:nvPr/>
          </p:nvSpPr>
          <p:spPr>
            <a:xfrm>
              <a:off x="0" y="-9525"/>
              <a:ext cx="3041129" cy="2941287"/>
            </a:xfrm>
            <a:prstGeom prst="rect">
              <a:avLst/>
            </a:prstGeom>
          </p:spPr>
          <p:txBody>
            <a:bodyPr anchor="ctr" rtlCol="false" tIns="110217" lIns="110217" bIns="110217" rIns="110217"/>
            <a:lstStyle/>
            <a:p>
              <a:pPr algn="ctr">
                <a:lnSpc>
                  <a:spcPts val="1399"/>
                </a:lnSpc>
              </a:pPr>
              <a:r>
                <a:rPr lang="en-US" sz="999" b="true">
                  <a:solidFill>
                    <a:srgbClr val="000000"/>
                  </a:solidFill>
                  <a:latin typeface="DM Sans Bold"/>
                  <a:ea typeface="DM Sans Bold"/>
                  <a:cs typeface="DM Sans Bold"/>
                  <a:sym typeface="DM Sans Bold"/>
                </a:rPr>
                <a:t>Time is short</a:t>
              </a:r>
              <a:r>
                <a:rPr lang="en-US" sz="999">
                  <a:solidFill>
                    <a:srgbClr val="000000"/>
                  </a:solidFill>
                  <a:latin typeface="DM Sans"/>
                  <a:ea typeface="DM Sans"/>
                  <a:cs typeface="DM Sans"/>
                  <a:sym typeface="DM Sans"/>
                </a:rPr>
                <a:t>, especially in film/TV field.</a:t>
              </a:r>
            </a:p>
          </p:txBody>
        </p:sp>
      </p:grpSp>
      <p:grpSp>
        <p:nvGrpSpPr>
          <p:cNvPr name="Group 68" id="68"/>
          <p:cNvGrpSpPr/>
          <p:nvPr/>
        </p:nvGrpSpPr>
        <p:grpSpPr>
          <a:xfrm rot="0">
            <a:off x="11673685" y="3722789"/>
            <a:ext cx="1237144" cy="1248311"/>
            <a:chOff x="0" y="0"/>
            <a:chExt cx="3041129" cy="3068578"/>
          </a:xfrm>
        </p:grpSpPr>
        <p:sp>
          <p:nvSpPr>
            <p:cNvPr name="Freeform 69" id="69"/>
            <p:cNvSpPr/>
            <p:nvPr/>
          </p:nvSpPr>
          <p:spPr>
            <a:xfrm flipH="false" flipV="false" rot="0">
              <a:off x="0" y="0"/>
              <a:ext cx="3041129" cy="2966978"/>
            </a:xfrm>
            <a:custGeom>
              <a:avLst/>
              <a:gdLst/>
              <a:ahLst/>
              <a:cxnLst/>
              <a:rect r="r" b="b" t="t" l="l"/>
              <a:pathLst>
                <a:path h="2966978" w="3041129">
                  <a:moveTo>
                    <a:pt x="0" y="0"/>
                  </a:moveTo>
                  <a:lnTo>
                    <a:pt x="3041129" y="0"/>
                  </a:lnTo>
                  <a:lnTo>
                    <a:pt x="3041129" y="2966978"/>
                  </a:lnTo>
                  <a:lnTo>
                    <a:pt x="0" y="2966978"/>
                  </a:lnTo>
                  <a:close/>
                </a:path>
              </a:pathLst>
            </a:custGeom>
            <a:solidFill>
              <a:srgbClr val="87CEFA"/>
            </a:solidFill>
          </p:spPr>
        </p:sp>
        <p:sp>
          <p:nvSpPr>
            <p:cNvPr name="Freeform 70" id="70"/>
            <p:cNvSpPr/>
            <p:nvPr/>
          </p:nvSpPr>
          <p:spPr>
            <a:xfrm flipH="false" flipV="false" rot="0">
              <a:off x="0" y="0"/>
              <a:ext cx="3041129" cy="3068578"/>
            </a:xfrm>
            <a:custGeom>
              <a:avLst/>
              <a:gdLst/>
              <a:ahLst/>
              <a:cxnLst/>
              <a:rect r="r" b="b" t="t" l="l"/>
              <a:pathLst>
                <a:path h="3068578" w="3041129">
                  <a:moveTo>
                    <a:pt x="0" y="2966978"/>
                  </a:moveTo>
                  <a:lnTo>
                    <a:pt x="3041129" y="2966978"/>
                  </a:lnTo>
                  <a:lnTo>
                    <a:pt x="2914129" y="3068578"/>
                  </a:lnTo>
                  <a:cubicBezTo>
                    <a:pt x="2914129" y="3068578"/>
                    <a:pt x="1923529" y="2992378"/>
                    <a:pt x="1821929" y="2992378"/>
                  </a:cubicBezTo>
                  <a:lnTo>
                    <a:pt x="1219200" y="2992378"/>
                  </a:lnTo>
                  <a:cubicBezTo>
                    <a:pt x="1117600" y="2992378"/>
                    <a:pt x="127000" y="3068578"/>
                    <a:pt x="127000" y="3068578"/>
                  </a:cubicBezTo>
                  <a:lnTo>
                    <a:pt x="0" y="2966978"/>
                  </a:lnTo>
                  <a:lnTo>
                    <a:pt x="0" y="0"/>
                  </a:lnTo>
                  <a:lnTo>
                    <a:pt x="3041129" y="0"/>
                  </a:lnTo>
                  <a:lnTo>
                    <a:pt x="3041129" y="2966978"/>
                  </a:lnTo>
                  <a:lnTo>
                    <a:pt x="12700" y="2966978"/>
                  </a:lnTo>
                  <a:lnTo>
                    <a:pt x="12700" y="2954278"/>
                  </a:lnTo>
                  <a:lnTo>
                    <a:pt x="3028429" y="2954278"/>
                  </a:lnTo>
                  <a:lnTo>
                    <a:pt x="3028429" y="12700"/>
                  </a:lnTo>
                  <a:lnTo>
                    <a:pt x="12700" y="12700"/>
                  </a:lnTo>
                  <a:lnTo>
                    <a:pt x="12700" y="2966978"/>
                  </a:lnTo>
                </a:path>
              </a:pathLst>
            </a:custGeom>
            <a:solidFill>
              <a:srgbClr val="394C60">
                <a:alpha val="784"/>
              </a:srgbClr>
            </a:solidFill>
          </p:spPr>
        </p:sp>
        <p:sp>
          <p:nvSpPr>
            <p:cNvPr name="TextBox 71" id="71"/>
            <p:cNvSpPr txBox="true"/>
            <p:nvPr/>
          </p:nvSpPr>
          <p:spPr>
            <a:xfrm>
              <a:off x="0" y="-9525"/>
              <a:ext cx="3041129" cy="2976503"/>
            </a:xfrm>
            <a:prstGeom prst="rect">
              <a:avLst/>
            </a:prstGeom>
          </p:spPr>
          <p:txBody>
            <a:bodyPr anchor="ctr" rtlCol="false" tIns="110217" lIns="110217" bIns="110217" rIns="110217"/>
            <a:lstStyle/>
            <a:p>
              <a:pPr algn="ctr">
                <a:lnSpc>
                  <a:spcPts val="1399"/>
                </a:lnSpc>
              </a:pPr>
              <a:r>
                <a:rPr lang="en-US" sz="999">
                  <a:solidFill>
                    <a:srgbClr val="000000"/>
                  </a:solidFill>
                  <a:latin typeface="DM Sans"/>
                  <a:ea typeface="DM Sans"/>
                  <a:cs typeface="DM Sans"/>
                  <a:sym typeface="DM Sans"/>
                </a:rPr>
                <a:t>Digital tools are important &amp; helpful, but</a:t>
              </a:r>
              <a:r>
                <a:rPr lang="en-US" sz="999" b="true">
                  <a:solidFill>
                    <a:srgbClr val="000000"/>
                  </a:solidFill>
                  <a:latin typeface="DM Sans Bold"/>
                  <a:ea typeface="DM Sans Bold"/>
                  <a:cs typeface="DM Sans Bold"/>
                  <a:sym typeface="DM Sans Bold"/>
                </a:rPr>
                <a:t> fine art skills and practice</a:t>
              </a:r>
              <a:r>
                <a:rPr lang="en-US" sz="999">
                  <a:solidFill>
                    <a:srgbClr val="000000"/>
                  </a:solidFill>
                  <a:latin typeface="DM Sans"/>
                  <a:ea typeface="DM Sans"/>
                  <a:cs typeface="DM Sans"/>
                  <a:sym typeface="DM Sans"/>
                </a:rPr>
                <a:t> are foundational</a:t>
              </a:r>
            </a:p>
          </p:txBody>
        </p:sp>
      </p:grpSp>
      <p:grpSp>
        <p:nvGrpSpPr>
          <p:cNvPr name="Group 72" id="72"/>
          <p:cNvGrpSpPr/>
          <p:nvPr/>
        </p:nvGrpSpPr>
        <p:grpSpPr>
          <a:xfrm rot="0">
            <a:off x="15649462" y="782424"/>
            <a:ext cx="1187777" cy="1184744"/>
            <a:chOff x="0" y="0"/>
            <a:chExt cx="3041129" cy="3033362"/>
          </a:xfrm>
        </p:grpSpPr>
        <p:sp>
          <p:nvSpPr>
            <p:cNvPr name="Freeform 73" id="73"/>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B3B4FF"/>
            </a:solidFill>
          </p:spPr>
        </p:sp>
        <p:sp>
          <p:nvSpPr>
            <p:cNvPr name="Freeform 74" id="74"/>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75" id="75"/>
            <p:cNvSpPr txBox="true"/>
            <p:nvPr/>
          </p:nvSpPr>
          <p:spPr>
            <a:xfrm>
              <a:off x="0" y="-9525"/>
              <a:ext cx="3041129" cy="2941287"/>
            </a:xfrm>
            <a:prstGeom prst="rect">
              <a:avLst/>
            </a:prstGeom>
          </p:spPr>
          <p:txBody>
            <a:bodyPr anchor="ctr" rtlCol="false" tIns="105819" lIns="105819" bIns="105819" rIns="105819"/>
            <a:lstStyle/>
            <a:p>
              <a:pPr algn="ctr">
                <a:lnSpc>
                  <a:spcPts val="1399"/>
                </a:lnSpc>
              </a:pPr>
              <a:r>
                <a:rPr lang="en-US" sz="999" b="true">
                  <a:solidFill>
                    <a:srgbClr val="000000"/>
                  </a:solidFill>
                  <a:latin typeface="DM Sans Bold"/>
                  <a:ea typeface="DM Sans Bold"/>
                  <a:cs typeface="DM Sans Bold"/>
                  <a:sym typeface="DM Sans Bold"/>
                </a:rPr>
                <a:t>Inspiration is cumulative:</a:t>
              </a:r>
              <a:r>
                <a:rPr lang="en-US" sz="999">
                  <a:solidFill>
                    <a:srgbClr val="000000"/>
                  </a:solidFill>
                  <a:latin typeface="DM Sans"/>
                  <a:ea typeface="DM Sans"/>
                  <a:cs typeface="DM Sans"/>
                  <a:sym typeface="DM Sans"/>
                </a:rPr>
                <a:t> n</a:t>
              </a:r>
              <a:r>
                <a:rPr lang="en-US" sz="999">
                  <a:solidFill>
                    <a:srgbClr val="000000"/>
                  </a:solidFill>
                  <a:latin typeface="DM Sans"/>
                  <a:ea typeface="DM Sans"/>
                  <a:cs typeface="DM Sans"/>
                  <a:sym typeface="DM Sans"/>
                </a:rPr>
                <a:t>o</a:t>
              </a:r>
              <a:r>
                <a:rPr lang="en-US" sz="999">
                  <a:solidFill>
                    <a:srgbClr val="000000"/>
                  </a:solidFill>
                  <a:latin typeface="DM Sans"/>
                  <a:ea typeface="DM Sans"/>
                  <a:cs typeface="DM Sans"/>
                  <a:sym typeface="DM Sans"/>
                </a:rPr>
                <a:t>t</a:t>
              </a:r>
              <a:r>
                <a:rPr lang="en-US" sz="999">
                  <a:solidFill>
                    <a:srgbClr val="000000"/>
                  </a:solidFill>
                  <a:latin typeface="DM Sans"/>
                  <a:ea typeface="DM Sans"/>
                  <a:cs typeface="DM Sans"/>
                  <a:sym typeface="DM Sans"/>
                </a:rPr>
                <a:t>h</a:t>
              </a:r>
              <a:r>
                <a:rPr lang="en-US" sz="999">
                  <a:solidFill>
                    <a:srgbClr val="000000"/>
                  </a:solidFill>
                  <a:latin typeface="DM Sans"/>
                  <a:ea typeface="DM Sans"/>
                  <a:cs typeface="DM Sans"/>
                  <a:sym typeface="DM Sans"/>
                </a:rPr>
                <a:t>i</a:t>
              </a:r>
              <a:r>
                <a:rPr lang="en-US" sz="999">
                  <a:solidFill>
                    <a:srgbClr val="000000"/>
                  </a:solidFill>
                  <a:latin typeface="DM Sans"/>
                  <a:ea typeface="DM Sans"/>
                  <a:cs typeface="DM Sans"/>
                  <a:sym typeface="DM Sans"/>
                </a:rPr>
                <a:t>ng is fully original.</a:t>
              </a:r>
            </a:p>
          </p:txBody>
        </p:sp>
      </p:grpSp>
      <p:grpSp>
        <p:nvGrpSpPr>
          <p:cNvPr name="Group 76" id="76"/>
          <p:cNvGrpSpPr/>
          <p:nvPr/>
        </p:nvGrpSpPr>
        <p:grpSpPr>
          <a:xfrm rot="0">
            <a:off x="187652" y="6047897"/>
            <a:ext cx="986351" cy="1037833"/>
            <a:chOff x="0" y="0"/>
            <a:chExt cx="2989145" cy="3145160"/>
          </a:xfrm>
        </p:grpSpPr>
        <p:sp>
          <p:nvSpPr>
            <p:cNvPr name="Freeform 77" id="77"/>
            <p:cNvSpPr/>
            <p:nvPr/>
          </p:nvSpPr>
          <p:spPr>
            <a:xfrm flipH="false" flipV="false" rot="0">
              <a:off x="0" y="0"/>
              <a:ext cx="2989145" cy="3043560"/>
            </a:xfrm>
            <a:custGeom>
              <a:avLst/>
              <a:gdLst/>
              <a:ahLst/>
              <a:cxnLst/>
              <a:rect r="r" b="b" t="t" l="l"/>
              <a:pathLst>
                <a:path h="3043560" w="2989145">
                  <a:moveTo>
                    <a:pt x="0" y="0"/>
                  </a:moveTo>
                  <a:lnTo>
                    <a:pt x="2989145" y="0"/>
                  </a:lnTo>
                  <a:lnTo>
                    <a:pt x="2989145" y="3043560"/>
                  </a:lnTo>
                  <a:lnTo>
                    <a:pt x="0" y="3043560"/>
                  </a:lnTo>
                  <a:close/>
                </a:path>
              </a:pathLst>
            </a:custGeom>
            <a:solidFill>
              <a:srgbClr val="87CEFA"/>
            </a:solidFill>
          </p:spPr>
        </p:sp>
        <p:sp>
          <p:nvSpPr>
            <p:cNvPr name="Freeform 78" id="78"/>
            <p:cNvSpPr/>
            <p:nvPr/>
          </p:nvSpPr>
          <p:spPr>
            <a:xfrm flipH="false" flipV="false" rot="0">
              <a:off x="0" y="0"/>
              <a:ext cx="2989145" cy="3145160"/>
            </a:xfrm>
            <a:custGeom>
              <a:avLst/>
              <a:gdLst/>
              <a:ahLst/>
              <a:cxnLst/>
              <a:rect r="r" b="b" t="t" l="l"/>
              <a:pathLst>
                <a:path h="3145160" w="2989145">
                  <a:moveTo>
                    <a:pt x="0" y="3043560"/>
                  </a:moveTo>
                  <a:lnTo>
                    <a:pt x="2989145" y="3043560"/>
                  </a:lnTo>
                  <a:lnTo>
                    <a:pt x="2862145" y="3145160"/>
                  </a:lnTo>
                  <a:cubicBezTo>
                    <a:pt x="2862145" y="3145160"/>
                    <a:pt x="1871545" y="3068960"/>
                    <a:pt x="1769945" y="3068960"/>
                  </a:cubicBezTo>
                  <a:lnTo>
                    <a:pt x="1219200" y="3068960"/>
                  </a:lnTo>
                  <a:cubicBezTo>
                    <a:pt x="1117600" y="3068960"/>
                    <a:pt x="127000" y="3145160"/>
                    <a:pt x="127000" y="3145160"/>
                  </a:cubicBezTo>
                  <a:lnTo>
                    <a:pt x="0" y="3043560"/>
                  </a:lnTo>
                  <a:lnTo>
                    <a:pt x="0" y="0"/>
                  </a:lnTo>
                  <a:lnTo>
                    <a:pt x="2989145" y="0"/>
                  </a:lnTo>
                  <a:lnTo>
                    <a:pt x="2989145" y="3043560"/>
                  </a:lnTo>
                  <a:lnTo>
                    <a:pt x="12700" y="3043560"/>
                  </a:lnTo>
                  <a:lnTo>
                    <a:pt x="12700" y="3030860"/>
                  </a:lnTo>
                  <a:lnTo>
                    <a:pt x="2976445" y="3030860"/>
                  </a:lnTo>
                  <a:lnTo>
                    <a:pt x="2976445" y="12700"/>
                  </a:lnTo>
                  <a:lnTo>
                    <a:pt x="12700" y="12700"/>
                  </a:lnTo>
                  <a:lnTo>
                    <a:pt x="12700" y="3043560"/>
                  </a:lnTo>
                </a:path>
              </a:pathLst>
            </a:custGeom>
            <a:solidFill>
              <a:srgbClr val="394C60">
                <a:alpha val="784"/>
              </a:srgbClr>
            </a:solidFill>
          </p:spPr>
        </p:sp>
        <p:sp>
          <p:nvSpPr>
            <p:cNvPr name="TextBox 79" id="79"/>
            <p:cNvSpPr txBox="true"/>
            <p:nvPr/>
          </p:nvSpPr>
          <p:spPr>
            <a:xfrm>
              <a:off x="0" y="-9525"/>
              <a:ext cx="2989145" cy="3053085"/>
            </a:xfrm>
            <a:prstGeom prst="rect">
              <a:avLst/>
            </a:prstGeom>
          </p:spPr>
          <p:txBody>
            <a:bodyPr anchor="ctr" rtlCol="false" tIns="89402" lIns="89402" bIns="89402" rIns="89402"/>
            <a:lstStyle/>
            <a:p>
              <a:pPr algn="ctr">
                <a:lnSpc>
                  <a:spcPts val="1399"/>
                </a:lnSpc>
              </a:pPr>
              <a:r>
                <a:rPr lang="en-US" sz="999" b="true">
                  <a:solidFill>
                    <a:srgbClr val="000000"/>
                  </a:solidFill>
                  <a:latin typeface="DM Sans Bold"/>
                  <a:ea typeface="DM Sans Bold"/>
                  <a:cs typeface="DM Sans Bold"/>
                  <a:sym typeface="DM Sans Bold"/>
                </a:rPr>
                <a:t>Read and fully understand scripts</a:t>
              </a:r>
              <a:r>
                <a:rPr lang="en-US" sz="999">
                  <a:solidFill>
                    <a:srgbClr val="000000"/>
                  </a:solidFill>
                  <a:latin typeface="DM Sans"/>
                  <a:ea typeface="DM Sans"/>
                  <a:cs typeface="DM Sans"/>
                  <a:sym typeface="DM Sans"/>
                </a:rPr>
                <a:t> before visual ideation</a:t>
              </a:r>
            </a:p>
          </p:txBody>
        </p:sp>
      </p:grpSp>
      <p:grpSp>
        <p:nvGrpSpPr>
          <p:cNvPr name="Group 80" id="80"/>
          <p:cNvGrpSpPr/>
          <p:nvPr/>
        </p:nvGrpSpPr>
        <p:grpSpPr>
          <a:xfrm rot="0">
            <a:off x="2318466" y="6024434"/>
            <a:ext cx="1114231" cy="1037833"/>
            <a:chOff x="0" y="0"/>
            <a:chExt cx="3710005" cy="3455625"/>
          </a:xfrm>
        </p:grpSpPr>
        <p:sp>
          <p:nvSpPr>
            <p:cNvPr name="Freeform 81" id="81"/>
            <p:cNvSpPr/>
            <p:nvPr/>
          </p:nvSpPr>
          <p:spPr>
            <a:xfrm flipH="false" flipV="false" rot="0">
              <a:off x="0" y="0"/>
              <a:ext cx="3710005" cy="3354026"/>
            </a:xfrm>
            <a:custGeom>
              <a:avLst/>
              <a:gdLst/>
              <a:ahLst/>
              <a:cxnLst/>
              <a:rect r="r" b="b" t="t" l="l"/>
              <a:pathLst>
                <a:path h="3354026" w="3710005">
                  <a:moveTo>
                    <a:pt x="0" y="0"/>
                  </a:moveTo>
                  <a:lnTo>
                    <a:pt x="3710005" y="0"/>
                  </a:lnTo>
                  <a:lnTo>
                    <a:pt x="3710005" y="3354026"/>
                  </a:lnTo>
                  <a:lnTo>
                    <a:pt x="0" y="3354026"/>
                  </a:lnTo>
                  <a:close/>
                </a:path>
              </a:pathLst>
            </a:custGeom>
            <a:solidFill>
              <a:srgbClr val="9ED0DB"/>
            </a:solidFill>
          </p:spPr>
        </p:sp>
        <p:sp>
          <p:nvSpPr>
            <p:cNvPr name="Freeform 82" id="82"/>
            <p:cNvSpPr/>
            <p:nvPr/>
          </p:nvSpPr>
          <p:spPr>
            <a:xfrm flipH="false" flipV="false" rot="0">
              <a:off x="0" y="0"/>
              <a:ext cx="3710005" cy="3455626"/>
            </a:xfrm>
            <a:custGeom>
              <a:avLst/>
              <a:gdLst/>
              <a:ahLst/>
              <a:cxnLst/>
              <a:rect r="r" b="b" t="t" l="l"/>
              <a:pathLst>
                <a:path h="3455626" w="3710005">
                  <a:moveTo>
                    <a:pt x="0" y="3354026"/>
                  </a:moveTo>
                  <a:lnTo>
                    <a:pt x="3710005" y="3354026"/>
                  </a:lnTo>
                  <a:lnTo>
                    <a:pt x="3583005" y="3455626"/>
                  </a:lnTo>
                  <a:cubicBezTo>
                    <a:pt x="3583005" y="3455626"/>
                    <a:pt x="2592405" y="3379426"/>
                    <a:pt x="2490805" y="3379426"/>
                  </a:cubicBezTo>
                  <a:lnTo>
                    <a:pt x="1219200" y="3379426"/>
                  </a:lnTo>
                  <a:cubicBezTo>
                    <a:pt x="1117600" y="3379426"/>
                    <a:pt x="127000" y="3455626"/>
                    <a:pt x="127000" y="3455626"/>
                  </a:cubicBezTo>
                  <a:lnTo>
                    <a:pt x="0" y="3354026"/>
                  </a:lnTo>
                  <a:lnTo>
                    <a:pt x="0" y="0"/>
                  </a:lnTo>
                  <a:lnTo>
                    <a:pt x="3710005" y="0"/>
                  </a:lnTo>
                  <a:lnTo>
                    <a:pt x="3710005" y="3354026"/>
                  </a:lnTo>
                  <a:lnTo>
                    <a:pt x="12700" y="3354026"/>
                  </a:lnTo>
                  <a:lnTo>
                    <a:pt x="12700" y="3341326"/>
                  </a:lnTo>
                  <a:lnTo>
                    <a:pt x="3697305" y="3341326"/>
                  </a:lnTo>
                  <a:lnTo>
                    <a:pt x="3697305" y="12700"/>
                  </a:lnTo>
                  <a:lnTo>
                    <a:pt x="12700" y="12700"/>
                  </a:lnTo>
                  <a:lnTo>
                    <a:pt x="12700" y="3354026"/>
                  </a:lnTo>
                </a:path>
              </a:pathLst>
            </a:custGeom>
            <a:solidFill>
              <a:srgbClr val="394C60">
                <a:alpha val="784"/>
              </a:srgbClr>
            </a:solidFill>
          </p:spPr>
        </p:sp>
        <p:sp>
          <p:nvSpPr>
            <p:cNvPr name="TextBox 83" id="83"/>
            <p:cNvSpPr txBox="true"/>
            <p:nvPr/>
          </p:nvSpPr>
          <p:spPr>
            <a:xfrm>
              <a:off x="0" y="-9525"/>
              <a:ext cx="3710005" cy="3363550"/>
            </a:xfrm>
            <a:prstGeom prst="rect">
              <a:avLst/>
            </a:prstGeom>
          </p:spPr>
          <p:txBody>
            <a:bodyPr anchor="ctr" rtlCol="false" tIns="81370" lIns="81370" bIns="81370" rIns="81370"/>
            <a:lstStyle/>
            <a:p>
              <a:pPr algn="ctr">
                <a:lnSpc>
                  <a:spcPts val="1399"/>
                </a:lnSpc>
              </a:pPr>
              <a:r>
                <a:rPr lang="en-US" sz="999" b="true">
                  <a:solidFill>
                    <a:srgbClr val="000000"/>
                  </a:solidFill>
                  <a:latin typeface="DM Sans Bold"/>
                  <a:ea typeface="DM Sans Bold"/>
                  <a:cs typeface="DM Sans Bold"/>
                  <a:sym typeface="DM Sans Bold"/>
                </a:rPr>
                <a:t>Builds research boards (collage images using Photoshop)</a:t>
              </a:r>
            </a:p>
          </p:txBody>
        </p:sp>
      </p:grpSp>
      <p:grpSp>
        <p:nvGrpSpPr>
          <p:cNvPr name="Group 84" id="84"/>
          <p:cNvGrpSpPr/>
          <p:nvPr/>
        </p:nvGrpSpPr>
        <p:grpSpPr>
          <a:xfrm rot="0">
            <a:off x="4552678" y="6244637"/>
            <a:ext cx="912892" cy="957130"/>
            <a:chOff x="0" y="0"/>
            <a:chExt cx="2893164" cy="3033362"/>
          </a:xfrm>
        </p:grpSpPr>
        <p:sp>
          <p:nvSpPr>
            <p:cNvPr name="Freeform 85" id="85"/>
            <p:cNvSpPr/>
            <p:nvPr/>
          </p:nvSpPr>
          <p:spPr>
            <a:xfrm flipH="false" flipV="false" rot="0">
              <a:off x="0" y="0"/>
              <a:ext cx="2893164" cy="2931763"/>
            </a:xfrm>
            <a:custGeom>
              <a:avLst/>
              <a:gdLst/>
              <a:ahLst/>
              <a:cxnLst/>
              <a:rect r="r" b="b" t="t" l="l"/>
              <a:pathLst>
                <a:path h="2931763" w="2893164">
                  <a:moveTo>
                    <a:pt x="0" y="0"/>
                  </a:moveTo>
                  <a:lnTo>
                    <a:pt x="2893164" y="0"/>
                  </a:lnTo>
                  <a:lnTo>
                    <a:pt x="2893164" y="2931763"/>
                  </a:lnTo>
                  <a:lnTo>
                    <a:pt x="0" y="2931763"/>
                  </a:lnTo>
                  <a:close/>
                </a:path>
              </a:pathLst>
            </a:custGeom>
            <a:solidFill>
              <a:srgbClr val="FFF4E3"/>
            </a:solidFill>
          </p:spPr>
        </p:sp>
        <p:sp>
          <p:nvSpPr>
            <p:cNvPr name="Freeform 86" id="86"/>
            <p:cNvSpPr/>
            <p:nvPr/>
          </p:nvSpPr>
          <p:spPr>
            <a:xfrm flipH="false" flipV="false" rot="0">
              <a:off x="0" y="0"/>
              <a:ext cx="2893164" cy="3033363"/>
            </a:xfrm>
            <a:custGeom>
              <a:avLst/>
              <a:gdLst/>
              <a:ahLst/>
              <a:cxnLst/>
              <a:rect r="r" b="b" t="t" l="l"/>
              <a:pathLst>
                <a:path h="3033363" w="2893164">
                  <a:moveTo>
                    <a:pt x="0" y="2931763"/>
                  </a:moveTo>
                  <a:lnTo>
                    <a:pt x="2893164" y="2931763"/>
                  </a:lnTo>
                  <a:lnTo>
                    <a:pt x="2766164" y="3033363"/>
                  </a:lnTo>
                  <a:cubicBezTo>
                    <a:pt x="2766164" y="3033363"/>
                    <a:pt x="1775564" y="2957163"/>
                    <a:pt x="1673964" y="2957163"/>
                  </a:cubicBezTo>
                  <a:lnTo>
                    <a:pt x="1219200" y="2957163"/>
                  </a:lnTo>
                  <a:cubicBezTo>
                    <a:pt x="1117600" y="2957163"/>
                    <a:pt x="127000" y="3033363"/>
                    <a:pt x="127000" y="3033363"/>
                  </a:cubicBezTo>
                  <a:lnTo>
                    <a:pt x="0" y="2931763"/>
                  </a:lnTo>
                  <a:lnTo>
                    <a:pt x="0" y="0"/>
                  </a:lnTo>
                  <a:lnTo>
                    <a:pt x="2893164" y="0"/>
                  </a:lnTo>
                  <a:lnTo>
                    <a:pt x="2893164" y="2931763"/>
                  </a:lnTo>
                  <a:lnTo>
                    <a:pt x="12700" y="2931763"/>
                  </a:lnTo>
                  <a:lnTo>
                    <a:pt x="12700" y="2919063"/>
                  </a:lnTo>
                  <a:lnTo>
                    <a:pt x="2880464" y="2919063"/>
                  </a:lnTo>
                  <a:lnTo>
                    <a:pt x="2880464" y="12700"/>
                  </a:lnTo>
                  <a:lnTo>
                    <a:pt x="12700" y="12700"/>
                  </a:lnTo>
                  <a:lnTo>
                    <a:pt x="12700" y="2931763"/>
                  </a:lnTo>
                </a:path>
              </a:pathLst>
            </a:custGeom>
            <a:solidFill>
              <a:srgbClr val="394C60">
                <a:alpha val="784"/>
              </a:srgbClr>
            </a:solidFill>
          </p:spPr>
        </p:sp>
        <p:sp>
          <p:nvSpPr>
            <p:cNvPr name="TextBox 87" id="87"/>
            <p:cNvSpPr txBox="true"/>
            <p:nvPr/>
          </p:nvSpPr>
          <p:spPr>
            <a:xfrm>
              <a:off x="0" y="-19050"/>
              <a:ext cx="2893164" cy="2950812"/>
            </a:xfrm>
            <a:prstGeom prst="rect">
              <a:avLst/>
            </a:prstGeom>
          </p:spPr>
          <p:txBody>
            <a:bodyPr anchor="ctr" rtlCol="false" tIns="85489" lIns="85489" bIns="85489" rIns="85489"/>
            <a:lstStyle/>
            <a:p>
              <a:pPr algn="ctr">
                <a:lnSpc>
                  <a:spcPts val="1440"/>
                </a:lnSpc>
              </a:pPr>
              <a:r>
                <a:rPr lang="en-US" sz="1028" b="true">
                  <a:solidFill>
                    <a:srgbClr val="000000"/>
                  </a:solidFill>
                  <a:latin typeface="DM Sans Bold"/>
                  <a:ea typeface="DM Sans Bold"/>
                  <a:cs typeface="DM Sans Bold"/>
                  <a:sym typeface="DM Sans Bold"/>
                </a:rPr>
                <a:t>Collect inspiration via Pinterest</a:t>
              </a:r>
            </a:p>
          </p:txBody>
        </p:sp>
      </p:grpSp>
      <p:grpSp>
        <p:nvGrpSpPr>
          <p:cNvPr name="Group 88" id="88"/>
          <p:cNvGrpSpPr/>
          <p:nvPr/>
        </p:nvGrpSpPr>
        <p:grpSpPr>
          <a:xfrm rot="0">
            <a:off x="186951" y="7468059"/>
            <a:ext cx="1217277" cy="1249802"/>
            <a:chOff x="0" y="0"/>
            <a:chExt cx="2954422" cy="3033362"/>
          </a:xfrm>
        </p:grpSpPr>
        <p:sp>
          <p:nvSpPr>
            <p:cNvPr name="Freeform 89" id="89"/>
            <p:cNvSpPr/>
            <p:nvPr/>
          </p:nvSpPr>
          <p:spPr>
            <a:xfrm flipH="false" flipV="false" rot="0">
              <a:off x="0" y="0"/>
              <a:ext cx="2954422" cy="2931763"/>
            </a:xfrm>
            <a:custGeom>
              <a:avLst/>
              <a:gdLst/>
              <a:ahLst/>
              <a:cxnLst/>
              <a:rect r="r" b="b" t="t" l="l"/>
              <a:pathLst>
                <a:path h="2931763" w="2954422">
                  <a:moveTo>
                    <a:pt x="0" y="0"/>
                  </a:moveTo>
                  <a:lnTo>
                    <a:pt x="2954422" y="0"/>
                  </a:lnTo>
                  <a:lnTo>
                    <a:pt x="2954422" y="2931763"/>
                  </a:lnTo>
                  <a:lnTo>
                    <a:pt x="0" y="2931763"/>
                  </a:lnTo>
                  <a:close/>
                </a:path>
              </a:pathLst>
            </a:custGeom>
            <a:solidFill>
              <a:srgbClr val="FF66C4"/>
            </a:solidFill>
          </p:spPr>
        </p:sp>
        <p:sp>
          <p:nvSpPr>
            <p:cNvPr name="Freeform 90" id="90"/>
            <p:cNvSpPr/>
            <p:nvPr/>
          </p:nvSpPr>
          <p:spPr>
            <a:xfrm flipH="false" flipV="false" rot="0">
              <a:off x="0" y="0"/>
              <a:ext cx="2954422" cy="3033363"/>
            </a:xfrm>
            <a:custGeom>
              <a:avLst/>
              <a:gdLst/>
              <a:ahLst/>
              <a:cxnLst/>
              <a:rect r="r" b="b" t="t" l="l"/>
              <a:pathLst>
                <a:path h="3033363" w="2954422">
                  <a:moveTo>
                    <a:pt x="0" y="2931763"/>
                  </a:moveTo>
                  <a:lnTo>
                    <a:pt x="2954422" y="2931763"/>
                  </a:lnTo>
                  <a:lnTo>
                    <a:pt x="2827422" y="3033363"/>
                  </a:lnTo>
                  <a:cubicBezTo>
                    <a:pt x="2827422" y="3033363"/>
                    <a:pt x="1836822" y="2957163"/>
                    <a:pt x="1735222" y="2957163"/>
                  </a:cubicBezTo>
                  <a:lnTo>
                    <a:pt x="1219200" y="2957163"/>
                  </a:lnTo>
                  <a:cubicBezTo>
                    <a:pt x="1117600" y="2957163"/>
                    <a:pt x="127000" y="3033363"/>
                    <a:pt x="127000" y="3033363"/>
                  </a:cubicBezTo>
                  <a:lnTo>
                    <a:pt x="0" y="2931763"/>
                  </a:lnTo>
                  <a:lnTo>
                    <a:pt x="0" y="0"/>
                  </a:lnTo>
                  <a:lnTo>
                    <a:pt x="2954422" y="0"/>
                  </a:lnTo>
                  <a:lnTo>
                    <a:pt x="2954422" y="2931763"/>
                  </a:lnTo>
                  <a:lnTo>
                    <a:pt x="12700" y="2931763"/>
                  </a:lnTo>
                  <a:lnTo>
                    <a:pt x="12700" y="2919063"/>
                  </a:lnTo>
                  <a:lnTo>
                    <a:pt x="2941722" y="2919063"/>
                  </a:lnTo>
                  <a:lnTo>
                    <a:pt x="2941722" y="12700"/>
                  </a:lnTo>
                  <a:lnTo>
                    <a:pt x="12700" y="12700"/>
                  </a:lnTo>
                  <a:lnTo>
                    <a:pt x="12700" y="2931763"/>
                  </a:lnTo>
                </a:path>
              </a:pathLst>
            </a:custGeom>
            <a:solidFill>
              <a:srgbClr val="394C60">
                <a:alpha val="784"/>
              </a:srgbClr>
            </a:solidFill>
          </p:spPr>
        </p:sp>
        <p:sp>
          <p:nvSpPr>
            <p:cNvPr name="TextBox 91" id="91"/>
            <p:cNvSpPr txBox="true"/>
            <p:nvPr/>
          </p:nvSpPr>
          <p:spPr>
            <a:xfrm>
              <a:off x="0" y="-9525"/>
              <a:ext cx="2954422" cy="2941287"/>
            </a:xfrm>
            <a:prstGeom prst="rect">
              <a:avLst/>
            </a:prstGeom>
          </p:spPr>
          <p:txBody>
            <a:bodyPr anchor="ctr" rtlCol="false" tIns="111630" lIns="111630" bIns="111630" rIns="111630"/>
            <a:lstStyle/>
            <a:p>
              <a:pPr algn="ctr">
                <a:lnSpc>
                  <a:spcPts val="1399"/>
                </a:lnSpc>
              </a:pPr>
              <a:r>
                <a:rPr lang="en-US" sz="999" b="true">
                  <a:solidFill>
                    <a:srgbClr val="000000"/>
                  </a:solidFill>
                  <a:latin typeface="DM Sans Bold"/>
                  <a:ea typeface="DM Sans Bold"/>
                  <a:cs typeface="DM Sans Bold"/>
                  <a:sym typeface="DM Sans Bold"/>
                </a:rPr>
                <a:t>Maintains a file system and database &amp; keep a healthy balance</a:t>
              </a:r>
            </a:p>
          </p:txBody>
        </p:sp>
      </p:grpSp>
      <p:grpSp>
        <p:nvGrpSpPr>
          <p:cNvPr name="Group 92" id="92"/>
          <p:cNvGrpSpPr/>
          <p:nvPr/>
        </p:nvGrpSpPr>
        <p:grpSpPr>
          <a:xfrm rot="0">
            <a:off x="1773158" y="7266631"/>
            <a:ext cx="1217277" cy="1249802"/>
            <a:chOff x="0" y="0"/>
            <a:chExt cx="2954422" cy="3033362"/>
          </a:xfrm>
        </p:grpSpPr>
        <p:sp>
          <p:nvSpPr>
            <p:cNvPr name="Freeform 93" id="93"/>
            <p:cNvSpPr/>
            <p:nvPr/>
          </p:nvSpPr>
          <p:spPr>
            <a:xfrm flipH="false" flipV="false" rot="0">
              <a:off x="0" y="0"/>
              <a:ext cx="2954422" cy="2931763"/>
            </a:xfrm>
            <a:custGeom>
              <a:avLst/>
              <a:gdLst/>
              <a:ahLst/>
              <a:cxnLst/>
              <a:rect r="r" b="b" t="t" l="l"/>
              <a:pathLst>
                <a:path h="2931763" w="2954422">
                  <a:moveTo>
                    <a:pt x="0" y="0"/>
                  </a:moveTo>
                  <a:lnTo>
                    <a:pt x="2954422" y="0"/>
                  </a:lnTo>
                  <a:lnTo>
                    <a:pt x="2954422" y="2931763"/>
                  </a:lnTo>
                  <a:lnTo>
                    <a:pt x="0" y="2931763"/>
                  </a:lnTo>
                  <a:close/>
                </a:path>
              </a:pathLst>
            </a:custGeom>
            <a:solidFill>
              <a:srgbClr val="FFF4E3"/>
            </a:solidFill>
          </p:spPr>
        </p:sp>
        <p:sp>
          <p:nvSpPr>
            <p:cNvPr name="Freeform 94" id="94"/>
            <p:cNvSpPr/>
            <p:nvPr/>
          </p:nvSpPr>
          <p:spPr>
            <a:xfrm flipH="false" flipV="false" rot="0">
              <a:off x="0" y="0"/>
              <a:ext cx="2954422" cy="3033363"/>
            </a:xfrm>
            <a:custGeom>
              <a:avLst/>
              <a:gdLst/>
              <a:ahLst/>
              <a:cxnLst/>
              <a:rect r="r" b="b" t="t" l="l"/>
              <a:pathLst>
                <a:path h="3033363" w="2954422">
                  <a:moveTo>
                    <a:pt x="0" y="2931763"/>
                  </a:moveTo>
                  <a:lnTo>
                    <a:pt x="2954422" y="2931763"/>
                  </a:lnTo>
                  <a:lnTo>
                    <a:pt x="2827422" y="3033363"/>
                  </a:lnTo>
                  <a:cubicBezTo>
                    <a:pt x="2827422" y="3033363"/>
                    <a:pt x="1836822" y="2957163"/>
                    <a:pt x="1735222" y="2957163"/>
                  </a:cubicBezTo>
                  <a:lnTo>
                    <a:pt x="1219200" y="2957163"/>
                  </a:lnTo>
                  <a:cubicBezTo>
                    <a:pt x="1117600" y="2957163"/>
                    <a:pt x="127000" y="3033363"/>
                    <a:pt x="127000" y="3033363"/>
                  </a:cubicBezTo>
                  <a:lnTo>
                    <a:pt x="0" y="2931763"/>
                  </a:lnTo>
                  <a:lnTo>
                    <a:pt x="0" y="0"/>
                  </a:lnTo>
                  <a:lnTo>
                    <a:pt x="2954422" y="0"/>
                  </a:lnTo>
                  <a:lnTo>
                    <a:pt x="2954422" y="2931763"/>
                  </a:lnTo>
                  <a:lnTo>
                    <a:pt x="12700" y="2931763"/>
                  </a:lnTo>
                  <a:lnTo>
                    <a:pt x="12700" y="2919063"/>
                  </a:lnTo>
                  <a:lnTo>
                    <a:pt x="2941722" y="2919063"/>
                  </a:lnTo>
                  <a:lnTo>
                    <a:pt x="2941722" y="12700"/>
                  </a:lnTo>
                  <a:lnTo>
                    <a:pt x="12700" y="12700"/>
                  </a:lnTo>
                  <a:lnTo>
                    <a:pt x="12700" y="2931763"/>
                  </a:lnTo>
                </a:path>
              </a:pathLst>
            </a:custGeom>
            <a:solidFill>
              <a:srgbClr val="394C60">
                <a:alpha val="784"/>
              </a:srgbClr>
            </a:solidFill>
          </p:spPr>
        </p:sp>
        <p:sp>
          <p:nvSpPr>
            <p:cNvPr name="TextBox 95" id="95"/>
            <p:cNvSpPr txBox="true"/>
            <p:nvPr/>
          </p:nvSpPr>
          <p:spPr>
            <a:xfrm>
              <a:off x="0" y="-9525"/>
              <a:ext cx="2954422" cy="2941287"/>
            </a:xfrm>
            <a:prstGeom prst="rect">
              <a:avLst/>
            </a:prstGeom>
          </p:spPr>
          <p:txBody>
            <a:bodyPr anchor="ctr" rtlCol="false" tIns="111630" lIns="111630" bIns="111630" rIns="111630"/>
            <a:lstStyle/>
            <a:p>
              <a:pPr algn="ctr">
                <a:lnSpc>
                  <a:spcPts val="1399"/>
                </a:lnSpc>
              </a:pPr>
              <a:r>
                <a:rPr lang="en-US" sz="999" b="true">
                  <a:solidFill>
                    <a:srgbClr val="000000"/>
                  </a:solidFill>
                  <a:latin typeface="DM Sans Bold"/>
                  <a:ea typeface="DM Sans Bold"/>
                  <a:cs typeface="DM Sans Bold"/>
                  <a:sym typeface="DM Sans Bold"/>
                </a:rPr>
                <a:t>Cross-check historical accuracy</a:t>
              </a:r>
              <a:r>
                <a:rPr lang="en-US" sz="999">
                  <a:solidFill>
                    <a:srgbClr val="000000"/>
                  </a:solidFill>
                  <a:latin typeface="DM Sans"/>
                  <a:ea typeface="DM Sans"/>
                  <a:cs typeface="DM Sans"/>
                  <a:sym typeface="DM Sans"/>
                </a:rPr>
                <a:t> using vetted books and fashion archives</a:t>
              </a:r>
            </a:p>
          </p:txBody>
        </p:sp>
      </p:grpSp>
      <p:grpSp>
        <p:nvGrpSpPr>
          <p:cNvPr name="Group 96" id="96"/>
          <p:cNvGrpSpPr/>
          <p:nvPr/>
        </p:nvGrpSpPr>
        <p:grpSpPr>
          <a:xfrm rot="0">
            <a:off x="3335402" y="6714273"/>
            <a:ext cx="1217277" cy="1249802"/>
            <a:chOff x="0" y="0"/>
            <a:chExt cx="2954422" cy="3033362"/>
          </a:xfrm>
        </p:grpSpPr>
        <p:sp>
          <p:nvSpPr>
            <p:cNvPr name="Freeform 97" id="97"/>
            <p:cNvSpPr/>
            <p:nvPr/>
          </p:nvSpPr>
          <p:spPr>
            <a:xfrm flipH="false" flipV="false" rot="0">
              <a:off x="0" y="0"/>
              <a:ext cx="2954422" cy="2931763"/>
            </a:xfrm>
            <a:custGeom>
              <a:avLst/>
              <a:gdLst/>
              <a:ahLst/>
              <a:cxnLst/>
              <a:rect r="r" b="b" t="t" l="l"/>
              <a:pathLst>
                <a:path h="2931763" w="2954422">
                  <a:moveTo>
                    <a:pt x="0" y="0"/>
                  </a:moveTo>
                  <a:lnTo>
                    <a:pt x="2954422" y="0"/>
                  </a:lnTo>
                  <a:lnTo>
                    <a:pt x="2954422" y="2931763"/>
                  </a:lnTo>
                  <a:lnTo>
                    <a:pt x="0" y="2931763"/>
                  </a:lnTo>
                  <a:close/>
                </a:path>
              </a:pathLst>
            </a:custGeom>
            <a:solidFill>
              <a:srgbClr val="87CEFA"/>
            </a:solidFill>
          </p:spPr>
        </p:sp>
        <p:sp>
          <p:nvSpPr>
            <p:cNvPr name="Freeform 98" id="98"/>
            <p:cNvSpPr/>
            <p:nvPr/>
          </p:nvSpPr>
          <p:spPr>
            <a:xfrm flipH="false" flipV="false" rot="0">
              <a:off x="0" y="0"/>
              <a:ext cx="2954422" cy="3033363"/>
            </a:xfrm>
            <a:custGeom>
              <a:avLst/>
              <a:gdLst/>
              <a:ahLst/>
              <a:cxnLst/>
              <a:rect r="r" b="b" t="t" l="l"/>
              <a:pathLst>
                <a:path h="3033363" w="2954422">
                  <a:moveTo>
                    <a:pt x="0" y="2931763"/>
                  </a:moveTo>
                  <a:lnTo>
                    <a:pt x="2954422" y="2931763"/>
                  </a:lnTo>
                  <a:lnTo>
                    <a:pt x="2827422" y="3033363"/>
                  </a:lnTo>
                  <a:cubicBezTo>
                    <a:pt x="2827422" y="3033363"/>
                    <a:pt x="1836822" y="2957163"/>
                    <a:pt x="1735222" y="2957163"/>
                  </a:cubicBezTo>
                  <a:lnTo>
                    <a:pt x="1219200" y="2957163"/>
                  </a:lnTo>
                  <a:cubicBezTo>
                    <a:pt x="1117600" y="2957163"/>
                    <a:pt x="127000" y="3033363"/>
                    <a:pt x="127000" y="3033363"/>
                  </a:cubicBezTo>
                  <a:lnTo>
                    <a:pt x="0" y="2931763"/>
                  </a:lnTo>
                  <a:lnTo>
                    <a:pt x="0" y="0"/>
                  </a:lnTo>
                  <a:lnTo>
                    <a:pt x="2954422" y="0"/>
                  </a:lnTo>
                  <a:lnTo>
                    <a:pt x="2954422" y="2931763"/>
                  </a:lnTo>
                  <a:lnTo>
                    <a:pt x="12700" y="2931763"/>
                  </a:lnTo>
                  <a:lnTo>
                    <a:pt x="12700" y="2919063"/>
                  </a:lnTo>
                  <a:lnTo>
                    <a:pt x="2941722" y="2919063"/>
                  </a:lnTo>
                  <a:lnTo>
                    <a:pt x="2941722" y="12700"/>
                  </a:lnTo>
                  <a:lnTo>
                    <a:pt x="12700" y="12700"/>
                  </a:lnTo>
                  <a:lnTo>
                    <a:pt x="12700" y="2931763"/>
                  </a:lnTo>
                </a:path>
              </a:pathLst>
            </a:custGeom>
            <a:solidFill>
              <a:srgbClr val="394C60">
                <a:alpha val="784"/>
              </a:srgbClr>
            </a:solidFill>
          </p:spPr>
        </p:sp>
        <p:sp>
          <p:nvSpPr>
            <p:cNvPr name="TextBox 99" id="99"/>
            <p:cNvSpPr txBox="true"/>
            <p:nvPr/>
          </p:nvSpPr>
          <p:spPr>
            <a:xfrm>
              <a:off x="0" y="-9525"/>
              <a:ext cx="2954422" cy="2941287"/>
            </a:xfrm>
            <a:prstGeom prst="rect">
              <a:avLst/>
            </a:prstGeom>
          </p:spPr>
          <p:txBody>
            <a:bodyPr anchor="ctr" rtlCol="false" tIns="111630" lIns="111630" bIns="111630" rIns="111630"/>
            <a:lstStyle/>
            <a:p>
              <a:pPr algn="ctr">
                <a:lnSpc>
                  <a:spcPts val="1399"/>
                </a:lnSpc>
              </a:pPr>
              <a:r>
                <a:rPr lang="en-US" sz="999" b="true">
                  <a:solidFill>
                    <a:srgbClr val="000000"/>
                  </a:solidFill>
                  <a:latin typeface="DM Sans Bold"/>
                  <a:ea typeface="DM Sans Bold"/>
                  <a:cs typeface="DM Sans Bold"/>
                  <a:sym typeface="DM Sans Bold"/>
                </a:rPr>
                <a:t>Sketches</a:t>
              </a:r>
              <a:r>
                <a:rPr lang="en-US" sz="999">
                  <a:solidFill>
                    <a:srgbClr val="000000"/>
                  </a:solidFill>
                  <a:latin typeface="DM Sans"/>
                  <a:ea typeface="DM Sans"/>
                  <a:cs typeface="DM Sans"/>
                  <a:sym typeface="DM Sans"/>
                </a:rPr>
                <a:t> digitally on ipad using </a:t>
              </a:r>
              <a:r>
                <a:rPr lang="en-US" sz="999" b="true">
                  <a:solidFill>
                    <a:srgbClr val="000000"/>
                  </a:solidFill>
                  <a:latin typeface="DM Sans Bold"/>
                  <a:ea typeface="DM Sans Bold"/>
                  <a:cs typeface="DM Sans Bold"/>
                  <a:sym typeface="DM Sans Bold"/>
                </a:rPr>
                <a:t>Procreate</a:t>
              </a:r>
              <a:r>
                <a:rPr lang="en-US" sz="999">
                  <a:solidFill>
                    <a:srgbClr val="000000"/>
                  </a:solidFill>
                  <a:latin typeface="DM Sans"/>
                  <a:ea typeface="DM Sans"/>
                  <a:cs typeface="DM Sans"/>
                  <a:sym typeface="DM Sans"/>
                </a:rPr>
                <a:t> while </a:t>
              </a:r>
              <a:r>
                <a:rPr lang="en-US" sz="999" b="true">
                  <a:solidFill>
                    <a:srgbClr val="000000"/>
                  </a:solidFill>
                  <a:latin typeface="DM Sans Bold"/>
                  <a:ea typeface="DM Sans Bold"/>
                  <a:cs typeface="DM Sans Bold"/>
                  <a:sym typeface="DM Sans Bold"/>
                </a:rPr>
                <a:t>traveling</a:t>
              </a:r>
            </a:p>
          </p:txBody>
        </p:sp>
      </p:grpSp>
      <p:grpSp>
        <p:nvGrpSpPr>
          <p:cNvPr name="Group 100" id="100"/>
          <p:cNvGrpSpPr/>
          <p:nvPr/>
        </p:nvGrpSpPr>
        <p:grpSpPr>
          <a:xfrm rot="0">
            <a:off x="5412836" y="7380635"/>
            <a:ext cx="1046167" cy="1021794"/>
            <a:chOff x="0" y="0"/>
            <a:chExt cx="3833589" cy="3744276"/>
          </a:xfrm>
        </p:grpSpPr>
        <p:sp>
          <p:nvSpPr>
            <p:cNvPr name="Freeform 101" id="101"/>
            <p:cNvSpPr/>
            <p:nvPr/>
          </p:nvSpPr>
          <p:spPr>
            <a:xfrm flipH="false" flipV="false" rot="0">
              <a:off x="0" y="0"/>
              <a:ext cx="3833589" cy="3642676"/>
            </a:xfrm>
            <a:custGeom>
              <a:avLst/>
              <a:gdLst/>
              <a:ahLst/>
              <a:cxnLst/>
              <a:rect r="r" b="b" t="t" l="l"/>
              <a:pathLst>
                <a:path h="3642676" w="3833589">
                  <a:moveTo>
                    <a:pt x="0" y="0"/>
                  </a:moveTo>
                  <a:lnTo>
                    <a:pt x="3833589" y="0"/>
                  </a:lnTo>
                  <a:lnTo>
                    <a:pt x="3833589" y="3642676"/>
                  </a:lnTo>
                  <a:lnTo>
                    <a:pt x="0" y="3642676"/>
                  </a:lnTo>
                  <a:close/>
                </a:path>
              </a:pathLst>
            </a:custGeom>
            <a:solidFill>
              <a:srgbClr val="9ED0DB"/>
            </a:solidFill>
          </p:spPr>
        </p:sp>
        <p:sp>
          <p:nvSpPr>
            <p:cNvPr name="Freeform 102" id="102"/>
            <p:cNvSpPr/>
            <p:nvPr/>
          </p:nvSpPr>
          <p:spPr>
            <a:xfrm flipH="false" flipV="false" rot="0">
              <a:off x="0" y="0"/>
              <a:ext cx="3833589" cy="3744276"/>
            </a:xfrm>
            <a:custGeom>
              <a:avLst/>
              <a:gdLst/>
              <a:ahLst/>
              <a:cxnLst/>
              <a:rect r="r" b="b" t="t" l="l"/>
              <a:pathLst>
                <a:path h="3744276" w="3833589">
                  <a:moveTo>
                    <a:pt x="0" y="3642676"/>
                  </a:moveTo>
                  <a:lnTo>
                    <a:pt x="3833589" y="3642676"/>
                  </a:lnTo>
                  <a:lnTo>
                    <a:pt x="3706589" y="3744276"/>
                  </a:lnTo>
                  <a:cubicBezTo>
                    <a:pt x="3706589" y="3744276"/>
                    <a:pt x="2715989" y="3668076"/>
                    <a:pt x="2614389" y="3668076"/>
                  </a:cubicBezTo>
                  <a:lnTo>
                    <a:pt x="1219200" y="3668076"/>
                  </a:lnTo>
                  <a:cubicBezTo>
                    <a:pt x="1117600" y="3668076"/>
                    <a:pt x="127000" y="3744276"/>
                    <a:pt x="127000" y="3744276"/>
                  </a:cubicBezTo>
                  <a:lnTo>
                    <a:pt x="0" y="3642676"/>
                  </a:lnTo>
                  <a:lnTo>
                    <a:pt x="0" y="0"/>
                  </a:lnTo>
                  <a:lnTo>
                    <a:pt x="3833589" y="0"/>
                  </a:lnTo>
                  <a:lnTo>
                    <a:pt x="3833589" y="3642676"/>
                  </a:lnTo>
                  <a:lnTo>
                    <a:pt x="12700" y="3642676"/>
                  </a:lnTo>
                  <a:lnTo>
                    <a:pt x="12700" y="3629976"/>
                  </a:lnTo>
                  <a:lnTo>
                    <a:pt x="3820889" y="3629976"/>
                  </a:lnTo>
                  <a:lnTo>
                    <a:pt x="3820889" y="12700"/>
                  </a:lnTo>
                  <a:lnTo>
                    <a:pt x="12700" y="12700"/>
                  </a:lnTo>
                  <a:lnTo>
                    <a:pt x="12700" y="3642676"/>
                  </a:lnTo>
                </a:path>
              </a:pathLst>
            </a:custGeom>
            <a:solidFill>
              <a:srgbClr val="394C60">
                <a:alpha val="784"/>
              </a:srgbClr>
            </a:solidFill>
          </p:spPr>
        </p:sp>
        <p:sp>
          <p:nvSpPr>
            <p:cNvPr name="TextBox 103" id="103"/>
            <p:cNvSpPr txBox="true"/>
            <p:nvPr/>
          </p:nvSpPr>
          <p:spPr>
            <a:xfrm>
              <a:off x="0" y="-9525"/>
              <a:ext cx="3833589" cy="3652201"/>
            </a:xfrm>
            <a:prstGeom prst="rect">
              <a:avLst/>
            </a:prstGeom>
          </p:spPr>
          <p:txBody>
            <a:bodyPr anchor="ctr" rtlCol="false" tIns="73936" lIns="73936" bIns="73936" rIns="73936"/>
            <a:lstStyle/>
            <a:p>
              <a:pPr algn="ctr">
                <a:lnSpc>
                  <a:spcPts val="1399"/>
                </a:lnSpc>
              </a:pPr>
              <a:r>
                <a:rPr lang="en-US" sz="999" b="true">
                  <a:solidFill>
                    <a:srgbClr val="000000"/>
                  </a:solidFill>
                  <a:latin typeface="DM Sans Bold"/>
                  <a:ea typeface="DM Sans Bold"/>
                  <a:cs typeface="DM Sans Bold"/>
                  <a:sym typeface="DM Sans Bold"/>
                </a:rPr>
                <a:t>Focus on one  project per day</a:t>
              </a:r>
            </a:p>
          </p:txBody>
        </p:sp>
      </p:grpSp>
      <p:grpSp>
        <p:nvGrpSpPr>
          <p:cNvPr name="Group 104" id="104"/>
          <p:cNvGrpSpPr/>
          <p:nvPr/>
        </p:nvGrpSpPr>
        <p:grpSpPr>
          <a:xfrm rot="0">
            <a:off x="6525053" y="8832948"/>
            <a:ext cx="1284547" cy="1264176"/>
            <a:chOff x="0" y="0"/>
            <a:chExt cx="3510748" cy="3455072"/>
          </a:xfrm>
        </p:grpSpPr>
        <p:sp>
          <p:nvSpPr>
            <p:cNvPr name="Freeform 105" id="105"/>
            <p:cNvSpPr/>
            <p:nvPr/>
          </p:nvSpPr>
          <p:spPr>
            <a:xfrm flipH="false" flipV="false" rot="0">
              <a:off x="0" y="0"/>
              <a:ext cx="3510748" cy="3353472"/>
            </a:xfrm>
            <a:custGeom>
              <a:avLst/>
              <a:gdLst/>
              <a:ahLst/>
              <a:cxnLst/>
              <a:rect r="r" b="b" t="t" l="l"/>
              <a:pathLst>
                <a:path h="3353472" w="3510748">
                  <a:moveTo>
                    <a:pt x="0" y="0"/>
                  </a:moveTo>
                  <a:lnTo>
                    <a:pt x="3510748" y="0"/>
                  </a:lnTo>
                  <a:lnTo>
                    <a:pt x="3510748" y="3353472"/>
                  </a:lnTo>
                  <a:lnTo>
                    <a:pt x="0" y="3353472"/>
                  </a:lnTo>
                  <a:close/>
                </a:path>
              </a:pathLst>
            </a:custGeom>
            <a:solidFill>
              <a:srgbClr val="B3B4FF"/>
            </a:solidFill>
          </p:spPr>
        </p:sp>
        <p:sp>
          <p:nvSpPr>
            <p:cNvPr name="Freeform 106" id="106"/>
            <p:cNvSpPr/>
            <p:nvPr/>
          </p:nvSpPr>
          <p:spPr>
            <a:xfrm flipH="false" flipV="false" rot="0">
              <a:off x="0" y="0"/>
              <a:ext cx="3510748" cy="3455072"/>
            </a:xfrm>
            <a:custGeom>
              <a:avLst/>
              <a:gdLst/>
              <a:ahLst/>
              <a:cxnLst/>
              <a:rect r="r" b="b" t="t" l="l"/>
              <a:pathLst>
                <a:path h="3455072" w="3510748">
                  <a:moveTo>
                    <a:pt x="0" y="3353472"/>
                  </a:moveTo>
                  <a:lnTo>
                    <a:pt x="3510748" y="3353472"/>
                  </a:lnTo>
                  <a:lnTo>
                    <a:pt x="3383748" y="3455072"/>
                  </a:lnTo>
                  <a:cubicBezTo>
                    <a:pt x="3383748" y="3455072"/>
                    <a:pt x="2393148" y="3378872"/>
                    <a:pt x="2291548" y="3378872"/>
                  </a:cubicBezTo>
                  <a:lnTo>
                    <a:pt x="1219200" y="3378872"/>
                  </a:lnTo>
                  <a:cubicBezTo>
                    <a:pt x="1117600" y="3378872"/>
                    <a:pt x="127000" y="3455072"/>
                    <a:pt x="127000" y="3455072"/>
                  </a:cubicBezTo>
                  <a:lnTo>
                    <a:pt x="0" y="3353472"/>
                  </a:lnTo>
                  <a:lnTo>
                    <a:pt x="0" y="0"/>
                  </a:lnTo>
                  <a:lnTo>
                    <a:pt x="3510748" y="0"/>
                  </a:lnTo>
                  <a:lnTo>
                    <a:pt x="3510748" y="3353472"/>
                  </a:lnTo>
                  <a:lnTo>
                    <a:pt x="12700" y="3353472"/>
                  </a:lnTo>
                  <a:lnTo>
                    <a:pt x="12700" y="3340772"/>
                  </a:lnTo>
                  <a:lnTo>
                    <a:pt x="3498048" y="3340772"/>
                  </a:lnTo>
                  <a:lnTo>
                    <a:pt x="3498048" y="12700"/>
                  </a:lnTo>
                  <a:lnTo>
                    <a:pt x="12700" y="12700"/>
                  </a:lnTo>
                  <a:lnTo>
                    <a:pt x="12700" y="3353472"/>
                  </a:lnTo>
                </a:path>
              </a:pathLst>
            </a:custGeom>
            <a:solidFill>
              <a:srgbClr val="394C60">
                <a:alpha val="784"/>
              </a:srgbClr>
            </a:solidFill>
          </p:spPr>
        </p:sp>
        <p:sp>
          <p:nvSpPr>
            <p:cNvPr name="TextBox 107" id="107"/>
            <p:cNvSpPr txBox="true"/>
            <p:nvPr/>
          </p:nvSpPr>
          <p:spPr>
            <a:xfrm>
              <a:off x="0" y="-19050"/>
              <a:ext cx="3510748" cy="3372522"/>
            </a:xfrm>
            <a:prstGeom prst="rect">
              <a:avLst/>
            </a:prstGeom>
          </p:spPr>
          <p:txBody>
            <a:bodyPr anchor="ctr" rtlCol="false" tIns="99132" lIns="99132" bIns="99132" rIns="99132"/>
            <a:lstStyle/>
            <a:p>
              <a:pPr algn="ctr">
                <a:lnSpc>
                  <a:spcPts val="1243"/>
                </a:lnSpc>
              </a:pPr>
              <a:r>
                <a:rPr lang="en-US" sz="888" b="true">
                  <a:solidFill>
                    <a:srgbClr val="000000"/>
                  </a:solidFill>
                  <a:latin typeface="DM Sans Bold"/>
                  <a:ea typeface="DM Sans Bold"/>
                  <a:cs typeface="DM Sans Bold"/>
                  <a:sym typeface="DM Sans Bold"/>
                </a:rPr>
                <a:t>Uses AI selectively</a:t>
              </a:r>
              <a:r>
                <a:rPr lang="en-US" sz="888">
                  <a:solidFill>
                    <a:srgbClr val="000000"/>
                  </a:solidFill>
                  <a:latin typeface="DM Sans"/>
                  <a:ea typeface="DM Sans"/>
                  <a:cs typeface="DM Sans"/>
                  <a:sym typeface="DM Sans"/>
                </a:rPr>
                <a:t> for </a:t>
              </a:r>
              <a:r>
                <a:rPr lang="en-US" sz="888" b="true">
                  <a:solidFill>
                    <a:srgbClr val="000000"/>
                  </a:solidFill>
                  <a:latin typeface="DM Sans Bold"/>
                  <a:ea typeface="DM Sans Bold"/>
                  <a:cs typeface="DM Sans Bold"/>
                  <a:sym typeface="DM Sans Bold"/>
                </a:rPr>
                <a:t>mixing visual concepts</a:t>
              </a:r>
              <a:r>
                <a:rPr lang="en-US" sz="888">
                  <a:solidFill>
                    <a:srgbClr val="000000"/>
                  </a:solidFill>
                  <a:latin typeface="DM Sans"/>
                  <a:ea typeface="DM Sans"/>
                  <a:cs typeface="DM Sans"/>
                  <a:sym typeface="DM Sans"/>
                </a:rPr>
                <a:t>, hair/makeup exploration for </a:t>
              </a:r>
              <a:r>
                <a:rPr lang="en-US" sz="888" b="true">
                  <a:solidFill>
                    <a:srgbClr val="000000"/>
                  </a:solidFill>
                  <a:latin typeface="DM Sans Bold"/>
                  <a:ea typeface="DM Sans Bold"/>
                  <a:cs typeface="DM Sans Bold"/>
                  <a:sym typeface="DM Sans Bold"/>
                </a:rPr>
                <a:t>early-stage communication</a:t>
              </a:r>
              <a:r>
                <a:rPr lang="en-US" sz="888">
                  <a:solidFill>
                    <a:srgbClr val="000000"/>
                  </a:solidFill>
                  <a:latin typeface="DM Sans"/>
                  <a:ea typeface="DM Sans"/>
                  <a:cs typeface="DM Sans"/>
                  <a:sym typeface="DM Sans"/>
                </a:rPr>
                <a:t>.</a:t>
              </a:r>
            </a:p>
          </p:txBody>
        </p:sp>
      </p:grpSp>
      <p:grpSp>
        <p:nvGrpSpPr>
          <p:cNvPr name="Group 108" id="108"/>
          <p:cNvGrpSpPr/>
          <p:nvPr/>
        </p:nvGrpSpPr>
        <p:grpSpPr>
          <a:xfrm rot="0">
            <a:off x="5654082" y="6111769"/>
            <a:ext cx="1160358" cy="1045570"/>
            <a:chOff x="0" y="0"/>
            <a:chExt cx="3430725" cy="3091343"/>
          </a:xfrm>
        </p:grpSpPr>
        <p:sp>
          <p:nvSpPr>
            <p:cNvPr name="Freeform 109" id="109"/>
            <p:cNvSpPr/>
            <p:nvPr/>
          </p:nvSpPr>
          <p:spPr>
            <a:xfrm flipH="false" flipV="false" rot="0">
              <a:off x="0" y="0"/>
              <a:ext cx="3430725" cy="2989743"/>
            </a:xfrm>
            <a:custGeom>
              <a:avLst/>
              <a:gdLst/>
              <a:ahLst/>
              <a:cxnLst/>
              <a:rect r="r" b="b" t="t" l="l"/>
              <a:pathLst>
                <a:path h="2989743" w="3430725">
                  <a:moveTo>
                    <a:pt x="0" y="0"/>
                  </a:moveTo>
                  <a:lnTo>
                    <a:pt x="3430725" y="0"/>
                  </a:lnTo>
                  <a:lnTo>
                    <a:pt x="3430725" y="2989743"/>
                  </a:lnTo>
                  <a:lnTo>
                    <a:pt x="0" y="2989743"/>
                  </a:lnTo>
                  <a:close/>
                </a:path>
              </a:pathLst>
            </a:custGeom>
            <a:solidFill>
              <a:srgbClr val="B3B4FF"/>
            </a:solidFill>
          </p:spPr>
        </p:sp>
        <p:sp>
          <p:nvSpPr>
            <p:cNvPr name="Freeform 110" id="110"/>
            <p:cNvSpPr/>
            <p:nvPr/>
          </p:nvSpPr>
          <p:spPr>
            <a:xfrm flipH="false" flipV="false" rot="0">
              <a:off x="0" y="0"/>
              <a:ext cx="3430725" cy="3091343"/>
            </a:xfrm>
            <a:custGeom>
              <a:avLst/>
              <a:gdLst/>
              <a:ahLst/>
              <a:cxnLst/>
              <a:rect r="r" b="b" t="t" l="l"/>
              <a:pathLst>
                <a:path h="3091343" w="3430725">
                  <a:moveTo>
                    <a:pt x="0" y="2989743"/>
                  </a:moveTo>
                  <a:lnTo>
                    <a:pt x="3430725" y="2989743"/>
                  </a:lnTo>
                  <a:lnTo>
                    <a:pt x="3303725" y="3091343"/>
                  </a:lnTo>
                  <a:cubicBezTo>
                    <a:pt x="3303725" y="3091343"/>
                    <a:pt x="2313125" y="3015143"/>
                    <a:pt x="2211525" y="3015143"/>
                  </a:cubicBezTo>
                  <a:lnTo>
                    <a:pt x="1219200" y="3015143"/>
                  </a:lnTo>
                  <a:cubicBezTo>
                    <a:pt x="1117600" y="3015143"/>
                    <a:pt x="127000" y="3091343"/>
                    <a:pt x="127000" y="3091343"/>
                  </a:cubicBezTo>
                  <a:lnTo>
                    <a:pt x="0" y="2989743"/>
                  </a:lnTo>
                  <a:lnTo>
                    <a:pt x="0" y="0"/>
                  </a:lnTo>
                  <a:lnTo>
                    <a:pt x="3430725" y="0"/>
                  </a:lnTo>
                  <a:lnTo>
                    <a:pt x="3430725" y="2989743"/>
                  </a:lnTo>
                  <a:lnTo>
                    <a:pt x="12700" y="2989743"/>
                  </a:lnTo>
                  <a:lnTo>
                    <a:pt x="12700" y="2977043"/>
                  </a:lnTo>
                  <a:lnTo>
                    <a:pt x="3418025" y="2977043"/>
                  </a:lnTo>
                  <a:lnTo>
                    <a:pt x="3418025" y="12700"/>
                  </a:lnTo>
                  <a:lnTo>
                    <a:pt x="12700" y="12700"/>
                  </a:lnTo>
                  <a:lnTo>
                    <a:pt x="12700" y="2989743"/>
                  </a:lnTo>
                </a:path>
              </a:pathLst>
            </a:custGeom>
            <a:solidFill>
              <a:srgbClr val="394C60">
                <a:alpha val="784"/>
              </a:srgbClr>
            </a:solidFill>
          </p:spPr>
        </p:sp>
        <p:sp>
          <p:nvSpPr>
            <p:cNvPr name="TextBox 111" id="111"/>
            <p:cNvSpPr txBox="true"/>
            <p:nvPr/>
          </p:nvSpPr>
          <p:spPr>
            <a:xfrm>
              <a:off x="0" y="-28575"/>
              <a:ext cx="3430725" cy="3018318"/>
            </a:xfrm>
            <a:prstGeom prst="rect">
              <a:avLst/>
            </a:prstGeom>
          </p:spPr>
          <p:txBody>
            <a:bodyPr anchor="ctr" rtlCol="false" tIns="91636" lIns="91636" bIns="91636" rIns="91636"/>
            <a:lstStyle/>
            <a:p>
              <a:pPr algn="ctr">
                <a:lnSpc>
                  <a:spcPts val="1405"/>
                </a:lnSpc>
              </a:pPr>
              <a:r>
                <a:rPr lang="en-US" sz="1004" b="true">
                  <a:solidFill>
                    <a:srgbClr val="000000"/>
                  </a:solidFill>
                  <a:latin typeface="DM Sans Bold"/>
                  <a:ea typeface="DM Sans Bold"/>
                  <a:cs typeface="DM Sans Bold"/>
                  <a:sym typeface="DM Sans Bold"/>
                </a:rPr>
                <a:t>Follow people on Instagram</a:t>
              </a:r>
              <a:r>
                <a:rPr lang="en-US" sz="1004">
                  <a:solidFill>
                    <a:srgbClr val="000000"/>
                  </a:solidFill>
                  <a:latin typeface="DM Sans"/>
                  <a:ea typeface="DM Sans"/>
                  <a:cs typeface="DM Sans"/>
                  <a:sym typeface="DM Sans"/>
                </a:rPr>
                <a:t> for inspiration and communicating ideas</a:t>
              </a:r>
            </a:p>
          </p:txBody>
        </p:sp>
      </p:grpSp>
      <p:grpSp>
        <p:nvGrpSpPr>
          <p:cNvPr name="Group 112" id="112"/>
          <p:cNvGrpSpPr/>
          <p:nvPr/>
        </p:nvGrpSpPr>
        <p:grpSpPr>
          <a:xfrm rot="0">
            <a:off x="16493112" y="3975003"/>
            <a:ext cx="1237144" cy="1233985"/>
            <a:chOff x="0" y="0"/>
            <a:chExt cx="3041129" cy="3033362"/>
          </a:xfrm>
        </p:grpSpPr>
        <p:sp>
          <p:nvSpPr>
            <p:cNvPr name="Freeform 113" id="113"/>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9ED0DB"/>
            </a:solidFill>
          </p:spPr>
        </p:sp>
        <p:sp>
          <p:nvSpPr>
            <p:cNvPr name="Freeform 114" id="114"/>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115" id="115"/>
            <p:cNvSpPr txBox="true"/>
            <p:nvPr/>
          </p:nvSpPr>
          <p:spPr>
            <a:xfrm>
              <a:off x="0" y="-28575"/>
              <a:ext cx="3041129" cy="2960337"/>
            </a:xfrm>
            <a:prstGeom prst="rect">
              <a:avLst/>
            </a:prstGeom>
          </p:spPr>
          <p:txBody>
            <a:bodyPr anchor="ctr" rtlCol="false" tIns="110217" lIns="110217" bIns="110217" rIns="110217"/>
            <a:lstStyle/>
            <a:p>
              <a:pPr algn="ctr">
                <a:lnSpc>
                  <a:spcPts val="1400"/>
                </a:lnSpc>
              </a:pPr>
              <a:r>
                <a:rPr lang="en-US" sz="1000" b="true">
                  <a:solidFill>
                    <a:srgbClr val="000000"/>
                  </a:solidFill>
                  <a:latin typeface="DM Sans Bold"/>
                  <a:ea typeface="DM Sans Bold"/>
                  <a:cs typeface="DM Sans Bold"/>
                  <a:sym typeface="DM Sans Bold"/>
                </a:rPr>
                <a:t>AI should assist, not author, creative work</a:t>
              </a:r>
            </a:p>
          </p:txBody>
        </p:sp>
      </p:grpSp>
      <p:grpSp>
        <p:nvGrpSpPr>
          <p:cNvPr name="Group 116" id="116"/>
          <p:cNvGrpSpPr/>
          <p:nvPr/>
        </p:nvGrpSpPr>
        <p:grpSpPr>
          <a:xfrm rot="0">
            <a:off x="9606949" y="1659930"/>
            <a:ext cx="1336667" cy="1389843"/>
            <a:chOff x="0" y="0"/>
            <a:chExt cx="3175171" cy="3301487"/>
          </a:xfrm>
        </p:grpSpPr>
        <p:sp>
          <p:nvSpPr>
            <p:cNvPr name="Freeform 117" id="117"/>
            <p:cNvSpPr/>
            <p:nvPr/>
          </p:nvSpPr>
          <p:spPr>
            <a:xfrm flipH="false" flipV="false" rot="0">
              <a:off x="0" y="0"/>
              <a:ext cx="3175172" cy="3199887"/>
            </a:xfrm>
            <a:custGeom>
              <a:avLst/>
              <a:gdLst/>
              <a:ahLst/>
              <a:cxnLst/>
              <a:rect r="r" b="b" t="t" l="l"/>
              <a:pathLst>
                <a:path h="3199887" w="3175172">
                  <a:moveTo>
                    <a:pt x="0" y="0"/>
                  </a:moveTo>
                  <a:lnTo>
                    <a:pt x="3175172" y="0"/>
                  </a:lnTo>
                  <a:lnTo>
                    <a:pt x="3175172" y="3199887"/>
                  </a:lnTo>
                  <a:lnTo>
                    <a:pt x="0" y="3199887"/>
                  </a:lnTo>
                  <a:close/>
                </a:path>
              </a:pathLst>
            </a:custGeom>
            <a:solidFill>
              <a:srgbClr val="FFF4E3"/>
            </a:solidFill>
          </p:spPr>
        </p:sp>
        <p:sp>
          <p:nvSpPr>
            <p:cNvPr name="Freeform 118" id="118"/>
            <p:cNvSpPr/>
            <p:nvPr/>
          </p:nvSpPr>
          <p:spPr>
            <a:xfrm flipH="false" flipV="false" rot="0">
              <a:off x="0" y="0"/>
              <a:ext cx="3175172" cy="3301487"/>
            </a:xfrm>
            <a:custGeom>
              <a:avLst/>
              <a:gdLst/>
              <a:ahLst/>
              <a:cxnLst/>
              <a:rect r="r" b="b" t="t" l="l"/>
              <a:pathLst>
                <a:path h="3301487" w="3175172">
                  <a:moveTo>
                    <a:pt x="0" y="3199887"/>
                  </a:moveTo>
                  <a:lnTo>
                    <a:pt x="3175172" y="3199887"/>
                  </a:lnTo>
                  <a:lnTo>
                    <a:pt x="3048172" y="3301487"/>
                  </a:lnTo>
                  <a:cubicBezTo>
                    <a:pt x="3048172" y="3301487"/>
                    <a:pt x="2057572" y="3225287"/>
                    <a:pt x="1955972" y="3225287"/>
                  </a:cubicBezTo>
                  <a:lnTo>
                    <a:pt x="1219200" y="3225287"/>
                  </a:lnTo>
                  <a:cubicBezTo>
                    <a:pt x="1117600" y="3225287"/>
                    <a:pt x="127000" y="3301487"/>
                    <a:pt x="127000" y="3301487"/>
                  </a:cubicBezTo>
                  <a:lnTo>
                    <a:pt x="0" y="3199887"/>
                  </a:lnTo>
                  <a:lnTo>
                    <a:pt x="0" y="0"/>
                  </a:lnTo>
                  <a:lnTo>
                    <a:pt x="3175172" y="0"/>
                  </a:lnTo>
                  <a:lnTo>
                    <a:pt x="3175172" y="3199887"/>
                  </a:lnTo>
                  <a:lnTo>
                    <a:pt x="12700" y="3199887"/>
                  </a:lnTo>
                  <a:lnTo>
                    <a:pt x="12700" y="3187187"/>
                  </a:lnTo>
                  <a:lnTo>
                    <a:pt x="3162472" y="3187187"/>
                  </a:lnTo>
                  <a:lnTo>
                    <a:pt x="3162472" y="12700"/>
                  </a:lnTo>
                  <a:lnTo>
                    <a:pt x="12700" y="12700"/>
                  </a:lnTo>
                  <a:lnTo>
                    <a:pt x="12700" y="3199887"/>
                  </a:lnTo>
                </a:path>
              </a:pathLst>
            </a:custGeom>
            <a:solidFill>
              <a:srgbClr val="394C60">
                <a:alpha val="784"/>
              </a:srgbClr>
            </a:solidFill>
          </p:spPr>
        </p:sp>
        <p:sp>
          <p:nvSpPr>
            <p:cNvPr name="TextBox 119" id="119"/>
            <p:cNvSpPr txBox="true"/>
            <p:nvPr/>
          </p:nvSpPr>
          <p:spPr>
            <a:xfrm>
              <a:off x="0" y="-9525"/>
              <a:ext cx="3175171" cy="3209412"/>
            </a:xfrm>
            <a:prstGeom prst="rect">
              <a:avLst/>
            </a:prstGeom>
          </p:spPr>
          <p:txBody>
            <a:bodyPr anchor="ctr" rtlCol="false" tIns="114056" lIns="114056" bIns="114056" rIns="114056"/>
            <a:lstStyle/>
            <a:p>
              <a:pPr algn="ctr">
                <a:lnSpc>
                  <a:spcPts val="1286"/>
                </a:lnSpc>
              </a:pPr>
              <a:r>
                <a:rPr lang="en-US" sz="918">
                  <a:solidFill>
                    <a:srgbClr val="000000"/>
                  </a:solidFill>
                  <a:latin typeface="DM Sans"/>
                  <a:ea typeface="DM Sans"/>
                  <a:cs typeface="DM Sans"/>
                  <a:sym typeface="DM Sans"/>
                </a:rPr>
                <a:t>Final designs must return to </a:t>
              </a:r>
              <a:r>
                <a:rPr lang="en-US" sz="918" b="true">
                  <a:solidFill>
                    <a:srgbClr val="000000"/>
                  </a:solidFill>
                  <a:latin typeface="DM Sans Bold"/>
                  <a:ea typeface="DM Sans Bold"/>
                  <a:cs typeface="DM Sans Bold"/>
                  <a:sym typeface="DM Sans Bold"/>
                </a:rPr>
                <a:t>physical reality</a:t>
              </a:r>
              <a:r>
                <a:rPr lang="en-US" sz="918">
                  <a:solidFill>
                    <a:srgbClr val="000000"/>
                  </a:solidFill>
                  <a:latin typeface="DM Sans"/>
                  <a:ea typeface="DM Sans"/>
                  <a:cs typeface="DM Sans"/>
                  <a:sym typeface="DM Sans"/>
                </a:rPr>
                <a:t>. The costumes must be able to </a:t>
              </a:r>
              <a:r>
                <a:rPr lang="en-US" sz="918" b="true">
                  <a:solidFill>
                    <a:srgbClr val="000000"/>
                  </a:solidFill>
                  <a:latin typeface="DM Sans Bold"/>
                  <a:ea typeface="DM Sans Bold"/>
                  <a:cs typeface="DM Sans Bold"/>
                  <a:sym typeface="DM Sans Bold"/>
                </a:rPr>
                <a:t>be made, worn and performed</a:t>
              </a:r>
            </a:p>
          </p:txBody>
        </p:sp>
      </p:grpSp>
      <p:grpSp>
        <p:nvGrpSpPr>
          <p:cNvPr name="Group 120" id="120"/>
          <p:cNvGrpSpPr/>
          <p:nvPr/>
        </p:nvGrpSpPr>
        <p:grpSpPr>
          <a:xfrm rot="0">
            <a:off x="16536435" y="6053590"/>
            <a:ext cx="1215033" cy="1161928"/>
            <a:chOff x="0" y="0"/>
            <a:chExt cx="2472557" cy="2364490"/>
          </a:xfrm>
        </p:grpSpPr>
        <p:sp>
          <p:nvSpPr>
            <p:cNvPr name="Freeform 121" id="121"/>
            <p:cNvSpPr/>
            <p:nvPr/>
          </p:nvSpPr>
          <p:spPr>
            <a:xfrm flipH="false" flipV="false" rot="0">
              <a:off x="0" y="0"/>
              <a:ext cx="2472557" cy="2262890"/>
            </a:xfrm>
            <a:custGeom>
              <a:avLst/>
              <a:gdLst/>
              <a:ahLst/>
              <a:cxnLst/>
              <a:rect r="r" b="b" t="t" l="l"/>
              <a:pathLst>
                <a:path h="2262890" w="2472557">
                  <a:moveTo>
                    <a:pt x="0" y="0"/>
                  </a:moveTo>
                  <a:lnTo>
                    <a:pt x="2472557" y="0"/>
                  </a:lnTo>
                  <a:lnTo>
                    <a:pt x="2472557" y="2262890"/>
                  </a:lnTo>
                  <a:lnTo>
                    <a:pt x="0" y="2262890"/>
                  </a:lnTo>
                  <a:close/>
                </a:path>
              </a:pathLst>
            </a:custGeom>
            <a:solidFill>
              <a:srgbClr val="FF66C4"/>
            </a:solidFill>
          </p:spPr>
        </p:sp>
        <p:sp>
          <p:nvSpPr>
            <p:cNvPr name="Freeform 122" id="122"/>
            <p:cNvSpPr/>
            <p:nvPr/>
          </p:nvSpPr>
          <p:spPr>
            <a:xfrm flipH="false" flipV="false" rot="0">
              <a:off x="0" y="0"/>
              <a:ext cx="2472557" cy="2364490"/>
            </a:xfrm>
            <a:custGeom>
              <a:avLst/>
              <a:gdLst/>
              <a:ahLst/>
              <a:cxnLst/>
              <a:rect r="r" b="b" t="t" l="l"/>
              <a:pathLst>
                <a:path h="2364490" w="2472557">
                  <a:moveTo>
                    <a:pt x="0" y="2262890"/>
                  </a:moveTo>
                  <a:lnTo>
                    <a:pt x="2472557" y="2262890"/>
                  </a:lnTo>
                  <a:lnTo>
                    <a:pt x="2345557" y="2364490"/>
                  </a:lnTo>
                  <a:cubicBezTo>
                    <a:pt x="2345557" y="2364490"/>
                    <a:pt x="1354957" y="2288290"/>
                    <a:pt x="1253357" y="2288290"/>
                  </a:cubicBezTo>
                  <a:lnTo>
                    <a:pt x="1219200" y="2288290"/>
                  </a:lnTo>
                  <a:cubicBezTo>
                    <a:pt x="1117600" y="2288290"/>
                    <a:pt x="127000" y="2364490"/>
                    <a:pt x="127000" y="2364490"/>
                  </a:cubicBezTo>
                  <a:lnTo>
                    <a:pt x="0" y="2262890"/>
                  </a:lnTo>
                  <a:lnTo>
                    <a:pt x="0" y="0"/>
                  </a:lnTo>
                  <a:lnTo>
                    <a:pt x="2472557" y="0"/>
                  </a:lnTo>
                  <a:lnTo>
                    <a:pt x="2472557" y="2262890"/>
                  </a:lnTo>
                  <a:lnTo>
                    <a:pt x="12700" y="2262890"/>
                  </a:lnTo>
                  <a:lnTo>
                    <a:pt x="12700" y="2250190"/>
                  </a:lnTo>
                  <a:lnTo>
                    <a:pt x="2459857" y="2250190"/>
                  </a:lnTo>
                  <a:lnTo>
                    <a:pt x="2459857" y="12700"/>
                  </a:lnTo>
                  <a:lnTo>
                    <a:pt x="12700" y="12700"/>
                  </a:lnTo>
                  <a:lnTo>
                    <a:pt x="12700" y="2262890"/>
                  </a:lnTo>
                </a:path>
              </a:pathLst>
            </a:custGeom>
            <a:solidFill>
              <a:srgbClr val="394C60">
                <a:alpha val="784"/>
              </a:srgbClr>
            </a:solidFill>
          </p:spPr>
        </p:sp>
        <p:sp>
          <p:nvSpPr>
            <p:cNvPr name="TextBox 123" id="123"/>
            <p:cNvSpPr txBox="true"/>
            <p:nvPr/>
          </p:nvSpPr>
          <p:spPr>
            <a:xfrm>
              <a:off x="0" y="-9525"/>
              <a:ext cx="2472557" cy="2272415"/>
            </a:xfrm>
            <a:prstGeom prst="rect">
              <a:avLst/>
            </a:prstGeom>
          </p:spPr>
          <p:txBody>
            <a:bodyPr anchor="ctr" rtlCol="false" tIns="133139" lIns="133139" bIns="133139" rIns="133139"/>
            <a:lstStyle/>
            <a:p>
              <a:pPr algn="ctr">
                <a:lnSpc>
                  <a:spcPts val="1399"/>
                </a:lnSpc>
              </a:pPr>
              <a:r>
                <a:rPr lang="en-US" sz="999" b="true">
                  <a:solidFill>
                    <a:srgbClr val="000000"/>
                  </a:solidFill>
                  <a:latin typeface="DM Sans Bold"/>
                  <a:ea typeface="DM Sans Bold"/>
                  <a:cs typeface="DM Sans Bold"/>
                  <a:sym typeface="DM Sans Bold"/>
                </a:rPr>
                <a:t>Frustrated when communication is fragmented or designers join late.</a:t>
              </a:r>
            </a:p>
          </p:txBody>
        </p:sp>
      </p:grpSp>
      <p:grpSp>
        <p:nvGrpSpPr>
          <p:cNvPr name="Group 124" id="124"/>
          <p:cNvGrpSpPr/>
          <p:nvPr/>
        </p:nvGrpSpPr>
        <p:grpSpPr>
          <a:xfrm rot="0">
            <a:off x="10287870" y="8154430"/>
            <a:ext cx="1311492" cy="1240665"/>
            <a:chOff x="0" y="0"/>
            <a:chExt cx="3347739" cy="3166946"/>
          </a:xfrm>
        </p:grpSpPr>
        <p:sp>
          <p:nvSpPr>
            <p:cNvPr name="Freeform 125" id="125"/>
            <p:cNvSpPr/>
            <p:nvPr/>
          </p:nvSpPr>
          <p:spPr>
            <a:xfrm flipH="false" flipV="false" rot="0">
              <a:off x="0" y="0"/>
              <a:ext cx="3347739" cy="3065346"/>
            </a:xfrm>
            <a:custGeom>
              <a:avLst/>
              <a:gdLst/>
              <a:ahLst/>
              <a:cxnLst/>
              <a:rect r="r" b="b" t="t" l="l"/>
              <a:pathLst>
                <a:path h="3065346" w="3347739">
                  <a:moveTo>
                    <a:pt x="0" y="0"/>
                  </a:moveTo>
                  <a:lnTo>
                    <a:pt x="3347739" y="0"/>
                  </a:lnTo>
                  <a:lnTo>
                    <a:pt x="3347739" y="3065346"/>
                  </a:lnTo>
                  <a:lnTo>
                    <a:pt x="0" y="3065346"/>
                  </a:lnTo>
                  <a:close/>
                </a:path>
              </a:pathLst>
            </a:custGeom>
            <a:solidFill>
              <a:srgbClr val="FFF4E3"/>
            </a:solidFill>
          </p:spPr>
        </p:sp>
        <p:sp>
          <p:nvSpPr>
            <p:cNvPr name="Freeform 126" id="126"/>
            <p:cNvSpPr/>
            <p:nvPr/>
          </p:nvSpPr>
          <p:spPr>
            <a:xfrm flipH="false" flipV="false" rot="0">
              <a:off x="0" y="0"/>
              <a:ext cx="3347739" cy="3166946"/>
            </a:xfrm>
            <a:custGeom>
              <a:avLst/>
              <a:gdLst/>
              <a:ahLst/>
              <a:cxnLst/>
              <a:rect r="r" b="b" t="t" l="l"/>
              <a:pathLst>
                <a:path h="3166946" w="3347739">
                  <a:moveTo>
                    <a:pt x="0" y="3065346"/>
                  </a:moveTo>
                  <a:lnTo>
                    <a:pt x="3347739" y="3065346"/>
                  </a:lnTo>
                  <a:lnTo>
                    <a:pt x="3220739" y="3166946"/>
                  </a:lnTo>
                  <a:cubicBezTo>
                    <a:pt x="3220739" y="3166946"/>
                    <a:pt x="2230139" y="3090746"/>
                    <a:pt x="2128539" y="3090746"/>
                  </a:cubicBezTo>
                  <a:lnTo>
                    <a:pt x="1219200" y="3090746"/>
                  </a:lnTo>
                  <a:cubicBezTo>
                    <a:pt x="1117600" y="3090746"/>
                    <a:pt x="127000" y="3166946"/>
                    <a:pt x="127000" y="3166946"/>
                  </a:cubicBezTo>
                  <a:lnTo>
                    <a:pt x="0" y="3065346"/>
                  </a:lnTo>
                  <a:lnTo>
                    <a:pt x="0" y="0"/>
                  </a:lnTo>
                  <a:lnTo>
                    <a:pt x="3347739" y="0"/>
                  </a:lnTo>
                  <a:lnTo>
                    <a:pt x="3347739" y="3065346"/>
                  </a:lnTo>
                  <a:lnTo>
                    <a:pt x="12700" y="3065346"/>
                  </a:lnTo>
                  <a:lnTo>
                    <a:pt x="12700" y="3052646"/>
                  </a:lnTo>
                  <a:lnTo>
                    <a:pt x="3335039" y="3052646"/>
                  </a:lnTo>
                  <a:lnTo>
                    <a:pt x="3335039" y="12700"/>
                  </a:lnTo>
                  <a:lnTo>
                    <a:pt x="12700" y="12700"/>
                  </a:lnTo>
                  <a:lnTo>
                    <a:pt x="12700" y="3065346"/>
                  </a:lnTo>
                </a:path>
              </a:pathLst>
            </a:custGeom>
            <a:solidFill>
              <a:srgbClr val="394C60">
                <a:alpha val="784"/>
              </a:srgbClr>
            </a:solidFill>
          </p:spPr>
        </p:sp>
        <p:sp>
          <p:nvSpPr>
            <p:cNvPr name="TextBox 127" id="127"/>
            <p:cNvSpPr txBox="true"/>
            <p:nvPr/>
          </p:nvSpPr>
          <p:spPr>
            <a:xfrm>
              <a:off x="0" y="-9525"/>
              <a:ext cx="3347739" cy="3074871"/>
            </a:xfrm>
            <a:prstGeom prst="rect">
              <a:avLst/>
            </a:prstGeom>
          </p:spPr>
          <p:txBody>
            <a:bodyPr anchor="ctr" rtlCol="false" tIns="106139" lIns="106139" bIns="106139" rIns="106139"/>
            <a:lstStyle/>
            <a:p>
              <a:pPr algn="ctr">
                <a:lnSpc>
                  <a:spcPts val="1399"/>
                </a:lnSpc>
              </a:pPr>
              <a:r>
                <a:rPr lang="en-US" sz="999" b="true">
                  <a:solidFill>
                    <a:srgbClr val="000000"/>
                  </a:solidFill>
                  <a:latin typeface="DM Sans Bold"/>
                  <a:ea typeface="DM Sans Bold"/>
                  <a:cs typeface="DM Sans Bold"/>
                  <a:sym typeface="DM Sans Bold"/>
                </a:rPr>
                <a:t>When using Photoshop and Procreate </a:t>
              </a:r>
              <a:r>
                <a:rPr lang="en-US" sz="999">
                  <a:solidFill>
                    <a:srgbClr val="000000"/>
                  </a:solidFill>
                  <a:latin typeface="DM Sans"/>
                  <a:ea typeface="DM Sans"/>
                  <a:cs typeface="DM Sans"/>
                  <a:sym typeface="DM Sans"/>
                </a:rPr>
                <a:t>I don’t feel I get the same expression that I get in fine art.</a:t>
              </a:r>
            </a:p>
          </p:txBody>
        </p:sp>
      </p:grpSp>
      <p:grpSp>
        <p:nvGrpSpPr>
          <p:cNvPr name="Group 128" id="128"/>
          <p:cNvGrpSpPr/>
          <p:nvPr/>
        </p:nvGrpSpPr>
        <p:grpSpPr>
          <a:xfrm rot="0">
            <a:off x="287632" y="4053626"/>
            <a:ext cx="1343648" cy="1316820"/>
            <a:chOff x="0" y="0"/>
            <a:chExt cx="3095161" cy="3033362"/>
          </a:xfrm>
        </p:grpSpPr>
        <p:sp>
          <p:nvSpPr>
            <p:cNvPr name="Freeform 129" id="129"/>
            <p:cNvSpPr/>
            <p:nvPr/>
          </p:nvSpPr>
          <p:spPr>
            <a:xfrm flipH="false" flipV="false" rot="0">
              <a:off x="0" y="0"/>
              <a:ext cx="3095161" cy="2931763"/>
            </a:xfrm>
            <a:custGeom>
              <a:avLst/>
              <a:gdLst/>
              <a:ahLst/>
              <a:cxnLst/>
              <a:rect r="r" b="b" t="t" l="l"/>
              <a:pathLst>
                <a:path h="2931763" w="3095161">
                  <a:moveTo>
                    <a:pt x="0" y="0"/>
                  </a:moveTo>
                  <a:lnTo>
                    <a:pt x="3095161" y="0"/>
                  </a:lnTo>
                  <a:lnTo>
                    <a:pt x="3095161" y="2931763"/>
                  </a:lnTo>
                  <a:lnTo>
                    <a:pt x="0" y="2931763"/>
                  </a:lnTo>
                  <a:close/>
                </a:path>
              </a:pathLst>
            </a:custGeom>
            <a:solidFill>
              <a:srgbClr val="87CEFA"/>
            </a:solidFill>
          </p:spPr>
        </p:sp>
        <p:sp>
          <p:nvSpPr>
            <p:cNvPr name="Freeform 130" id="130"/>
            <p:cNvSpPr/>
            <p:nvPr/>
          </p:nvSpPr>
          <p:spPr>
            <a:xfrm flipH="false" flipV="false" rot="0">
              <a:off x="0" y="0"/>
              <a:ext cx="3095161" cy="3033363"/>
            </a:xfrm>
            <a:custGeom>
              <a:avLst/>
              <a:gdLst/>
              <a:ahLst/>
              <a:cxnLst/>
              <a:rect r="r" b="b" t="t" l="l"/>
              <a:pathLst>
                <a:path h="3033363" w="3095161">
                  <a:moveTo>
                    <a:pt x="0" y="2931763"/>
                  </a:moveTo>
                  <a:lnTo>
                    <a:pt x="3095161" y="2931763"/>
                  </a:lnTo>
                  <a:lnTo>
                    <a:pt x="2968161" y="3033363"/>
                  </a:lnTo>
                  <a:cubicBezTo>
                    <a:pt x="2968161" y="3033363"/>
                    <a:pt x="1977561" y="2957163"/>
                    <a:pt x="1875961" y="2957163"/>
                  </a:cubicBezTo>
                  <a:lnTo>
                    <a:pt x="1219200" y="2957163"/>
                  </a:lnTo>
                  <a:cubicBezTo>
                    <a:pt x="1117600" y="2957163"/>
                    <a:pt x="127000" y="3033363"/>
                    <a:pt x="127000" y="3033363"/>
                  </a:cubicBezTo>
                  <a:lnTo>
                    <a:pt x="0" y="2931763"/>
                  </a:lnTo>
                  <a:lnTo>
                    <a:pt x="0" y="0"/>
                  </a:lnTo>
                  <a:lnTo>
                    <a:pt x="3095161" y="0"/>
                  </a:lnTo>
                  <a:lnTo>
                    <a:pt x="3095161" y="2931763"/>
                  </a:lnTo>
                  <a:lnTo>
                    <a:pt x="12700" y="2931763"/>
                  </a:lnTo>
                  <a:lnTo>
                    <a:pt x="12700" y="2919063"/>
                  </a:lnTo>
                  <a:lnTo>
                    <a:pt x="3082461" y="2919063"/>
                  </a:lnTo>
                  <a:lnTo>
                    <a:pt x="3082461" y="12700"/>
                  </a:lnTo>
                  <a:lnTo>
                    <a:pt x="12700" y="12700"/>
                  </a:lnTo>
                  <a:lnTo>
                    <a:pt x="12700" y="2931763"/>
                  </a:lnTo>
                </a:path>
              </a:pathLst>
            </a:custGeom>
            <a:solidFill>
              <a:srgbClr val="394C60">
                <a:alpha val="784"/>
              </a:srgbClr>
            </a:solidFill>
          </p:spPr>
        </p:sp>
        <p:sp>
          <p:nvSpPr>
            <p:cNvPr name="TextBox 131" id="131"/>
            <p:cNvSpPr txBox="true"/>
            <p:nvPr/>
          </p:nvSpPr>
          <p:spPr>
            <a:xfrm>
              <a:off x="0" y="-9525"/>
              <a:ext cx="3095161" cy="2941287"/>
            </a:xfrm>
            <a:prstGeom prst="rect">
              <a:avLst/>
            </a:prstGeom>
          </p:spPr>
          <p:txBody>
            <a:bodyPr anchor="ctr" rtlCol="false" tIns="117616" lIns="117616" bIns="117616" rIns="117616"/>
            <a:lstStyle/>
            <a:p>
              <a:pPr algn="ctr">
                <a:lnSpc>
                  <a:spcPts val="1399"/>
                </a:lnSpc>
              </a:pPr>
              <a:r>
                <a:rPr lang="en-US" sz="999">
                  <a:solidFill>
                    <a:srgbClr val="000000"/>
                  </a:solidFill>
                  <a:latin typeface="DM Sans"/>
                  <a:ea typeface="DM Sans"/>
                  <a:cs typeface="DM Sans"/>
                  <a:sym typeface="DM Sans"/>
                </a:rPr>
                <a:t>“There’s something very </a:t>
              </a:r>
              <a:r>
                <a:rPr lang="en-US" sz="999" b="true">
                  <a:solidFill>
                    <a:srgbClr val="000000"/>
                  </a:solidFill>
                  <a:latin typeface="DM Sans Bold"/>
                  <a:ea typeface="DM Sans Bold"/>
                  <a:cs typeface="DM Sans Bold"/>
                  <a:sym typeface="DM Sans Bold"/>
                </a:rPr>
                <a:t>kinesthetic</a:t>
              </a:r>
              <a:r>
                <a:rPr lang="en-US" sz="999">
                  <a:solidFill>
                    <a:srgbClr val="000000"/>
                  </a:solidFill>
                  <a:latin typeface="DM Sans"/>
                  <a:ea typeface="DM Sans"/>
                  <a:cs typeface="DM Sans"/>
                  <a:sym typeface="DM Sans"/>
                </a:rPr>
                <a:t> about putting paint on p</a:t>
              </a:r>
              <a:r>
                <a:rPr lang="en-US" sz="999">
                  <a:solidFill>
                    <a:srgbClr val="000000"/>
                  </a:solidFill>
                  <a:latin typeface="DM Sans"/>
                  <a:ea typeface="DM Sans"/>
                  <a:cs typeface="DM Sans"/>
                  <a:sym typeface="DM Sans"/>
                </a:rPr>
                <a:t>a</a:t>
              </a:r>
              <a:r>
                <a:rPr lang="en-US" sz="999">
                  <a:solidFill>
                    <a:srgbClr val="000000"/>
                  </a:solidFill>
                  <a:latin typeface="DM Sans"/>
                  <a:ea typeface="DM Sans"/>
                  <a:cs typeface="DM Sans"/>
                  <a:sym typeface="DM Sans"/>
                </a:rPr>
                <a:t>p</a:t>
              </a:r>
              <a:r>
                <a:rPr lang="en-US" sz="999">
                  <a:solidFill>
                    <a:srgbClr val="000000"/>
                  </a:solidFill>
                  <a:latin typeface="DM Sans"/>
                  <a:ea typeface="DM Sans"/>
                  <a:cs typeface="DM Sans"/>
                  <a:sym typeface="DM Sans"/>
                </a:rPr>
                <a:t>er</a:t>
              </a:r>
              <a:r>
                <a:rPr lang="en-US" sz="999">
                  <a:solidFill>
                    <a:srgbClr val="000000"/>
                  </a:solidFill>
                  <a:latin typeface="DM Sans"/>
                  <a:ea typeface="DM Sans"/>
                  <a:cs typeface="DM Sans"/>
                  <a:sym typeface="DM Sans"/>
                </a:rPr>
                <a:t>.”</a:t>
              </a:r>
            </a:p>
          </p:txBody>
        </p:sp>
      </p:grpSp>
      <p:grpSp>
        <p:nvGrpSpPr>
          <p:cNvPr name="Group 132" id="132"/>
          <p:cNvGrpSpPr/>
          <p:nvPr/>
        </p:nvGrpSpPr>
        <p:grpSpPr>
          <a:xfrm rot="0">
            <a:off x="5362436" y="877187"/>
            <a:ext cx="1576614" cy="1449754"/>
            <a:chOff x="0" y="0"/>
            <a:chExt cx="3584479" cy="3296059"/>
          </a:xfrm>
        </p:grpSpPr>
        <p:sp>
          <p:nvSpPr>
            <p:cNvPr name="Freeform 133" id="133"/>
            <p:cNvSpPr/>
            <p:nvPr/>
          </p:nvSpPr>
          <p:spPr>
            <a:xfrm flipH="false" flipV="false" rot="0">
              <a:off x="0" y="0"/>
              <a:ext cx="3584478" cy="3194459"/>
            </a:xfrm>
            <a:custGeom>
              <a:avLst/>
              <a:gdLst/>
              <a:ahLst/>
              <a:cxnLst/>
              <a:rect r="r" b="b" t="t" l="l"/>
              <a:pathLst>
                <a:path h="3194459" w="3584478">
                  <a:moveTo>
                    <a:pt x="0" y="0"/>
                  </a:moveTo>
                  <a:lnTo>
                    <a:pt x="3584478" y="0"/>
                  </a:lnTo>
                  <a:lnTo>
                    <a:pt x="3584478" y="3194459"/>
                  </a:lnTo>
                  <a:lnTo>
                    <a:pt x="0" y="3194459"/>
                  </a:lnTo>
                  <a:close/>
                </a:path>
              </a:pathLst>
            </a:custGeom>
            <a:solidFill>
              <a:srgbClr val="FF66C4"/>
            </a:solidFill>
          </p:spPr>
        </p:sp>
        <p:sp>
          <p:nvSpPr>
            <p:cNvPr name="Freeform 134" id="134"/>
            <p:cNvSpPr/>
            <p:nvPr/>
          </p:nvSpPr>
          <p:spPr>
            <a:xfrm flipH="false" flipV="false" rot="0">
              <a:off x="0" y="0"/>
              <a:ext cx="3584478" cy="3296059"/>
            </a:xfrm>
            <a:custGeom>
              <a:avLst/>
              <a:gdLst/>
              <a:ahLst/>
              <a:cxnLst/>
              <a:rect r="r" b="b" t="t" l="l"/>
              <a:pathLst>
                <a:path h="3296059" w="3584478">
                  <a:moveTo>
                    <a:pt x="0" y="3194459"/>
                  </a:moveTo>
                  <a:lnTo>
                    <a:pt x="3584478" y="3194459"/>
                  </a:lnTo>
                  <a:lnTo>
                    <a:pt x="3457478" y="3296059"/>
                  </a:lnTo>
                  <a:cubicBezTo>
                    <a:pt x="3457478" y="3296059"/>
                    <a:pt x="2466879" y="3219859"/>
                    <a:pt x="2365279" y="3219859"/>
                  </a:cubicBezTo>
                  <a:lnTo>
                    <a:pt x="1219200" y="3219859"/>
                  </a:lnTo>
                  <a:cubicBezTo>
                    <a:pt x="1117600" y="3219859"/>
                    <a:pt x="127000" y="3296059"/>
                    <a:pt x="127000" y="3296059"/>
                  </a:cubicBezTo>
                  <a:lnTo>
                    <a:pt x="0" y="3194459"/>
                  </a:lnTo>
                  <a:lnTo>
                    <a:pt x="0" y="0"/>
                  </a:lnTo>
                  <a:lnTo>
                    <a:pt x="3584478" y="0"/>
                  </a:lnTo>
                  <a:lnTo>
                    <a:pt x="3584478" y="3194459"/>
                  </a:lnTo>
                  <a:lnTo>
                    <a:pt x="12700" y="3194459"/>
                  </a:lnTo>
                  <a:lnTo>
                    <a:pt x="12700" y="3181759"/>
                  </a:lnTo>
                  <a:lnTo>
                    <a:pt x="3571778" y="3181759"/>
                  </a:lnTo>
                  <a:lnTo>
                    <a:pt x="3571778" y="12700"/>
                  </a:lnTo>
                  <a:lnTo>
                    <a:pt x="12700" y="12700"/>
                  </a:lnTo>
                  <a:lnTo>
                    <a:pt x="12700" y="3194459"/>
                  </a:lnTo>
                </a:path>
              </a:pathLst>
            </a:custGeom>
            <a:solidFill>
              <a:srgbClr val="394C60">
                <a:alpha val="784"/>
              </a:srgbClr>
            </a:solidFill>
          </p:spPr>
        </p:sp>
        <p:sp>
          <p:nvSpPr>
            <p:cNvPr name="TextBox 135" id="135"/>
            <p:cNvSpPr txBox="true"/>
            <p:nvPr/>
          </p:nvSpPr>
          <p:spPr>
            <a:xfrm>
              <a:off x="0" y="-28575"/>
              <a:ext cx="3584479" cy="3223034"/>
            </a:xfrm>
            <a:prstGeom prst="rect">
              <a:avLst/>
            </a:prstGeom>
          </p:spPr>
          <p:txBody>
            <a:bodyPr anchor="ctr" rtlCol="false" tIns="119169" lIns="119169" bIns="119169" rIns="119169"/>
            <a:lstStyle/>
            <a:p>
              <a:pPr algn="ctr">
                <a:lnSpc>
                  <a:spcPts val="1518"/>
                </a:lnSpc>
              </a:pPr>
              <a:r>
                <a:rPr lang="en-US" sz="1084">
                  <a:solidFill>
                    <a:srgbClr val="000000"/>
                  </a:solidFill>
                  <a:latin typeface="DM Sans"/>
                  <a:ea typeface="DM Sans"/>
                  <a:cs typeface="DM Sans"/>
                  <a:sym typeface="DM Sans"/>
                </a:rPr>
                <a:t>“Film and television mov</a:t>
              </a:r>
              <a:r>
                <a:rPr lang="en-US" sz="1084">
                  <a:solidFill>
                    <a:srgbClr val="000000"/>
                  </a:solidFill>
                  <a:latin typeface="DM Sans"/>
                  <a:ea typeface="DM Sans"/>
                  <a:cs typeface="DM Sans"/>
                  <a:sym typeface="DM Sans"/>
                </a:rPr>
                <a:t>e</a:t>
              </a:r>
              <a:r>
                <a:rPr lang="en-US" sz="1084" b="true">
                  <a:solidFill>
                    <a:srgbClr val="000000"/>
                  </a:solidFill>
                  <a:latin typeface="DM Sans Bold"/>
                  <a:ea typeface="DM Sans Bold"/>
                  <a:cs typeface="DM Sans Bold"/>
                  <a:sym typeface="DM Sans Bold"/>
                </a:rPr>
                <a:t> extremely fast</a:t>
              </a:r>
              <a:r>
                <a:rPr lang="en-US" sz="1084">
                  <a:solidFill>
                    <a:srgbClr val="000000"/>
                  </a:solidFill>
                  <a:latin typeface="DM Sans"/>
                  <a:ea typeface="DM Sans"/>
                  <a:cs typeface="DM Sans"/>
                  <a:sym typeface="DM Sans"/>
                </a:rPr>
                <a:t>. we don’t have time to do this type of research or these types of renderings.”</a:t>
              </a:r>
            </a:p>
          </p:txBody>
        </p:sp>
      </p:grpSp>
      <p:grpSp>
        <p:nvGrpSpPr>
          <p:cNvPr name="Group 136" id="136"/>
          <p:cNvGrpSpPr/>
          <p:nvPr/>
        </p:nvGrpSpPr>
        <p:grpSpPr>
          <a:xfrm rot="0">
            <a:off x="7129261" y="6184161"/>
            <a:ext cx="1020211" cy="1017606"/>
            <a:chOff x="0" y="0"/>
            <a:chExt cx="3041129" cy="3033362"/>
          </a:xfrm>
        </p:grpSpPr>
        <p:sp>
          <p:nvSpPr>
            <p:cNvPr name="Freeform 137" id="137"/>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FFF4E3"/>
            </a:solidFill>
          </p:spPr>
        </p:sp>
        <p:sp>
          <p:nvSpPr>
            <p:cNvPr name="Freeform 138" id="138"/>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139" id="139"/>
            <p:cNvSpPr txBox="true"/>
            <p:nvPr/>
          </p:nvSpPr>
          <p:spPr>
            <a:xfrm>
              <a:off x="0" y="-9525"/>
              <a:ext cx="3041129" cy="2941287"/>
            </a:xfrm>
            <a:prstGeom prst="rect">
              <a:avLst/>
            </a:prstGeom>
          </p:spPr>
          <p:txBody>
            <a:bodyPr anchor="ctr" rtlCol="false" tIns="90890" lIns="90890" bIns="90890" rIns="90890"/>
            <a:lstStyle/>
            <a:p>
              <a:pPr algn="ctr">
                <a:lnSpc>
                  <a:spcPts val="1399"/>
                </a:lnSpc>
              </a:pPr>
              <a:r>
                <a:rPr lang="en-US" sz="999" b="true">
                  <a:solidFill>
                    <a:srgbClr val="000000"/>
                  </a:solidFill>
                  <a:latin typeface="DM Sans Bold"/>
                  <a:ea typeface="DM Sans Bold"/>
                  <a:cs typeface="DM Sans Bold"/>
                  <a:sym typeface="DM Sans Bold"/>
                </a:rPr>
                <a:t>Take photos </a:t>
              </a:r>
              <a:r>
                <a:rPr lang="en-US" sz="999">
                  <a:solidFill>
                    <a:srgbClr val="000000"/>
                  </a:solidFill>
                  <a:latin typeface="DM Sans"/>
                  <a:ea typeface="DM Sans"/>
                  <a:cs typeface="DM Sans"/>
                  <a:sym typeface="DM Sans"/>
                </a:rPr>
                <a:t>when travelling for inspiration.</a:t>
              </a:r>
            </a:p>
          </p:txBody>
        </p:sp>
      </p:grpSp>
      <p:grpSp>
        <p:nvGrpSpPr>
          <p:cNvPr name="Group 140" id="140"/>
          <p:cNvGrpSpPr/>
          <p:nvPr/>
        </p:nvGrpSpPr>
        <p:grpSpPr>
          <a:xfrm rot="0">
            <a:off x="7891989" y="7355518"/>
            <a:ext cx="845528" cy="843368"/>
            <a:chOff x="0" y="0"/>
            <a:chExt cx="3041129" cy="3033362"/>
          </a:xfrm>
        </p:grpSpPr>
        <p:sp>
          <p:nvSpPr>
            <p:cNvPr name="Freeform 141" id="141"/>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B3B4FF"/>
            </a:solidFill>
          </p:spPr>
        </p:sp>
        <p:sp>
          <p:nvSpPr>
            <p:cNvPr name="Freeform 142" id="142"/>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143" id="143"/>
            <p:cNvSpPr txBox="true"/>
            <p:nvPr/>
          </p:nvSpPr>
          <p:spPr>
            <a:xfrm>
              <a:off x="0" y="-9525"/>
              <a:ext cx="3041129" cy="2941287"/>
            </a:xfrm>
            <a:prstGeom prst="rect">
              <a:avLst/>
            </a:prstGeom>
          </p:spPr>
          <p:txBody>
            <a:bodyPr anchor="ctr" rtlCol="false" tIns="75328" lIns="75328" bIns="75328" rIns="75328"/>
            <a:lstStyle/>
            <a:p>
              <a:pPr algn="ctr">
                <a:lnSpc>
                  <a:spcPts val="1399"/>
                </a:lnSpc>
              </a:pPr>
              <a:r>
                <a:rPr lang="en-US" sz="999" b="true">
                  <a:solidFill>
                    <a:srgbClr val="000000"/>
                  </a:solidFill>
                  <a:latin typeface="DM Sans Bold"/>
                  <a:ea typeface="DM Sans Bold"/>
                  <a:cs typeface="DM Sans Bold"/>
                  <a:sym typeface="DM Sans Bold"/>
                </a:rPr>
                <a:t>Visit museums </a:t>
              </a:r>
              <a:r>
                <a:rPr lang="en-US" sz="999">
                  <a:solidFill>
                    <a:srgbClr val="000000"/>
                  </a:solidFill>
                  <a:latin typeface="DM Sans"/>
                  <a:ea typeface="DM Sans"/>
                  <a:cs typeface="DM Sans"/>
                  <a:sym typeface="DM Sans"/>
                </a:rPr>
                <a:t>for inspiration.</a:t>
              </a:r>
            </a:p>
          </p:txBody>
        </p:sp>
      </p:grpSp>
      <p:grpSp>
        <p:nvGrpSpPr>
          <p:cNvPr name="Group 144" id="144"/>
          <p:cNvGrpSpPr/>
          <p:nvPr/>
        </p:nvGrpSpPr>
        <p:grpSpPr>
          <a:xfrm rot="0">
            <a:off x="15006206" y="1863283"/>
            <a:ext cx="1237144" cy="1233985"/>
            <a:chOff x="0" y="0"/>
            <a:chExt cx="3041129" cy="3033362"/>
          </a:xfrm>
        </p:grpSpPr>
        <p:sp>
          <p:nvSpPr>
            <p:cNvPr name="Freeform 145" id="145"/>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FF66C4"/>
            </a:solidFill>
          </p:spPr>
        </p:sp>
        <p:sp>
          <p:nvSpPr>
            <p:cNvPr name="Freeform 146" id="146"/>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147" id="147"/>
            <p:cNvSpPr txBox="true"/>
            <p:nvPr/>
          </p:nvSpPr>
          <p:spPr>
            <a:xfrm>
              <a:off x="0" y="-28575"/>
              <a:ext cx="3041129" cy="2960337"/>
            </a:xfrm>
            <a:prstGeom prst="rect">
              <a:avLst/>
            </a:prstGeom>
          </p:spPr>
          <p:txBody>
            <a:bodyPr anchor="ctr" rtlCol="false" tIns="110217" lIns="110217" bIns="110217" rIns="110217"/>
            <a:lstStyle/>
            <a:p>
              <a:pPr algn="ctr">
                <a:lnSpc>
                  <a:spcPts val="1400"/>
                </a:lnSpc>
              </a:pPr>
              <a:r>
                <a:rPr lang="en-US" sz="1000" b="true">
                  <a:solidFill>
                    <a:srgbClr val="000000"/>
                  </a:solidFill>
                  <a:latin typeface="DM Sans Bold"/>
                  <a:ea typeface="DM Sans Bold"/>
                  <a:cs typeface="DM Sans Bold"/>
                  <a:sym typeface="DM Sans Bold"/>
                </a:rPr>
                <a:t>Inspiration collection is a daily activity.</a:t>
              </a:r>
            </a:p>
          </p:txBody>
        </p:sp>
      </p:grpSp>
      <p:grpSp>
        <p:nvGrpSpPr>
          <p:cNvPr name="Group 148" id="148"/>
          <p:cNvGrpSpPr/>
          <p:nvPr/>
        </p:nvGrpSpPr>
        <p:grpSpPr>
          <a:xfrm rot="0">
            <a:off x="13680984" y="2865293"/>
            <a:ext cx="1227137" cy="1188333"/>
            <a:chOff x="0" y="0"/>
            <a:chExt cx="3132413" cy="3033362"/>
          </a:xfrm>
        </p:grpSpPr>
        <p:sp>
          <p:nvSpPr>
            <p:cNvPr name="Freeform 149" id="149"/>
            <p:cNvSpPr/>
            <p:nvPr/>
          </p:nvSpPr>
          <p:spPr>
            <a:xfrm flipH="false" flipV="false" rot="0">
              <a:off x="0" y="0"/>
              <a:ext cx="3132413" cy="2931763"/>
            </a:xfrm>
            <a:custGeom>
              <a:avLst/>
              <a:gdLst/>
              <a:ahLst/>
              <a:cxnLst/>
              <a:rect r="r" b="b" t="t" l="l"/>
              <a:pathLst>
                <a:path h="2931763" w="3132413">
                  <a:moveTo>
                    <a:pt x="0" y="0"/>
                  </a:moveTo>
                  <a:lnTo>
                    <a:pt x="3132413" y="0"/>
                  </a:lnTo>
                  <a:lnTo>
                    <a:pt x="3132413" y="2931763"/>
                  </a:lnTo>
                  <a:lnTo>
                    <a:pt x="0" y="2931763"/>
                  </a:lnTo>
                  <a:close/>
                </a:path>
              </a:pathLst>
            </a:custGeom>
            <a:solidFill>
              <a:srgbClr val="FFF4E3"/>
            </a:solidFill>
          </p:spPr>
        </p:sp>
        <p:sp>
          <p:nvSpPr>
            <p:cNvPr name="Freeform 150" id="150"/>
            <p:cNvSpPr/>
            <p:nvPr/>
          </p:nvSpPr>
          <p:spPr>
            <a:xfrm flipH="false" flipV="false" rot="0">
              <a:off x="0" y="0"/>
              <a:ext cx="3132413" cy="3033363"/>
            </a:xfrm>
            <a:custGeom>
              <a:avLst/>
              <a:gdLst/>
              <a:ahLst/>
              <a:cxnLst/>
              <a:rect r="r" b="b" t="t" l="l"/>
              <a:pathLst>
                <a:path h="3033363" w="3132413">
                  <a:moveTo>
                    <a:pt x="0" y="2931763"/>
                  </a:moveTo>
                  <a:lnTo>
                    <a:pt x="3132413" y="2931763"/>
                  </a:lnTo>
                  <a:lnTo>
                    <a:pt x="3005413" y="3033363"/>
                  </a:lnTo>
                  <a:cubicBezTo>
                    <a:pt x="3005413" y="3033363"/>
                    <a:pt x="2014813" y="2957163"/>
                    <a:pt x="1913213" y="2957163"/>
                  </a:cubicBezTo>
                  <a:lnTo>
                    <a:pt x="1219200" y="2957163"/>
                  </a:lnTo>
                  <a:cubicBezTo>
                    <a:pt x="1117600" y="2957163"/>
                    <a:pt x="127000" y="3033363"/>
                    <a:pt x="127000" y="3033363"/>
                  </a:cubicBezTo>
                  <a:lnTo>
                    <a:pt x="0" y="2931763"/>
                  </a:lnTo>
                  <a:lnTo>
                    <a:pt x="0" y="0"/>
                  </a:lnTo>
                  <a:lnTo>
                    <a:pt x="3132413" y="0"/>
                  </a:lnTo>
                  <a:lnTo>
                    <a:pt x="3132413" y="2931763"/>
                  </a:lnTo>
                  <a:lnTo>
                    <a:pt x="12700" y="2931763"/>
                  </a:lnTo>
                  <a:lnTo>
                    <a:pt x="12700" y="2919063"/>
                  </a:lnTo>
                  <a:lnTo>
                    <a:pt x="3119713" y="2919063"/>
                  </a:lnTo>
                  <a:lnTo>
                    <a:pt x="3119713" y="12700"/>
                  </a:lnTo>
                  <a:lnTo>
                    <a:pt x="12700" y="12700"/>
                  </a:lnTo>
                  <a:lnTo>
                    <a:pt x="12700" y="2931763"/>
                  </a:lnTo>
                </a:path>
              </a:pathLst>
            </a:custGeom>
            <a:solidFill>
              <a:srgbClr val="394C60">
                <a:alpha val="784"/>
              </a:srgbClr>
            </a:solidFill>
          </p:spPr>
        </p:sp>
        <p:sp>
          <p:nvSpPr>
            <p:cNvPr name="TextBox 151" id="151"/>
            <p:cNvSpPr txBox="true"/>
            <p:nvPr/>
          </p:nvSpPr>
          <p:spPr>
            <a:xfrm>
              <a:off x="0" y="-9525"/>
              <a:ext cx="3132413" cy="2941287"/>
            </a:xfrm>
            <a:prstGeom prst="rect">
              <a:avLst/>
            </a:prstGeom>
          </p:spPr>
          <p:txBody>
            <a:bodyPr anchor="ctr" rtlCol="false" tIns="106139" lIns="106139" bIns="106139" rIns="106139"/>
            <a:lstStyle/>
            <a:p>
              <a:pPr algn="ctr">
                <a:lnSpc>
                  <a:spcPts val="1399"/>
                </a:lnSpc>
              </a:pPr>
              <a:r>
                <a:rPr lang="en-US" sz="999" b="true">
                  <a:solidFill>
                    <a:srgbClr val="000000"/>
                  </a:solidFill>
                  <a:latin typeface="DM Sans Bold"/>
                  <a:ea typeface="DM Sans Bold"/>
                  <a:cs typeface="DM Sans Bold"/>
                  <a:sym typeface="DM Sans Bold"/>
                </a:rPr>
                <a:t>AI is inevitable</a:t>
              </a:r>
              <a:r>
                <a:rPr lang="en-US" sz="999">
                  <a:solidFill>
                    <a:srgbClr val="000000"/>
                  </a:solidFill>
                  <a:latin typeface="DM Sans"/>
                  <a:ea typeface="DM Sans"/>
                  <a:cs typeface="DM Sans"/>
                  <a:sym typeface="DM Sans"/>
                </a:rPr>
                <a:t> but </a:t>
              </a:r>
              <a:r>
                <a:rPr lang="en-US" sz="999" b="true">
                  <a:solidFill>
                    <a:srgbClr val="000000"/>
                  </a:solidFill>
                  <a:latin typeface="DM Sans Bold"/>
                  <a:ea typeface="DM Sans Bold"/>
                  <a:cs typeface="DM Sans Bold"/>
                  <a:sym typeface="DM Sans Bold"/>
                </a:rPr>
                <a:t>difficult to control</a:t>
              </a:r>
              <a:r>
                <a:rPr lang="en-US" sz="999">
                  <a:solidFill>
                    <a:srgbClr val="000000"/>
                  </a:solidFill>
                  <a:latin typeface="DM Sans"/>
                  <a:ea typeface="DM Sans"/>
                  <a:cs typeface="DM Sans"/>
                  <a:sym typeface="DM Sans"/>
                </a:rPr>
                <a:t>.</a:t>
              </a:r>
            </a:p>
          </p:txBody>
        </p:sp>
      </p:grpSp>
      <p:grpSp>
        <p:nvGrpSpPr>
          <p:cNvPr name="Group 152" id="152"/>
          <p:cNvGrpSpPr/>
          <p:nvPr/>
        </p:nvGrpSpPr>
        <p:grpSpPr>
          <a:xfrm rot="0">
            <a:off x="2519335" y="8328358"/>
            <a:ext cx="1048382" cy="1045705"/>
            <a:chOff x="0" y="0"/>
            <a:chExt cx="3041129" cy="3033362"/>
          </a:xfrm>
        </p:grpSpPr>
        <p:sp>
          <p:nvSpPr>
            <p:cNvPr name="Freeform 153" id="153"/>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FF66C4"/>
            </a:solidFill>
          </p:spPr>
        </p:sp>
        <p:sp>
          <p:nvSpPr>
            <p:cNvPr name="Freeform 154" id="154"/>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155" id="155"/>
            <p:cNvSpPr txBox="true"/>
            <p:nvPr/>
          </p:nvSpPr>
          <p:spPr>
            <a:xfrm>
              <a:off x="0" y="-9525"/>
              <a:ext cx="3041129" cy="2941287"/>
            </a:xfrm>
            <a:prstGeom prst="rect">
              <a:avLst/>
            </a:prstGeom>
          </p:spPr>
          <p:txBody>
            <a:bodyPr anchor="ctr" rtlCol="false" tIns="93400" lIns="93400" bIns="93400" rIns="93400"/>
            <a:lstStyle/>
            <a:p>
              <a:pPr algn="ctr">
                <a:lnSpc>
                  <a:spcPts val="1399"/>
                </a:lnSpc>
              </a:pPr>
              <a:r>
                <a:rPr lang="en-US" sz="999" b="true">
                  <a:solidFill>
                    <a:srgbClr val="000000"/>
                  </a:solidFill>
                  <a:latin typeface="DM Sans Bold"/>
                  <a:ea typeface="DM Sans Bold"/>
                  <a:cs typeface="DM Sans Bold"/>
                  <a:sym typeface="DM Sans Bold"/>
                </a:rPr>
                <a:t>Revisit reference  </a:t>
              </a:r>
              <a:r>
                <a:rPr lang="en-US" sz="999">
                  <a:solidFill>
                    <a:srgbClr val="000000"/>
                  </a:solidFill>
                  <a:latin typeface="DM Sans"/>
                  <a:ea typeface="DM Sans"/>
                  <a:cs typeface="DM Sans"/>
                  <a:sym typeface="DM Sans"/>
                </a:rPr>
                <a:t>when </a:t>
              </a:r>
              <a:r>
                <a:rPr lang="en-US" sz="999" b="true">
                  <a:solidFill>
                    <a:srgbClr val="000000"/>
                  </a:solidFill>
                  <a:latin typeface="DM Sans Bold"/>
                  <a:ea typeface="DM Sans Bold"/>
                  <a:cs typeface="DM Sans Bold"/>
                  <a:sym typeface="DM Sans Bold"/>
                </a:rPr>
                <a:t>feel blocked</a:t>
              </a:r>
              <a:r>
                <a:rPr lang="en-US" sz="999">
                  <a:solidFill>
                    <a:srgbClr val="000000"/>
                  </a:solidFill>
                  <a:latin typeface="DM Sans"/>
                  <a:ea typeface="DM Sans"/>
                  <a:cs typeface="DM Sans"/>
                  <a:sym typeface="DM Sans"/>
                </a:rPr>
                <a:t> at work.</a:t>
              </a:r>
            </a:p>
          </p:txBody>
        </p:sp>
      </p:grpSp>
      <p:grpSp>
        <p:nvGrpSpPr>
          <p:cNvPr name="Group 156" id="156"/>
          <p:cNvGrpSpPr/>
          <p:nvPr/>
        </p:nvGrpSpPr>
        <p:grpSpPr>
          <a:xfrm rot="0">
            <a:off x="11877081" y="8664133"/>
            <a:ext cx="1227137" cy="1188333"/>
            <a:chOff x="0" y="0"/>
            <a:chExt cx="3132413" cy="3033362"/>
          </a:xfrm>
        </p:grpSpPr>
        <p:sp>
          <p:nvSpPr>
            <p:cNvPr name="Freeform 157" id="157"/>
            <p:cNvSpPr/>
            <p:nvPr/>
          </p:nvSpPr>
          <p:spPr>
            <a:xfrm flipH="false" flipV="false" rot="0">
              <a:off x="0" y="0"/>
              <a:ext cx="3132413" cy="2931763"/>
            </a:xfrm>
            <a:custGeom>
              <a:avLst/>
              <a:gdLst/>
              <a:ahLst/>
              <a:cxnLst/>
              <a:rect r="r" b="b" t="t" l="l"/>
              <a:pathLst>
                <a:path h="2931763" w="3132413">
                  <a:moveTo>
                    <a:pt x="0" y="0"/>
                  </a:moveTo>
                  <a:lnTo>
                    <a:pt x="3132413" y="0"/>
                  </a:lnTo>
                  <a:lnTo>
                    <a:pt x="3132413" y="2931763"/>
                  </a:lnTo>
                  <a:lnTo>
                    <a:pt x="0" y="2931763"/>
                  </a:lnTo>
                  <a:close/>
                </a:path>
              </a:pathLst>
            </a:custGeom>
            <a:solidFill>
              <a:srgbClr val="B3B4FF"/>
            </a:solidFill>
          </p:spPr>
        </p:sp>
        <p:sp>
          <p:nvSpPr>
            <p:cNvPr name="Freeform 158" id="158"/>
            <p:cNvSpPr/>
            <p:nvPr/>
          </p:nvSpPr>
          <p:spPr>
            <a:xfrm flipH="false" flipV="false" rot="0">
              <a:off x="0" y="0"/>
              <a:ext cx="3132413" cy="3033363"/>
            </a:xfrm>
            <a:custGeom>
              <a:avLst/>
              <a:gdLst/>
              <a:ahLst/>
              <a:cxnLst/>
              <a:rect r="r" b="b" t="t" l="l"/>
              <a:pathLst>
                <a:path h="3033363" w="3132413">
                  <a:moveTo>
                    <a:pt x="0" y="2931763"/>
                  </a:moveTo>
                  <a:lnTo>
                    <a:pt x="3132413" y="2931763"/>
                  </a:lnTo>
                  <a:lnTo>
                    <a:pt x="3005413" y="3033363"/>
                  </a:lnTo>
                  <a:cubicBezTo>
                    <a:pt x="3005413" y="3033363"/>
                    <a:pt x="2014813" y="2957163"/>
                    <a:pt x="1913213" y="2957163"/>
                  </a:cubicBezTo>
                  <a:lnTo>
                    <a:pt x="1219200" y="2957163"/>
                  </a:lnTo>
                  <a:cubicBezTo>
                    <a:pt x="1117600" y="2957163"/>
                    <a:pt x="127000" y="3033363"/>
                    <a:pt x="127000" y="3033363"/>
                  </a:cubicBezTo>
                  <a:lnTo>
                    <a:pt x="0" y="2931763"/>
                  </a:lnTo>
                  <a:lnTo>
                    <a:pt x="0" y="0"/>
                  </a:lnTo>
                  <a:lnTo>
                    <a:pt x="3132413" y="0"/>
                  </a:lnTo>
                  <a:lnTo>
                    <a:pt x="3132413" y="2931763"/>
                  </a:lnTo>
                  <a:lnTo>
                    <a:pt x="12700" y="2931763"/>
                  </a:lnTo>
                  <a:lnTo>
                    <a:pt x="12700" y="2919063"/>
                  </a:lnTo>
                  <a:lnTo>
                    <a:pt x="3119713" y="2919063"/>
                  </a:lnTo>
                  <a:lnTo>
                    <a:pt x="3119713" y="12700"/>
                  </a:lnTo>
                  <a:lnTo>
                    <a:pt x="12700" y="12700"/>
                  </a:lnTo>
                  <a:lnTo>
                    <a:pt x="12700" y="2931763"/>
                  </a:lnTo>
                </a:path>
              </a:pathLst>
            </a:custGeom>
            <a:solidFill>
              <a:srgbClr val="394C60">
                <a:alpha val="784"/>
              </a:srgbClr>
            </a:solidFill>
          </p:spPr>
        </p:sp>
        <p:sp>
          <p:nvSpPr>
            <p:cNvPr name="TextBox 159" id="159"/>
            <p:cNvSpPr txBox="true"/>
            <p:nvPr/>
          </p:nvSpPr>
          <p:spPr>
            <a:xfrm>
              <a:off x="0" y="-9525"/>
              <a:ext cx="3132413" cy="2941287"/>
            </a:xfrm>
            <a:prstGeom prst="rect">
              <a:avLst/>
            </a:prstGeom>
          </p:spPr>
          <p:txBody>
            <a:bodyPr anchor="ctr" rtlCol="false" tIns="106139" lIns="106139" bIns="106139" rIns="106139"/>
            <a:lstStyle/>
            <a:p>
              <a:pPr algn="ctr">
                <a:lnSpc>
                  <a:spcPts val="1399"/>
                </a:lnSpc>
              </a:pPr>
              <a:r>
                <a:rPr lang="en-US" sz="999">
                  <a:solidFill>
                    <a:srgbClr val="000000"/>
                  </a:solidFill>
                  <a:latin typeface="DM Sans"/>
                  <a:ea typeface="DM Sans"/>
                  <a:cs typeface="DM Sans"/>
                  <a:sym typeface="DM Sans"/>
                </a:rPr>
                <a:t>The movement when painting physically cannot be replaced by digital painting.</a:t>
              </a:r>
            </a:p>
          </p:txBody>
        </p:sp>
      </p:grpSp>
      <p:grpSp>
        <p:nvGrpSpPr>
          <p:cNvPr name="Group 160" id="160"/>
          <p:cNvGrpSpPr/>
          <p:nvPr/>
        </p:nvGrpSpPr>
        <p:grpSpPr>
          <a:xfrm rot="0">
            <a:off x="-124309" y="2519"/>
            <a:ext cx="18412309" cy="667131"/>
            <a:chOff x="0" y="0"/>
            <a:chExt cx="24549746" cy="889508"/>
          </a:xfrm>
        </p:grpSpPr>
        <p:grpSp>
          <p:nvGrpSpPr>
            <p:cNvPr name="Group 161" id="161"/>
            <p:cNvGrpSpPr/>
            <p:nvPr/>
          </p:nvGrpSpPr>
          <p:grpSpPr>
            <a:xfrm rot="5400000">
              <a:off x="11912992" y="-11747246"/>
              <a:ext cx="889508" cy="24384000"/>
              <a:chOff x="0" y="0"/>
              <a:chExt cx="1148912" cy="31495003"/>
            </a:xfrm>
          </p:grpSpPr>
          <p:sp>
            <p:nvSpPr>
              <p:cNvPr name="Freeform 162" id="162"/>
              <p:cNvSpPr/>
              <p:nvPr/>
            </p:nvSpPr>
            <p:spPr>
              <a:xfrm flipH="false" flipV="false" rot="0">
                <a:off x="0" y="0"/>
                <a:ext cx="1148912" cy="31495002"/>
              </a:xfrm>
              <a:custGeom>
                <a:avLst/>
                <a:gdLst/>
                <a:ahLst/>
                <a:cxnLst/>
                <a:rect r="r" b="b" t="t" l="l"/>
                <a:pathLst>
                  <a:path h="31495002" w="1148912">
                    <a:moveTo>
                      <a:pt x="0" y="0"/>
                    </a:moveTo>
                    <a:lnTo>
                      <a:pt x="1148912" y="0"/>
                    </a:lnTo>
                    <a:lnTo>
                      <a:pt x="1148912" y="31495002"/>
                    </a:lnTo>
                    <a:lnTo>
                      <a:pt x="0" y="31495002"/>
                    </a:lnTo>
                    <a:close/>
                  </a:path>
                </a:pathLst>
              </a:custGeom>
              <a:solidFill>
                <a:srgbClr val="A57BFF"/>
              </a:solidFill>
            </p:spPr>
          </p:sp>
          <p:sp>
            <p:nvSpPr>
              <p:cNvPr name="TextBox 163" id="163"/>
              <p:cNvSpPr txBox="true"/>
              <p:nvPr/>
            </p:nvSpPr>
            <p:spPr>
              <a:xfrm>
                <a:off x="0" y="0"/>
                <a:ext cx="1148912" cy="31495003"/>
              </a:xfrm>
              <a:prstGeom prst="rect">
                <a:avLst/>
              </a:prstGeom>
            </p:spPr>
            <p:txBody>
              <a:bodyPr anchor="ctr" rtlCol="false" tIns="6906" lIns="6906" bIns="6906" rIns="6906"/>
              <a:lstStyle/>
              <a:p>
                <a:pPr algn="ctr">
                  <a:lnSpc>
                    <a:spcPts val="254"/>
                  </a:lnSpc>
                </a:pPr>
              </a:p>
            </p:txBody>
          </p:sp>
        </p:grpSp>
        <p:sp>
          <p:nvSpPr>
            <p:cNvPr name="Freeform 164" id="164"/>
            <p:cNvSpPr/>
            <p:nvPr/>
          </p:nvSpPr>
          <p:spPr>
            <a:xfrm flipH="false" flipV="false" rot="5400000">
              <a:off x="6131015" y="-6106922"/>
              <a:ext cx="865416" cy="13127445"/>
            </a:xfrm>
            <a:custGeom>
              <a:avLst/>
              <a:gdLst/>
              <a:ahLst/>
              <a:cxnLst/>
              <a:rect r="r" b="b" t="t" l="l"/>
              <a:pathLst>
                <a:path h="13127445" w="865416">
                  <a:moveTo>
                    <a:pt x="0" y="0"/>
                  </a:moveTo>
                  <a:lnTo>
                    <a:pt x="865416" y="0"/>
                  </a:lnTo>
                  <a:lnTo>
                    <a:pt x="865416" y="13127445"/>
                  </a:lnTo>
                  <a:lnTo>
                    <a:pt x="0" y="13127445"/>
                  </a:lnTo>
                  <a:lnTo>
                    <a:pt x="0" y="0"/>
                  </a:lnTo>
                  <a:close/>
                </a:path>
              </a:pathLst>
            </a:custGeom>
            <a:blipFill>
              <a:blip r:embed="rId2">
                <a:extLst>
                  <a:ext uri="{96DAC541-7B7A-43D3-8B79-37D633B846F1}">
                    <asvg:svgBlip xmlns:asvg="http://schemas.microsoft.com/office/drawing/2016/SVG/main" r:embed="rId3"/>
                  </a:ext>
                </a:extLst>
              </a:blip>
              <a:stretch>
                <a:fillRect l="-536103" t="0" r="-880790" b="0"/>
              </a:stretch>
            </a:blipFill>
          </p:spPr>
        </p:sp>
      </p:grpSp>
      <p:sp>
        <p:nvSpPr>
          <p:cNvPr name="TextBox 165" id="165"/>
          <p:cNvSpPr txBox="true"/>
          <p:nvPr/>
        </p:nvSpPr>
        <p:spPr>
          <a:xfrm rot="0">
            <a:off x="307474" y="146559"/>
            <a:ext cx="3374117" cy="419100"/>
          </a:xfrm>
          <a:prstGeom prst="rect">
            <a:avLst/>
          </a:prstGeom>
        </p:spPr>
        <p:txBody>
          <a:bodyPr anchor="t" rtlCol="false" tIns="0" lIns="0" bIns="0" rIns="0">
            <a:spAutoFit/>
          </a:bodyPr>
          <a:lstStyle/>
          <a:p>
            <a:pPr algn="l">
              <a:lnSpc>
                <a:spcPts val="3000"/>
              </a:lnSpc>
            </a:pPr>
            <a:r>
              <a:rPr lang="en-US" sz="3000" b="true">
                <a:solidFill>
                  <a:srgbClr val="000000"/>
                </a:solidFill>
                <a:latin typeface="Gosha Bold"/>
                <a:ea typeface="Gosha Bold"/>
                <a:cs typeface="Gosha Bold"/>
                <a:sym typeface="Gosha Bold"/>
              </a:rPr>
              <a:t>EMPATHY MAP</a:t>
            </a:r>
          </a:p>
        </p:txBody>
      </p:sp>
      <p:grpSp>
        <p:nvGrpSpPr>
          <p:cNvPr name="Group 166" id="166"/>
          <p:cNvGrpSpPr/>
          <p:nvPr/>
        </p:nvGrpSpPr>
        <p:grpSpPr>
          <a:xfrm rot="0">
            <a:off x="4190369" y="7748749"/>
            <a:ext cx="1041027" cy="961578"/>
            <a:chOff x="0" y="0"/>
            <a:chExt cx="3656905" cy="3377818"/>
          </a:xfrm>
        </p:grpSpPr>
        <p:sp>
          <p:nvSpPr>
            <p:cNvPr name="Freeform 167" id="167"/>
            <p:cNvSpPr/>
            <p:nvPr/>
          </p:nvSpPr>
          <p:spPr>
            <a:xfrm flipH="false" flipV="false" rot="0">
              <a:off x="0" y="0"/>
              <a:ext cx="3656905" cy="3276218"/>
            </a:xfrm>
            <a:custGeom>
              <a:avLst/>
              <a:gdLst/>
              <a:ahLst/>
              <a:cxnLst/>
              <a:rect r="r" b="b" t="t" l="l"/>
              <a:pathLst>
                <a:path h="3276218" w="3656905">
                  <a:moveTo>
                    <a:pt x="0" y="0"/>
                  </a:moveTo>
                  <a:lnTo>
                    <a:pt x="3656905" y="0"/>
                  </a:lnTo>
                  <a:lnTo>
                    <a:pt x="3656905" y="3276218"/>
                  </a:lnTo>
                  <a:lnTo>
                    <a:pt x="0" y="3276218"/>
                  </a:lnTo>
                  <a:close/>
                </a:path>
              </a:pathLst>
            </a:custGeom>
            <a:solidFill>
              <a:srgbClr val="FFF4E3"/>
            </a:solidFill>
          </p:spPr>
        </p:sp>
        <p:sp>
          <p:nvSpPr>
            <p:cNvPr name="Freeform 168" id="168"/>
            <p:cNvSpPr/>
            <p:nvPr/>
          </p:nvSpPr>
          <p:spPr>
            <a:xfrm flipH="false" flipV="false" rot="0">
              <a:off x="0" y="0"/>
              <a:ext cx="3656905" cy="3377818"/>
            </a:xfrm>
            <a:custGeom>
              <a:avLst/>
              <a:gdLst/>
              <a:ahLst/>
              <a:cxnLst/>
              <a:rect r="r" b="b" t="t" l="l"/>
              <a:pathLst>
                <a:path h="3377818" w="3656905">
                  <a:moveTo>
                    <a:pt x="0" y="3276218"/>
                  </a:moveTo>
                  <a:lnTo>
                    <a:pt x="3656905" y="3276218"/>
                  </a:lnTo>
                  <a:lnTo>
                    <a:pt x="3529905" y="3377818"/>
                  </a:lnTo>
                  <a:cubicBezTo>
                    <a:pt x="3529905" y="3377818"/>
                    <a:pt x="2539305" y="3301618"/>
                    <a:pt x="2437705" y="3301618"/>
                  </a:cubicBezTo>
                  <a:lnTo>
                    <a:pt x="1219200" y="3301618"/>
                  </a:lnTo>
                  <a:cubicBezTo>
                    <a:pt x="1117600" y="3301618"/>
                    <a:pt x="127000" y="3377818"/>
                    <a:pt x="127000" y="3377818"/>
                  </a:cubicBezTo>
                  <a:lnTo>
                    <a:pt x="0" y="3276218"/>
                  </a:lnTo>
                  <a:lnTo>
                    <a:pt x="0" y="0"/>
                  </a:lnTo>
                  <a:lnTo>
                    <a:pt x="3656905" y="0"/>
                  </a:lnTo>
                  <a:lnTo>
                    <a:pt x="3656905" y="3276218"/>
                  </a:lnTo>
                  <a:lnTo>
                    <a:pt x="12700" y="3276218"/>
                  </a:lnTo>
                  <a:lnTo>
                    <a:pt x="12700" y="3263518"/>
                  </a:lnTo>
                  <a:lnTo>
                    <a:pt x="3644205" y="3263518"/>
                  </a:lnTo>
                  <a:lnTo>
                    <a:pt x="3644205" y="12700"/>
                  </a:lnTo>
                  <a:lnTo>
                    <a:pt x="12700" y="12700"/>
                  </a:lnTo>
                  <a:lnTo>
                    <a:pt x="12700" y="3276218"/>
                  </a:lnTo>
                </a:path>
              </a:pathLst>
            </a:custGeom>
            <a:solidFill>
              <a:srgbClr val="394C60">
                <a:alpha val="784"/>
              </a:srgbClr>
            </a:solidFill>
          </p:spPr>
        </p:sp>
        <p:sp>
          <p:nvSpPr>
            <p:cNvPr name="TextBox 169" id="169"/>
            <p:cNvSpPr txBox="true"/>
            <p:nvPr/>
          </p:nvSpPr>
          <p:spPr>
            <a:xfrm>
              <a:off x="0" y="-9525"/>
              <a:ext cx="3656905" cy="3285743"/>
            </a:xfrm>
            <a:prstGeom prst="rect">
              <a:avLst/>
            </a:prstGeom>
          </p:spPr>
          <p:txBody>
            <a:bodyPr anchor="ctr" rtlCol="false" tIns="77128" lIns="77128" bIns="77128" rIns="77128"/>
            <a:lstStyle/>
            <a:p>
              <a:pPr algn="ctr">
                <a:lnSpc>
                  <a:spcPts val="1399"/>
                </a:lnSpc>
              </a:pPr>
              <a:r>
                <a:rPr lang="en-US" sz="999" b="true">
                  <a:solidFill>
                    <a:srgbClr val="000000"/>
                  </a:solidFill>
                  <a:latin typeface="DM Sans Bold"/>
                  <a:ea typeface="DM Sans Bold"/>
                  <a:cs typeface="DM Sans Bold"/>
                  <a:sym typeface="DM Sans Bold"/>
                </a:rPr>
                <a:t>sketches &amp; renderings </a:t>
              </a:r>
            </a:p>
          </p:txBody>
        </p:sp>
      </p:grpSp>
      <p:grpSp>
        <p:nvGrpSpPr>
          <p:cNvPr name="Group 170" id="170"/>
          <p:cNvGrpSpPr/>
          <p:nvPr/>
        </p:nvGrpSpPr>
        <p:grpSpPr>
          <a:xfrm rot="0">
            <a:off x="592516" y="8851210"/>
            <a:ext cx="1038763" cy="1027549"/>
            <a:chOff x="0" y="0"/>
            <a:chExt cx="3648954" cy="3609559"/>
          </a:xfrm>
        </p:grpSpPr>
        <p:sp>
          <p:nvSpPr>
            <p:cNvPr name="Freeform 171" id="171"/>
            <p:cNvSpPr/>
            <p:nvPr/>
          </p:nvSpPr>
          <p:spPr>
            <a:xfrm flipH="false" flipV="false" rot="0">
              <a:off x="0" y="0"/>
              <a:ext cx="3648954" cy="3507959"/>
            </a:xfrm>
            <a:custGeom>
              <a:avLst/>
              <a:gdLst/>
              <a:ahLst/>
              <a:cxnLst/>
              <a:rect r="r" b="b" t="t" l="l"/>
              <a:pathLst>
                <a:path h="3507959" w="3648954">
                  <a:moveTo>
                    <a:pt x="0" y="0"/>
                  </a:moveTo>
                  <a:lnTo>
                    <a:pt x="3648954" y="0"/>
                  </a:lnTo>
                  <a:lnTo>
                    <a:pt x="3648954" y="3507959"/>
                  </a:lnTo>
                  <a:lnTo>
                    <a:pt x="0" y="3507959"/>
                  </a:lnTo>
                  <a:close/>
                </a:path>
              </a:pathLst>
            </a:custGeom>
            <a:solidFill>
              <a:srgbClr val="87CEFA"/>
            </a:solidFill>
          </p:spPr>
        </p:sp>
        <p:sp>
          <p:nvSpPr>
            <p:cNvPr name="Freeform 172" id="172"/>
            <p:cNvSpPr/>
            <p:nvPr/>
          </p:nvSpPr>
          <p:spPr>
            <a:xfrm flipH="false" flipV="false" rot="0">
              <a:off x="0" y="0"/>
              <a:ext cx="3648954" cy="3609559"/>
            </a:xfrm>
            <a:custGeom>
              <a:avLst/>
              <a:gdLst/>
              <a:ahLst/>
              <a:cxnLst/>
              <a:rect r="r" b="b" t="t" l="l"/>
              <a:pathLst>
                <a:path h="3609559" w="3648954">
                  <a:moveTo>
                    <a:pt x="0" y="3507959"/>
                  </a:moveTo>
                  <a:lnTo>
                    <a:pt x="3648954" y="3507959"/>
                  </a:lnTo>
                  <a:lnTo>
                    <a:pt x="3521954" y="3609559"/>
                  </a:lnTo>
                  <a:cubicBezTo>
                    <a:pt x="3521954" y="3609559"/>
                    <a:pt x="2531354" y="3533359"/>
                    <a:pt x="2429754" y="3533359"/>
                  </a:cubicBezTo>
                  <a:lnTo>
                    <a:pt x="1219200" y="3533359"/>
                  </a:lnTo>
                  <a:cubicBezTo>
                    <a:pt x="1117600" y="3533359"/>
                    <a:pt x="127000" y="3609559"/>
                    <a:pt x="127000" y="3609559"/>
                  </a:cubicBezTo>
                  <a:lnTo>
                    <a:pt x="0" y="3507959"/>
                  </a:lnTo>
                  <a:lnTo>
                    <a:pt x="0" y="0"/>
                  </a:lnTo>
                  <a:lnTo>
                    <a:pt x="3648954" y="0"/>
                  </a:lnTo>
                  <a:lnTo>
                    <a:pt x="3648954" y="3507959"/>
                  </a:lnTo>
                  <a:lnTo>
                    <a:pt x="12700" y="3507959"/>
                  </a:lnTo>
                  <a:lnTo>
                    <a:pt x="12700" y="3495259"/>
                  </a:lnTo>
                  <a:lnTo>
                    <a:pt x="3636254" y="3495259"/>
                  </a:lnTo>
                  <a:lnTo>
                    <a:pt x="3636254" y="12700"/>
                  </a:lnTo>
                  <a:lnTo>
                    <a:pt x="12700" y="12700"/>
                  </a:lnTo>
                  <a:lnTo>
                    <a:pt x="12700" y="3507959"/>
                  </a:lnTo>
                </a:path>
              </a:pathLst>
            </a:custGeom>
            <a:solidFill>
              <a:srgbClr val="394C60">
                <a:alpha val="784"/>
              </a:srgbClr>
            </a:solidFill>
          </p:spPr>
        </p:sp>
        <p:sp>
          <p:nvSpPr>
            <p:cNvPr name="TextBox 173" id="173"/>
            <p:cNvSpPr txBox="true"/>
            <p:nvPr/>
          </p:nvSpPr>
          <p:spPr>
            <a:xfrm>
              <a:off x="0" y="-9525"/>
              <a:ext cx="3648954" cy="3517484"/>
            </a:xfrm>
            <a:prstGeom prst="rect">
              <a:avLst/>
            </a:prstGeom>
          </p:spPr>
          <p:txBody>
            <a:bodyPr anchor="ctr" rtlCol="false" tIns="77128" lIns="77128" bIns="77128" rIns="77128"/>
            <a:lstStyle/>
            <a:p>
              <a:pPr algn="ctr">
                <a:lnSpc>
                  <a:spcPts val="1399"/>
                </a:lnSpc>
              </a:pPr>
              <a:r>
                <a:rPr lang="en-US" sz="999">
                  <a:solidFill>
                    <a:srgbClr val="000000"/>
                  </a:solidFill>
                  <a:latin typeface="DM Sans"/>
                  <a:ea typeface="DM Sans"/>
                  <a:cs typeface="DM Sans"/>
                  <a:sym typeface="DM Sans"/>
                </a:rPr>
                <a:t>Go to costume shop for final design</a:t>
              </a:r>
            </a:p>
          </p:txBody>
        </p:sp>
      </p:grpSp>
      <p:grpSp>
        <p:nvGrpSpPr>
          <p:cNvPr name="Group 174" id="174"/>
          <p:cNvGrpSpPr/>
          <p:nvPr/>
        </p:nvGrpSpPr>
        <p:grpSpPr>
          <a:xfrm rot="0">
            <a:off x="1684832" y="9258300"/>
            <a:ext cx="939734" cy="865793"/>
            <a:chOff x="0" y="0"/>
            <a:chExt cx="3200779" cy="2948932"/>
          </a:xfrm>
        </p:grpSpPr>
        <p:sp>
          <p:nvSpPr>
            <p:cNvPr name="Freeform 175" id="175"/>
            <p:cNvSpPr/>
            <p:nvPr/>
          </p:nvSpPr>
          <p:spPr>
            <a:xfrm flipH="false" flipV="false" rot="0">
              <a:off x="0" y="0"/>
              <a:ext cx="3200779" cy="2847332"/>
            </a:xfrm>
            <a:custGeom>
              <a:avLst/>
              <a:gdLst/>
              <a:ahLst/>
              <a:cxnLst/>
              <a:rect r="r" b="b" t="t" l="l"/>
              <a:pathLst>
                <a:path h="2847332" w="3200779">
                  <a:moveTo>
                    <a:pt x="0" y="0"/>
                  </a:moveTo>
                  <a:lnTo>
                    <a:pt x="3200779" y="0"/>
                  </a:lnTo>
                  <a:lnTo>
                    <a:pt x="3200779" y="2847332"/>
                  </a:lnTo>
                  <a:lnTo>
                    <a:pt x="0" y="2847332"/>
                  </a:lnTo>
                  <a:close/>
                </a:path>
              </a:pathLst>
            </a:custGeom>
            <a:solidFill>
              <a:srgbClr val="9ED0DB"/>
            </a:solidFill>
          </p:spPr>
        </p:sp>
        <p:sp>
          <p:nvSpPr>
            <p:cNvPr name="Freeform 176" id="176"/>
            <p:cNvSpPr/>
            <p:nvPr/>
          </p:nvSpPr>
          <p:spPr>
            <a:xfrm flipH="false" flipV="false" rot="0">
              <a:off x="0" y="0"/>
              <a:ext cx="3200779" cy="2948932"/>
            </a:xfrm>
            <a:custGeom>
              <a:avLst/>
              <a:gdLst/>
              <a:ahLst/>
              <a:cxnLst/>
              <a:rect r="r" b="b" t="t" l="l"/>
              <a:pathLst>
                <a:path h="2948932" w="3200779">
                  <a:moveTo>
                    <a:pt x="0" y="2847332"/>
                  </a:moveTo>
                  <a:lnTo>
                    <a:pt x="3200779" y="2847332"/>
                  </a:lnTo>
                  <a:lnTo>
                    <a:pt x="3073779" y="2948932"/>
                  </a:lnTo>
                  <a:cubicBezTo>
                    <a:pt x="3073779" y="2948932"/>
                    <a:pt x="2083179" y="2872732"/>
                    <a:pt x="1981579" y="2872732"/>
                  </a:cubicBezTo>
                  <a:lnTo>
                    <a:pt x="1219200" y="2872732"/>
                  </a:lnTo>
                  <a:cubicBezTo>
                    <a:pt x="1117600" y="2872732"/>
                    <a:pt x="127000" y="2948932"/>
                    <a:pt x="127000" y="2948932"/>
                  </a:cubicBezTo>
                  <a:lnTo>
                    <a:pt x="0" y="2847332"/>
                  </a:lnTo>
                  <a:lnTo>
                    <a:pt x="0" y="0"/>
                  </a:lnTo>
                  <a:lnTo>
                    <a:pt x="3200779" y="0"/>
                  </a:lnTo>
                  <a:lnTo>
                    <a:pt x="3200779" y="2847332"/>
                  </a:lnTo>
                  <a:lnTo>
                    <a:pt x="12700" y="2847332"/>
                  </a:lnTo>
                  <a:lnTo>
                    <a:pt x="12700" y="2834632"/>
                  </a:lnTo>
                  <a:lnTo>
                    <a:pt x="3188079" y="2834632"/>
                  </a:lnTo>
                  <a:lnTo>
                    <a:pt x="3188079" y="12700"/>
                  </a:lnTo>
                  <a:lnTo>
                    <a:pt x="12700" y="12700"/>
                  </a:lnTo>
                  <a:lnTo>
                    <a:pt x="12700" y="2847332"/>
                  </a:lnTo>
                </a:path>
              </a:pathLst>
            </a:custGeom>
            <a:solidFill>
              <a:srgbClr val="394C60">
                <a:alpha val="784"/>
              </a:srgbClr>
            </a:solidFill>
          </p:spPr>
        </p:sp>
        <p:sp>
          <p:nvSpPr>
            <p:cNvPr name="TextBox 177" id="177"/>
            <p:cNvSpPr txBox="true"/>
            <p:nvPr/>
          </p:nvSpPr>
          <p:spPr>
            <a:xfrm>
              <a:off x="0" y="-9525"/>
              <a:ext cx="3200779" cy="2856857"/>
            </a:xfrm>
            <a:prstGeom prst="rect">
              <a:avLst/>
            </a:prstGeom>
          </p:spPr>
          <p:txBody>
            <a:bodyPr anchor="ctr" rtlCol="false" tIns="79545" lIns="79545" bIns="79545" rIns="79545"/>
            <a:lstStyle/>
            <a:p>
              <a:pPr algn="ctr">
                <a:lnSpc>
                  <a:spcPts val="1399"/>
                </a:lnSpc>
              </a:pPr>
              <a:r>
                <a:rPr lang="en-US" sz="999">
                  <a:solidFill>
                    <a:srgbClr val="000000"/>
                  </a:solidFill>
                  <a:latin typeface="DM Sans"/>
                  <a:ea typeface="DM Sans"/>
                  <a:cs typeface="DM Sans"/>
                  <a:sym typeface="DM Sans"/>
                </a:rPr>
                <a:t>Construct and fit costumes for final design</a:t>
              </a:r>
            </a:p>
          </p:txBody>
        </p:sp>
      </p:grpSp>
      <p:grpSp>
        <p:nvGrpSpPr>
          <p:cNvPr name="Group 178" id="178"/>
          <p:cNvGrpSpPr/>
          <p:nvPr/>
        </p:nvGrpSpPr>
        <p:grpSpPr>
          <a:xfrm rot="0">
            <a:off x="6562758" y="3916726"/>
            <a:ext cx="1697214" cy="1590621"/>
            <a:chOff x="0" y="0"/>
            <a:chExt cx="4183996" cy="3921221"/>
          </a:xfrm>
        </p:grpSpPr>
        <p:sp>
          <p:nvSpPr>
            <p:cNvPr name="Freeform 179" id="179"/>
            <p:cNvSpPr/>
            <p:nvPr/>
          </p:nvSpPr>
          <p:spPr>
            <a:xfrm flipH="false" flipV="false" rot="0">
              <a:off x="0" y="0"/>
              <a:ext cx="4183996" cy="3819621"/>
            </a:xfrm>
            <a:custGeom>
              <a:avLst/>
              <a:gdLst/>
              <a:ahLst/>
              <a:cxnLst/>
              <a:rect r="r" b="b" t="t" l="l"/>
              <a:pathLst>
                <a:path h="3819621" w="4183996">
                  <a:moveTo>
                    <a:pt x="0" y="0"/>
                  </a:moveTo>
                  <a:lnTo>
                    <a:pt x="4183996" y="0"/>
                  </a:lnTo>
                  <a:lnTo>
                    <a:pt x="4183996" y="3819621"/>
                  </a:lnTo>
                  <a:lnTo>
                    <a:pt x="0" y="3819621"/>
                  </a:lnTo>
                  <a:close/>
                </a:path>
              </a:pathLst>
            </a:custGeom>
            <a:solidFill>
              <a:srgbClr val="9ED0DB"/>
            </a:solidFill>
          </p:spPr>
        </p:sp>
        <p:sp>
          <p:nvSpPr>
            <p:cNvPr name="Freeform 180" id="180"/>
            <p:cNvSpPr/>
            <p:nvPr/>
          </p:nvSpPr>
          <p:spPr>
            <a:xfrm flipH="false" flipV="false" rot="0">
              <a:off x="0" y="0"/>
              <a:ext cx="4183996" cy="3921221"/>
            </a:xfrm>
            <a:custGeom>
              <a:avLst/>
              <a:gdLst/>
              <a:ahLst/>
              <a:cxnLst/>
              <a:rect r="r" b="b" t="t" l="l"/>
              <a:pathLst>
                <a:path h="3921221" w="4183996">
                  <a:moveTo>
                    <a:pt x="0" y="3819621"/>
                  </a:moveTo>
                  <a:lnTo>
                    <a:pt x="4183996" y="3819621"/>
                  </a:lnTo>
                  <a:lnTo>
                    <a:pt x="4056996" y="3921221"/>
                  </a:lnTo>
                  <a:cubicBezTo>
                    <a:pt x="4056996" y="3921221"/>
                    <a:pt x="3066396" y="3845021"/>
                    <a:pt x="2964796" y="3845021"/>
                  </a:cubicBezTo>
                  <a:lnTo>
                    <a:pt x="1219200" y="3845021"/>
                  </a:lnTo>
                  <a:cubicBezTo>
                    <a:pt x="1117600" y="3845021"/>
                    <a:pt x="127000" y="3921221"/>
                    <a:pt x="127000" y="3921221"/>
                  </a:cubicBezTo>
                  <a:lnTo>
                    <a:pt x="0" y="3819621"/>
                  </a:lnTo>
                  <a:lnTo>
                    <a:pt x="0" y="0"/>
                  </a:lnTo>
                  <a:lnTo>
                    <a:pt x="4183996" y="0"/>
                  </a:lnTo>
                  <a:lnTo>
                    <a:pt x="4183996" y="3819621"/>
                  </a:lnTo>
                  <a:lnTo>
                    <a:pt x="12700" y="3819621"/>
                  </a:lnTo>
                  <a:lnTo>
                    <a:pt x="12700" y="3806921"/>
                  </a:lnTo>
                  <a:lnTo>
                    <a:pt x="4171296" y="3806921"/>
                  </a:lnTo>
                  <a:lnTo>
                    <a:pt x="4171296" y="12700"/>
                  </a:lnTo>
                  <a:lnTo>
                    <a:pt x="12700" y="12700"/>
                  </a:lnTo>
                  <a:lnTo>
                    <a:pt x="12700" y="3819621"/>
                  </a:lnTo>
                </a:path>
              </a:pathLst>
            </a:custGeom>
            <a:solidFill>
              <a:srgbClr val="394C60">
                <a:alpha val="784"/>
              </a:srgbClr>
            </a:solidFill>
          </p:spPr>
        </p:sp>
        <p:sp>
          <p:nvSpPr>
            <p:cNvPr name="TextBox 181" id="181"/>
            <p:cNvSpPr txBox="true"/>
            <p:nvPr/>
          </p:nvSpPr>
          <p:spPr>
            <a:xfrm>
              <a:off x="0" y="-9525"/>
              <a:ext cx="4183996" cy="3829146"/>
            </a:xfrm>
            <a:prstGeom prst="rect">
              <a:avLst/>
            </a:prstGeom>
          </p:spPr>
          <p:txBody>
            <a:bodyPr anchor="ctr" rtlCol="false" tIns="109903" lIns="109903" bIns="109903" rIns="109903"/>
            <a:lstStyle/>
            <a:p>
              <a:pPr algn="ctr">
                <a:lnSpc>
                  <a:spcPts val="1399"/>
                </a:lnSpc>
              </a:pPr>
              <a:r>
                <a:rPr lang="en-US" sz="999">
                  <a:solidFill>
                    <a:srgbClr val="000000"/>
                  </a:solidFill>
                  <a:latin typeface="DM Sans"/>
                  <a:ea typeface="DM Sans"/>
                  <a:cs typeface="DM Sans"/>
                  <a:sym typeface="DM Sans"/>
                </a:rPr>
                <a:t>“Difference between film and live performance,  Artistically, we approach it differently, because we have an audience that is either far away or watching something on a screen.”</a:t>
              </a:r>
            </a:p>
          </p:txBody>
        </p:sp>
      </p:grpSp>
      <p:grpSp>
        <p:nvGrpSpPr>
          <p:cNvPr name="Group 182" id="182"/>
          <p:cNvGrpSpPr/>
          <p:nvPr/>
        </p:nvGrpSpPr>
        <p:grpSpPr>
          <a:xfrm rot="0">
            <a:off x="8000130" y="4690645"/>
            <a:ext cx="2287740" cy="2287740"/>
            <a:chOff x="0" y="0"/>
            <a:chExt cx="812800" cy="812800"/>
          </a:xfrm>
        </p:grpSpPr>
        <p:sp>
          <p:nvSpPr>
            <p:cNvPr name="Freeform 183" id="1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84" id="184"/>
          <p:cNvGrpSpPr/>
          <p:nvPr/>
        </p:nvGrpSpPr>
        <p:grpSpPr>
          <a:xfrm rot="0">
            <a:off x="5317121" y="8664133"/>
            <a:ext cx="1141882" cy="1025371"/>
            <a:chOff x="0" y="0"/>
            <a:chExt cx="3738402" cy="3356956"/>
          </a:xfrm>
        </p:grpSpPr>
        <p:sp>
          <p:nvSpPr>
            <p:cNvPr name="Freeform 185" id="185"/>
            <p:cNvSpPr/>
            <p:nvPr/>
          </p:nvSpPr>
          <p:spPr>
            <a:xfrm flipH="false" flipV="false" rot="0">
              <a:off x="0" y="0"/>
              <a:ext cx="3738402" cy="3255356"/>
            </a:xfrm>
            <a:custGeom>
              <a:avLst/>
              <a:gdLst/>
              <a:ahLst/>
              <a:cxnLst/>
              <a:rect r="r" b="b" t="t" l="l"/>
              <a:pathLst>
                <a:path h="3255356" w="3738402">
                  <a:moveTo>
                    <a:pt x="0" y="0"/>
                  </a:moveTo>
                  <a:lnTo>
                    <a:pt x="3738402" y="0"/>
                  </a:lnTo>
                  <a:lnTo>
                    <a:pt x="3738402" y="3255356"/>
                  </a:lnTo>
                  <a:lnTo>
                    <a:pt x="0" y="3255356"/>
                  </a:lnTo>
                  <a:close/>
                </a:path>
              </a:pathLst>
            </a:custGeom>
            <a:solidFill>
              <a:srgbClr val="9ED0DB"/>
            </a:solidFill>
          </p:spPr>
        </p:sp>
        <p:sp>
          <p:nvSpPr>
            <p:cNvPr name="Freeform 186" id="186"/>
            <p:cNvSpPr/>
            <p:nvPr/>
          </p:nvSpPr>
          <p:spPr>
            <a:xfrm flipH="false" flipV="false" rot="0">
              <a:off x="0" y="0"/>
              <a:ext cx="3738402" cy="3356956"/>
            </a:xfrm>
            <a:custGeom>
              <a:avLst/>
              <a:gdLst/>
              <a:ahLst/>
              <a:cxnLst/>
              <a:rect r="r" b="b" t="t" l="l"/>
              <a:pathLst>
                <a:path h="3356956" w="3738402">
                  <a:moveTo>
                    <a:pt x="0" y="3255356"/>
                  </a:moveTo>
                  <a:lnTo>
                    <a:pt x="3738402" y="3255356"/>
                  </a:lnTo>
                  <a:lnTo>
                    <a:pt x="3611402" y="3356956"/>
                  </a:lnTo>
                  <a:cubicBezTo>
                    <a:pt x="3611402" y="3356956"/>
                    <a:pt x="2620802" y="3280756"/>
                    <a:pt x="2519202" y="3280756"/>
                  </a:cubicBezTo>
                  <a:lnTo>
                    <a:pt x="1219200" y="3280756"/>
                  </a:lnTo>
                  <a:cubicBezTo>
                    <a:pt x="1117600" y="3280756"/>
                    <a:pt x="127000" y="3356956"/>
                    <a:pt x="127000" y="3356956"/>
                  </a:cubicBezTo>
                  <a:lnTo>
                    <a:pt x="0" y="3255356"/>
                  </a:lnTo>
                  <a:lnTo>
                    <a:pt x="0" y="0"/>
                  </a:lnTo>
                  <a:lnTo>
                    <a:pt x="3738402" y="0"/>
                  </a:lnTo>
                  <a:lnTo>
                    <a:pt x="3738402" y="3255356"/>
                  </a:lnTo>
                  <a:lnTo>
                    <a:pt x="12700" y="3255356"/>
                  </a:lnTo>
                  <a:lnTo>
                    <a:pt x="12700" y="3242656"/>
                  </a:lnTo>
                  <a:lnTo>
                    <a:pt x="3725702" y="3242656"/>
                  </a:lnTo>
                  <a:lnTo>
                    <a:pt x="3725702" y="12700"/>
                  </a:lnTo>
                  <a:lnTo>
                    <a:pt x="12700" y="12700"/>
                  </a:lnTo>
                  <a:lnTo>
                    <a:pt x="12700" y="3255356"/>
                  </a:lnTo>
                </a:path>
              </a:pathLst>
            </a:custGeom>
            <a:solidFill>
              <a:srgbClr val="394C60">
                <a:alpha val="784"/>
              </a:srgbClr>
            </a:solidFill>
          </p:spPr>
        </p:sp>
        <p:sp>
          <p:nvSpPr>
            <p:cNvPr name="TextBox 187" id="187"/>
            <p:cNvSpPr txBox="true"/>
            <p:nvPr/>
          </p:nvSpPr>
          <p:spPr>
            <a:xfrm>
              <a:off x="0" y="-9525"/>
              <a:ext cx="3738402" cy="3264881"/>
            </a:xfrm>
            <a:prstGeom prst="rect">
              <a:avLst/>
            </a:prstGeom>
          </p:spPr>
          <p:txBody>
            <a:bodyPr anchor="ctr" rtlCol="false" tIns="82756" lIns="82756" bIns="82756" rIns="82756"/>
            <a:lstStyle/>
            <a:p>
              <a:pPr algn="ctr">
                <a:lnSpc>
                  <a:spcPts val="1399"/>
                </a:lnSpc>
              </a:pPr>
              <a:r>
                <a:rPr lang="en-US" sz="999">
                  <a:solidFill>
                    <a:srgbClr val="000000"/>
                  </a:solidFill>
                  <a:latin typeface="DM Sans"/>
                  <a:ea typeface="DM Sans"/>
                  <a:cs typeface="DM Sans"/>
                  <a:sym typeface="DM Sans"/>
                </a:rPr>
                <a:t>send swatches to a lighting designer so they can test them under light</a:t>
              </a:r>
            </a:p>
          </p:txBody>
        </p:sp>
      </p:grpSp>
      <p:grpSp>
        <p:nvGrpSpPr>
          <p:cNvPr name="Group 188" id="188"/>
          <p:cNvGrpSpPr/>
          <p:nvPr/>
        </p:nvGrpSpPr>
        <p:grpSpPr>
          <a:xfrm rot="0">
            <a:off x="3905108" y="1737100"/>
            <a:ext cx="1524379" cy="1490617"/>
            <a:chOff x="0" y="0"/>
            <a:chExt cx="3102068" cy="3033362"/>
          </a:xfrm>
        </p:grpSpPr>
        <p:sp>
          <p:nvSpPr>
            <p:cNvPr name="Freeform 189" id="189"/>
            <p:cNvSpPr/>
            <p:nvPr/>
          </p:nvSpPr>
          <p:spPr>
            <a:xfrm flipH="false" flipV="false" rot="0">
              <a:off x="0" y="0"/>
              <a:ext cx="3102068" cy="2931763"/>
            </a:xfrm>
            <a:custGeom>
              <a:avLst/>
              <a:gdLst/>
              <a:ahLst/>
              <a:cxnLst/>
              <a:rect r="r" b="b" t="t" l="l"/>
              <a:pathLst>
                <a:path h="2931763" w="3102068">
                  <a:moveTo>
                    <a:pt x="0" y="0"/>
                  </a:moveTo>
                  <a:lnTo>
                    <a:pt x="3102068" y="0"/>
                  </a:lnTo>
                  <a:lnTo>
                    <a:pt x="3102068" y="2931763"/>
                  </a:lnTo>
                  <a:lnTo>
                    <a:pt x="0" y="2931763"/>
                  </a:lnTo>
                  <a:close/>
                </a:path>
              </a:pathLst>
            </a:custGeom>
            <a:solidFill>
              <a:srgbClr val="B3B4FF"/>
            </a:solidFill>
          </p:spPr>
        </p:sp>
        <p:sp>
          <p:nvSpPr>
            <p:cNvPr name="Freeform 190" id="190"/>
            <p:cNvSpPr/>
            <p:nvPr/>
          </p:nvSpPr>
          <p:spPr>
            <a:xfrm flipH="false" flipV="false" rot="0">
              <a:off x="0" y="0"/>
              <a:ext cx="3102068" cy="3033363"/>
            </a:xfrm>
            <a:custGeom>
              <a:avLst/>
              <a:gdLst/>
              <a:ahLst/>
              <a:cxnLst/>
              <a:rect r="r" b="b" t="t" l="l"/>
              <a:pathLst>
                <a:path h="3033363" w="3102068">
                  <a:moveTo>
                    <a:pt x="0" y="2931763"/>
                  </a:moveTo>
                  <a:lnTo>
                    <a:pt x="3102068" y="2931763"/>
                  </a:lnTo>
                  <a:lnTo>
                    <a:pt x="2975068" y="3033363"/>
                  </a:lnTo>
                  <a:cubicBezTo>
                    <a:pt x="2975068" y="3033363"/>
                    <a:pt x="1984468" y="2957163"/>
                    <a:pt x="1882868" y="2957163"/>
                  </a:cubicBezTo>
                  <a:lnTo>
                    <a:pt x="1219200" y="2957163"/>
                  </a:lnTo>
                  <a:cubicBezTo>
                    <a:pt x="1117600" y="2957163"/>
                    <a:pt x="127000" y="3033363"/>
                    <a:pt x="127000" y="3033363"/>
                  </a:cubicBezTo>
                  <a:lnTo>
                    <a:pt x="0" y="2931763"/>
                  </a:lnTo>
                  <a:lnTo>
                    <a:pt x="0" y="0"/>
                  </a:lnTo>
                  <a:lnTo>
                    <a:pt x="3102068" y="0"/>
                  </a:lnTo>
                  <a:lnTo>
                    <a:pt x="3102068" y="2931763"/>
                  </a:lnTo>
                  <a:lnTo>
                    <a:pt x="12700" y="2931763"/>
                  </a:lnTo>
                  <a:lnTo>
                    <a:pt x="12700" y="2919063"/>
                  </a:lnTo>
                  <a:lnTo>
                    <a:pt x="3089368" y="2919063"/>
                  </a:lnTo>
                  <a:lnTo>
                    <a:pt x="3089368" y="12700"/>
                  </a:lnTo>
                  <a:lnTo>
                    <a:pt x="12700" y="12700"/>
                  </a:lnTo>
                  <a:lnTo>
                    <a:pt x="12700" y="2931763"/>
                  </a:lnTo>
                </a:path>
              </a:pathLst>
            </a:custGeom>
            <a:solidFill>
              <a:srgbClr val="394C60">
                <a:alpha val="784"/>
              </a:srgbClr>
            </a:solidFill>
          </p:spPr>
        </p:sp>
        <p:sp>
          <p:nvSpPr>
            <p:cNvPr name="TextBox 191" id="191"/>
            <p:cNvSpPr txBox="true"/>
            <p:nvPr/>
          </p:nvSpPr>
          <p:spPr>
            <a:xfrm>
              <a:off x="0" y="-9525"/>
              <a:ext cx="3102068" cy="2941287"/>
            </a:xfrm>
            <a:prstGeom prst="rect">
              <a:avLst/>
            </a:prstGeom>
          </p:spPr>
          <p:txBody>
            <a:bodyPr anchor="ctr" rtlCol="false" tIns="133139" lIns="133139" bIns="133139" rIns="133139"/>
            <a:lstStyle/>
            <a:p>
              <a:pPr algn="ctr">
                <a:lnSpc>
                  <a:spcPts val="1399"/>
                </a:lnSpc>
              </a:pPr>
              <a:r>
                <a:rPr lang="en-US" sz="999">
                  <a:solidFill>
                    <a:srgbClr val="000000"/>
                  </a:solidFill>
                  <a:latin typeface="DM Sans"/>
                  <a:ea typeface="DM Sans"/>
                  <a:cs typeface="DM Sans"/>
                  <a:sym typeface="DM Sans"/>
                </a:rPr>
                <a:t>“I’m in the business of human beings, so get</a:t>
              </a:r>
              <a:r>
                <a:rPr lang="en-US" sz="999">
                  <a:solidFill>
                    <a:srgbClr val="000000"/>
                  </a:solidFill>
                  <a:latin typeface="DM Sans"/>
                  <a:ea typeface="DM Sans"/>
                  <a:cs typeface="DM Sans"/>
                  <a:sym typeface="DM Sans"/>
                </a:rPr>
                <a:t>ti</a:t>
              </a:r>
              <a:r>
                <a:rPr lang="en-US" sz="999">
                  <a:solidFill>
                    <a:srgbClr val="000000"/>
                  </a:solidFill>
                  <a:latin typeface="DM Sans"/>
                  <a:ea typeface="DM Sans"/>
                  <a:cs typeface="DM Sans"/>
                  <a:sym typeface="DM Sans"/>
                </a:rPr>
                <a:t>ng </a:t>
              </a:r>
              <a:r>
                <a:rPr lang="en-US" sz="999" b="true">
                  <a:solidFill>
                    <a:srgbClr val="000000"/>
                  </a:solidFill>
                  <a:latin typeface="DM Sans Bold"/>
                  <a:ea typeface="DM Sans Bold"/>
                  <a:cs typeface="DM Sans Bold"/>
                  <a:sym typeface="DM Sans Bold"/>
                </a:rPr>
                <a:t>visual references</a:t>
              </a:r>
              <a:r>
                <a:rPr lang="en-US" sz="999">
                  <a:solidFill>
                    <a:srgbClr val="000000"/>
                  </a:solidFill>
                  <a:latin typeface="DM Sans"/>
                  <a:ea typeface="DM Sans"/>
                  <a:cs typeface="DM Sans"/>
                  <a:sym typeface="DM Sans"/>
                </a:rPr>
                <a:t> from people is very helpful, depending on the kind of work we’</a:t>
              </a:r>
              <a:r>
                <a:rPr lang="en-US" sz="999">
                  <a:solidFill>
                    <a:srgbClr val="000000"/>
                  </a:solidFill>
                  <a:latin typeface="DM Sans"/>
                  <a:ea typeface="DM Sans"/>
                  <a:cs typeface="DM Sans"/>
                  <a:sym typeface="DM Sans"/>
                </a:rPr>
                <a:t>re</a:t>
              </a:r>
              <a:r>
                <a:rPr lang="en-US" sz="999">
                  <a:solidFill>
                    <a:srgbClr val="000000"/>
                  </a:solidFill>
                  <a:latin typeface="DM Sans"/>
                  <a:ea typeface="DM Sans"/>
                  <a:cs typeface="DM Sans"/>
                  <a:sym typeface="DM Sans"/>
                </a:rPr>
                <a:t> doing</a:t>
              </a:r>
              <a:r>
                <a:rPr lang="en-US" sz="999">
                  <a:solidFill>
                    <a:srgbClr val="000000"/>
                  </a:solidFill>
                  <a:latin typeface="DM Sans"/>
                  <a:ea typeface="DM Sans"/>
                  <a:cs typeface="DM Sans"/>
                  <a:sym typeface="DM Sans"/>
                </a:rPr>
                <a:t>.</a:t>
              </a:r>
              <a:r>
                <a:rPr lang="en-US" sz="999" b="true">
                  <a:solidFill>
                    <a:srgbClr val="000000"/>
                  </a:solidFill>
                  <a:latin typeface="DM Sans Bold"/>
                  <a:ea typeface="DM Sans Bold"/>
                  <a:cs typeface="DM Sans Bold"/>
                  <a:sym typeface="DM Sans Bold"/>
                </a:rPr>
                <a:t>”</a:t>
              </a:r>
            </a:p>
          </p:txBody>
        </p:sp>
      </p:grpSp>
      <p:grpSp>
        <p:nvGrpSpPr>
          <p:cNvPr name="Group 192" id="192"/>
          <p:cNvGrpSpPr/>
          <p:nvPr/>
        </p:nvGrpSpPr>
        <p:grpSpPr>
          <a:xfrm rot="0">
            <a:off x="13381938" y="7748749"/>
            <a:ext cx="1174087" cy="1188333"/>
            <a:chOff x="0" y="0"/>
            <a:chExt cx="2996996" cy="3033362"/>
          </a:xfrm>
        </p:grpSpPr>
        <p:sp>
          <p:nvSpPr>
            <p:cNvPr name="Freeform 193" id="193"/>
            <p:cNvSpPr/>
            <p:nvPr/>
          </p:nvSpPr>
          <p:spPr>
            <a:xfrm flipH="false" flipV="false" rot="0">
              <a:off x="0" y="0"/>
              <a:ext cx="2996996" cy="2931763"/>
            </a:xfrm>
            <a:custGeom>
              <a:avLst/>
              <a:gdLst/>
              <a:ahLst/>
              <a:cxnLst/>
              <a:rect r="r" b="b" t="t" l="l"/>
              <a:pathLst>
                <a:path h="2931763" w="2996996">
                  <a:moveTo>
                    <a:pt x="0" y="0"/>
                  </a:moveTo>
                  <a:lnTo>
                    <a:pt x="2996996" y="0"/>
                  </a:lnTo>
                  <a:lnTo>
                    <a:pt x="2996996" y="2931763"/>
                  </a:lnTo>
                  <a:lnTo>
                    <a:pt x="0" y="2931763"/>
                  </a:lnTo>
                  <a:close/>
                </a:path>
              </a:pathLst>
            </a:custGeom>
            <a:solidFill>
              <a:srgbClr val="FF66C4"/>
            </a:solidFill>
          </p:spPr>
        </p:sp>
        <p:sp>
          <p:nvSpPr>
            <p:cNvPr name="Freeform 194" id="194"/>
            <p:cNvSpPr/>
            <p:nvPr/>
          </p:nvSpPr>
          <p:spPr>
            <a:xfrm flipH="false" flipV="false" rot="0">
              <a:off x="0" y="0"/>
              <a:ext cx="2996996" cy="3033363"/>
            </a:xfrm>
            <a:custGeom>
              <a:avLst/>
              <a:gdLst/>
              <a:ahLst/>
              <a:cxnLst/>
              <a:rect r="r" b="b" t="t" l="l"/>
              <a:pathLst>
                <a:path h="3033363" w="2996996">
                  <a:moveTo>
                    <a:pt x="0" y="2931763"/>
                  </a:moveTo>
                  <a:lnTo>
                    <a:pt x="2996996" y="2931763"/>
                  </a:lnTo>
                  <a:lnTo>
                    <a:pt x="2869996" y="3033363"/>
                  </a:lnTo>
                  <a:cubicBezTo>
                    <a:pt x="2869996" y="3033363"/>
                    <a:pt x="1879396" y="2957163"/>
                    <a:pt x="1777796" y="2957163"/>
                  </a:cubicBezTo>
                  <a:lnTo>
                    <a:pt x="1219200" y="2957163"/>
                  </a:lnTo>
                  <a:cubicBezTo>
                    <a:pt x="1117600" y="2957163"/>
                    <a:pt x="127000" y="3033363"/>
                    <a:pt x="127000" y="3033363"/>
                  </a:cubicBezTo>
                  <a:lnTo>
                    <a:pt x="0" y="2931763"/>
                  </a:lnTo>
                  <a:lnTo>
                    <a:pt x="0" y="0"/>
                  </a:lnTo>
                  <a:lnTo>
                    <a:pt x="2996996" y="0"/>
                  </a:lnTo>
                  <a:lnTo>
                    <a:pt x="2996996" y="2931763"/>
                  </a:lnTo>
                  <a:lnTo>
                    <a:pt x="12700" y="2931763"/>
                  </a:lnTo>
                  <a:lnTo>
                    <a:pt x="12700" y="2919063"/>
                  </a:lnTo>
                  <a:lnTo>
                    <a:pt x="2984296" y="2919063"/>
                  </a:lnTo>
                  <a:lnTo>
                    <a:pt x="2984296" y="12700"/>
                  </a:lnTo>
                  <a:lnTo>
                    <a:pt x="12700" y="12700"/>
                  </a:lnTo>
                  <a:lnTo>
                    <a:pt x="12700" y="2931763"/>
                  </a:lnTo>
                </a:path>
              </a:pathLst>
            </a:custGeom>
            <a:solidFill>
              <a:srgbClr val="394C60">
                <a:alpha val="784"/>
              </a:srgbClr>
            </a:solidFill>
          </p:spPr>
        </p:sp>
        <p:sp>
          <p:nvSpPr>
            <p:cNvPr name="TextBox 195" id="195"/>
            <p:cNvSpPr txBox="true"/>
            <p:nvPr/>
          </p:nvSpPr>
          <p:spPr>
            <a:xfrm>
              <a:off x="0" y="-9525"/>
              <a:ext cx="2996996" cy="2941287"/>
            </a:xfrm>
            <a:prstGeom prst="rect">
              <a:avLst/>
            </a:prstGeom>
          </p:spPr>
          <p:txBody>
            <a:bodyPr anchor="ctr" rtlCol="false" tIns="106139" lIns="106139" bIns="106139" rIns="106139"/>
            <a:lstStyle/>
            <a:p>
              <a:pPr algn="ctr">
                <a:lnSpc>
                  <a:spcPts val="1399"/>
                </a:lnSpc>
              </a:pPr>
              <a:r>
                <a:rPr lang="en-US" sz="999" b="true">
                  <a:solidFill>
                    <a:srgbClr val="000000"/>
                  </a:solidFill>
                  <a:latin typeface="DM Sans Bold"/>
                  <a:ea typeface="DM Sans Bold"/>
                  <a:cs typeface="DM Sans Bold"/>
                  <a:sym typeface="DM Sans Bold"/>
                </a:rPr>
                <a:t>Feel really overstimulated digitally.</a:t>
              </a:r>
            </a:p>
          </p:txBody>
        </p:sp>
      </p:grpSp>
      <p:grpSp>
        <p:nvGrpSpPr>
          <p:cNvPr name="Group 196" id="196"/>
          <p:cNvGrpSpPr/>
          <p:nvPr/>
        </p:nvGrpSpPr>
        <p:grpSpPr>
          <a:xfrm rot="0">
            <a:off x="14687305" y="8610923"/>
            <a:ext cx="1292938" cy="1240665"/>
            <a:chOff x="0" y="0"/>
            <a:chExt cx="3300378" cy="3166946"/>
          </a:xfrm>
        </p:grpSpPr>
        <p:sp>
          <p:nvSpPr>
            <p:cNvPr name="Freeform 197" id="197"/>
            <p:cNvSpPr/>
            <p:nvPr/>
          </p:nvSpPr>
          <p:spPr>
            <a:xfrm flipH="false" flipV="false" rot="0">
              <a:off x="0" y="0"/>
              <a:ext cx="3300378" cy="3065346"/>
            </a:xfrm>
            <a:custGeom>
              <a:avLst/>
              <a:gdLst/>
              <a:ahLst/>
              <a:cxnLst/>
              <a:rect r="r" b="b" t="t" l="l"/>
              <a:pathLst>
                <a:path h="3065346" w="3300378">
                  <a:moveTo>
                    <a:pt x="0" y="0"/>
                  </a:moveTo>
                  <a:lnTo>
                    <a:pt x="3300378" y="0"/>
                  </a:lnTo>
                  <a:lnTo>
                    <a:pt x="3300378" y="3065346"/>
                  </a:lnTo>
                  <a:lnTo>
                    <a:pt x="0" y="3065346"/>
                  </a:lnTo>
                  <a:close/>
                </a:path>
              </a:pathLst>
            </a:custGeom>
            <a:solidFill>
              <a:srgbClr val="9ED0DB"/>
            </a:solidFill>
          </p:spPr>
        </p:sp>
        <p:sp>
          <p:nvSpPr>
            <p:cNvPr name="Freeform 198" id="198"/>
            <p:cNvSpPr/>
            <p:nvPr/>
          </p:nvSpPr>
          <p:spPr>
            <a:xfrm flipH="false" flipV="false" rot="0">
              <a:off x="0" y="0"/>
              <a:ext cx="3300378" cy="3166946"/>
            </a:xfrm>
            <a:custGeom>
              <a:avLst/>
              <a:gdLst/>
              <a:ahLst/>
              <a:cxnLst/>
              <a:rect r="r" b="b" t="t" l="l"/>
              <a:pathLst>
                <a:path h="3166946" w="3300378">
                  <a:moveTo>
                    <a:pt x="0" y="3065346"/>
                  </a:moveTo>
                  <a:lnTo>
                    <a:pt x="3300378" y="3065346"/>
                  </a:lnTo>
                  <a:lnTo>
                    <a:pt x="3173378" y="3166946"/>
                  </a:lnTo>
                  <a:cubicBezTo>
                    <a:pt x="3173378" y="3166946"/>
                    <a:pt x="2182778" y="3090746"/>
                    <a:pt x="2081178" y="3090746"/>
                  </a:cubicBezTo>
                  <a:lnTo>
                    <a:pt x="1219200" y="3090746"/>
                  </a:lnTo>
                  <a:cubicBezTo>
                    <a:pt x="1117600" y="3090746"/>
                    <a:pt x="127000" y="3166946"/>
                    <a:pt x="127000" y="3166946"/>
                  </a:cubicBezTo>
                  <a:lnTo>
                    <a:pt x="0" y="3065346"/>
                  </a:lnTo>
                  <a:lnTo>
                    <a:pt x="0" y="0"/>
                  </a:lnTo>
                  <a:lnTo>
                    <a:pt x="3300378" y="0"/>
                  </a:lnTo>
                  <a:lnTo>
                    <a:pt x="3300378" y="3065346"/>
                  </a:lnTo>
                  <a:lnTo>
                    <a:pt x="12700" y="3065346"/>
                  </a:lnTo>
                  <a:lnTo>
                    <a:pt x="12700" y="3052646"/>
                  </a:lnTo>
                  <a:lnTo>
                    <a:pt x="3287678" y="3052646"/>
                  </a:lnTo>
                  <a:lnTo>
                    <a:pt x="3287678" y="12700"/>
                  </a:lnTo>
                  <a:lnTo>
                    <a:pt x="12700" y="12700"/>
                  </a:lnTo>
                  <a:lnTo>
                    <a:pt x="12700" y="3065346"/>
                  </a:lnTo>
                </a:path>
              </a:pathLst>
            </a:custGeom>
            <a:solidFill>
              <a:srgbClr val="394C60">
                <a:alpha val="784"/>
              </a:srgbClr>
            </a:solidFill>
          </p:spPr>
        </p:sp>
        <p:sp>
          <p:nvSpPr>
            <p:cNvPr name="TextBox 199" id="199"/>
            <p:cNvSpPr txBox="true"/>
            <p:nvPr/>
          </p:nvSpPr>
          <p:spPr>
            <a:xfrm>
              <a:off x="0" y="-9525"/>
              <a:ext cx="3300378" cy="3074871"/>
            </a:xfrm>
            <a:prstGeom prst="rect">
              <a:avLst/>
            </a:prstGeom>
          </p:spPr>
          <p:txBody>
            <a:bodyPr anchor="ctr" rtlCol="false" tIns="106139" lIns="106139" bIns="106139" rIns="106139"/>
            <a:lstStyle/>
            <a:p>
              <a:pPr algn="ctr">
                <a:lnSpc>
                  <a:spcPts val="1399"/>
                </a:lnSpc>
              </a:pPr>
              <a:r>
                <a:rPr lang="en-US" sz="999" b="true">
                  <a:solidFill>
                    <a:srgbClr val="000000"/>
                  </a:solidFill>
                  <a:latin typeface="DM Sans Bold"/>
                  <a:ea typeface="DM Sans Bold"/>
                  <a:cs typeface="DM Sans Bold"/>
                  <a:sym typeface="DM Sans Bold"/>
                </a:rPr>
                <a:t>More focused on </a:t>
              </a:r>
              <a:r>
                <a:rPr lang="en-US" sz="999">
                  <a:solidFill>
                    <a:srgbClr val="000000"/>
                  </a:solidFill>
                  <a:latin typeface="DM Sans"/>
                  <a:ea typeface="DM Sans"/>
                  <a:cs typeface="DM Sans"/>
                  <a:sym typeface="DM Sans"/>
                </a:rPr>
                <a:t> a complete line and a complete motion </a:t>
              </a:r>
              <a:r>
                <a:rPr lang="en-US" sz="999" b="true">
                  <a:solidFill>
                    <a:srgbClr val="000000"/>
                  </a:solidFill>
                  <a:latin typeface="DM Sans Bold"/>
                  <a:ea typeface="DM Sans Bold"/>
                  <a:cs typeface="DM Sans Bold"/>
                  <a:sym typeface="DM Sans Bold"/>
                </a:rPr>
                <a:t>when sketching on paper.</a:t>
              </a:r>
            </a:p>
          </p:txBody>
        </p:sp>
      </p:grpSp>
      <p:grpSp>
        <p:nvGrpSpPr>
          <p:cNvPr name="Group 200" id="200"/>
          <p:cNvGrpSpPr/>
          <p:nvPr/>
        </p:nvGrpSpPr>
        <p:grpSpPr>
          <a:xfrm rot="0">
            <a:off x="6774684" y="7634843"/>
            <a:ext cx="1034916" cy="1007605"/>
            <a:chOff x="0" y="0"/>
            <a:chExt cx="3388207" cy="3298793"/>
          </a:xfrm>
        </p:grpSpPr>
        <p:sp>
          <p:nvSpPr>
            <p:cNvPr name="Freeform 201" id="201"/>
            <p:cNvSpPr/>
            <p:nvPr/>
          </p:nvSpPr>
          <p:spPr>
            <a:xfrm flipH="false" flipV="false" rot="0">
              <a:off x="0" y="0"/>
              <a:ext cx="3388207" cy="3197193"/>
            </a:xfrm>
            <a:custGeom>
              <a:avLst/>
              <a:gdLst/>
              <a:ahLst/>
              <a:cxnLst/>
              <a:rect r="r" b="b" t="t" l="l"/>
              <a:pathLst>
                <a:path h="3197193" w="3388207">
                  <a:moveTo>
                    <a:pt x="0" y="0"/>
                  </a:moveTo>
                  <a:lnTo>
                    <a:pt x="3388207" y="0"/>
                  </a:lnTo>
                  <a:lnTo>
                    <a:pt x="3388207" y="3197193"/>
                  </a:lnTo>
                  <a:lnTo>
                    <a:pt x="0" y="3197193"/>
                  </a:lnTo>
                  <a:close/>
                </a:path>
              </a:pathLst>
            </a:custGeom>
            <a:solidFill>
              <a:srgbClr val="87CEFA"/>
            </a:solidFill>
          </p:spPr>
        </p:sp>
        <p:sp>
          <p:nvSpPr>
            <p:cNvPr name="Freeform 202" id="202"/>
            <p:cNvSpPr/>
            <p:nvPr/>
          </p:nvSpPr>
          <p:spPr>
            <a:xfrm flipH="false" flipV="false" rot="0">
              <a:off x="0" y="0"/>
              <a:ext cx="3388207" cy="3298793"/>
            </a:xfrm>
            <a:custGeom>
              <a:avLst/>
              <a:gdLst/>
              <a:ahLst/>
              <a:cxnLst/>
              <a:rect r="r" b="b" t="t" l="l"/>
              <a:pathLst>
                <a:path h="3298793" w="3388207">
                  <a:moveTo>
                    <a:pt x="0" y="3197193"/>
                  </a:moveTo>
                  <a:lnTo>
                    <a:pt x="3388207" y="3197193"/>
                  </a:lnTo>
                  <a:lnTo>
                    <a:pt x="3261207" y="3298793"/>
                  </a:lnTo>
                  <a:cubicBezTo>
                    <a:pt x="3261207" y="3298793"/>
                    <a:pt x="2270607" y="3222593"/>
                    <a:pt x="2169007" y="3222593"/>
                  </a:cubicBezTo>
                  <a:lnTo>
                    <a:pt x="1219200" y="3222593"/>
                  </a:lnTo>
                  <a:cubicBezTo>
                    <a:pt x="1117600" y="3222593"/>
                    <a:pt x="127000" y="3298793"/>
                    <a:pt x="127000" y="3298793"/>
                  </a:cubicBezTo>
                  <a:lnTo>
                    <a:pt x="0" y="3197193"/>
                  </a:lnTo>
                  <a:lnTo>
                    <a:pt x="0" y="0"/>
                  </a:lnTo>
                  <a:lnTo>
                    <a:pt x="3388207" y="0"/>
                  </a:lnTo>
                  <a:lnTo>
                    <a:pt x="3388207" y="3197193"/>
                  </a:lnTo>
                  <a:lnTo>
                    <a:pt x="12700" y="3197193"/>
                  </a:lnTo>
                  <a:lnTo>
                    <a:pt x="12700" y="3184493"/>
                  </a:lnTo>
                  <a:lnTo>
                    <a:pt x="3375507" y="3184493"/>
                  </a:lnTo>
                  <a:lnTo>
                    <a:pt x="3375507" y="12700"/>
                  </a:lnTo>
                  <a:lnTo>
                    <a:pt x="12700" y="12700"/>
                  </a:lnTo>
                  <a:lnTo>
                    <a:pt x="12700" y="3197193"/>
                  </a:lnTo>
                </a:path>
              </a:pathLst>
            </a:custGeom>
            <a:solidFill>
              <a:srgbClr val="394C60">
                <a:alpha val="784"/>
              </a:srgbClr>
            </a:solidFill>
          </p:spPr>
        </p:sp>
        <p:sp>
          <p:nvSpPr>
            <p:cNvPr name="TextBox 203" id="203"/>
            <p:cNvSpPr txBox="true"/>
            <p:nvPr/>
          </p:nvSpPr>
          <p:spPr>
            <a:xfrm>
              <a:off x="0" y="-9525"/>
              <a:ext cx="3388207" cy="3206718"/>
            </a:xfrm>
            <a:prstGeom prst="rect">
              <a:avLst/>
            </a:prstGeom>
          </p:spPr>
          <p:txBody>
            <a:bodyPr anchor="ctr" rtlCol="false" tIns="82756" lIns="82756" bIns="82756" rIns="82756"/>
            <a:lstStyle/>
            <a:p>
              <a:pPr algn="ctr">
                <a:lnSpc>
                  <a:spcPts val="1399"/>
                </a:lnSpc>
              </a:pPr>
              <a:r>
                <a:rPr lang="en-US" sz="999" b="true">
                  <a:solidFill>
                    <a:srgbClr val="000000"/>
                  </a:solidFill>
                  <a:latin typeface="DM Sans Bold"/>
                  <a:ea typeface="DM Sans Bold"/>
                  <a:cs typeface="DM Sans Bold"/>
                  <a:sym typeface="DM Sans Bold"/>
                </a:rPr>
                <a:t>Do multiple shows at the same time.</a:t>
              </a:r>
            </a:p>
          </p:txBody>
        </p:sp>
      </p:grpSp>
      <p:grpSp>
        <p:nvGrpSpPr>
          <p:cNvPr name="Group 204" id="204"/>
          <p:cNvGrpSpPr/>
          <p:nvPr/>
        </p:nvGrpSpPr>
        <p:grpSpPr>
          <a:xfrm rot="0">
            <a:off x="4964481" y="4043523"/>
            <a:ext cx="1379202" cy="1337028"/>
            <a:chOff x="0" y="0"/>
            <a:chExt cx="3400027" cy="3296059"/>
          </a:xfrm>
        </p:grpSpPr>
        <p:sp>
          <p:nvSpPr>
            <p:cNvPr name="Freeform 205" id="205"/>
            <p:cNvSpPr/>
            <p:nvPr/>
          </p:nvSpPr>
          <p:spPr>
            <a:xfrm flipH="false" flipV="false" rot="0">
              <a:off x="0" y="0"/>
              <a:ext cx="3400027" cy="3194459"/>
            </a:xfrm>
            <a:custGeom>
              <a:avLst/>
              <a:gdLst/>
              <a:ahLst/>
              <a:cxnLst/>
              <a:rect r="r" b="b" t="t" l="l"/>
              <a:pathLst>
                <a:path h="3194459" w="3400027">
                  <a:moveTo>
                    <a:pt x="0" y="0"/>
                  </a:moveTo>
                  <a:lnTo>
                    <a:pt x="3400027" y="0"/>
                  </a:lnTo>
                  <a:lnTo>
                    <a:pt x="3400027" y="3194459"/>
                  </a:lnTo>
                  <a:lnTo>
                    <a:pt x="0" y="3194459"/>
                  </a:lnTo>
                  <a:close/>
                </a:path>
              </a:pathLst>
            </a:custGeom>
            <a:solidFill>
              <a:srgbClr val="FFF4E3"/>
            </a:solidFill>
          </p:spPr>
        </p:sp>
        <p:sp>
          <p:nvSpPr>
            <p:cNvPr name="Freeform 206" id="206"/>
            <p:cNvSpPr/>
            <p:nvPr/>
          </p:nvSpPr>
          <p:spPr>
            <a:xfrm flipH="false" flipV="false" rot="0">
              <a:off x="0" y="0"/>
              <a:ext cx="3400027" cy="3296059"/>
            </a:xfrm>
            <a:custGeom>
              <a:avLst/>
              <a:gdLst/>
              <a:ahLst/>
              <a:cxnLst/>
              <a:rect r="r" b="b" t="t" l="l"/>
              <a:pathLst>
                <a:path h="3296059" w="3400027">
                  <a:moveTo>
                    <a:pt x="0" y="3194459"/>
                  </a:moveTo>
                  <a:lnTo>
                    <a:pt x="3400027" y="3194459"/>
                  </a:lnTo>
                  <a:lnTo>
                    <a:pt x="3273027" y="3296059"/>
                  </a:lnTo>
                  <a:cubicBezTo>
                    <a:pt x="3273027" y="3296059"/>
                    <a:pt x="2282427" y="3219859"/>
                    <a:pt x="2180827" y="3219859"/>
                  </a:cubicBezTo>
                  <a:lnTo>
                    <a:pt x="1219200" y="3219859"/>
                  </a:lnTo>
                  <a:cubicBezTo>
                    <a:pt x="1117600" y="3219859"/>
                    <a:pt x="127000" y="3296059"/>
                    <a:pt x="127000" y="3296059"/>
                  </a:cubicBezTo>
                  <a:lnTo>
                    <a:pt x="0" y="3194459"/>
                  </a:lnTo>
                  <a:lnTo>
                    <a:pt x="0" y="0"/>
                  </a:lnTo>
                  <a:lnTo>
                    <a:pt x="3400027" y="0"/>
                  </a:lnTo>
                  <a:lnTo>
                    <a:pt x="3400027" y="3194459"/>
                  </a:lnTo>
                  <a:lnTo>
                    <a:pt x="12700" y="3194459"/>
                  </a:lnTo>
                  <a:lnTo>
                    <a:pt x="12700" y="3181759"/>
                  </a:lnTo>
                  <a:lnTo>
                    <a:pt x="3387327" y="3181759"/>
                  </a:lnTo>
                  <a:lnTo>
                    <a:pt x="3387327" y="12700"/>
                  </a:lnTo>
                  <a:lnTo>
                    <a:pt x="12700" y="12700"/>
                  </a:lnTo>
                  <a:lnTo>
                    <a:pt x="12700" y="3194459"/>
                  </a:lnTo>
                </a:path>
              </a:pathLst>
            </a:custGeom>
            <a:solidFill>
              <a:srgbClr val="394C60">
                <a:alpha val="784"/>
              </a:srgbClr>
            </a:solidFill>
          </p:spPr>
        </p:sp>
        <p:sp>
          <p:nvSpPr>
            <p:cNvPr name="TextBox 207" id="207"/>
            <p:cNvSpPr txBox="true"/>
            <p:nvPr/>
          </p:nvSpPr>
          <p:spPr>
            <a:xfrm>
              <a:off x="0" y="-9525"/>
              <a:ext cx="3400027" cy="3203984"/>
            </a:xfrm>
            <a:prstGeom prst="rect">
              <a:avLst/>
            </a:prstGeom>
          </p:spPr>
          <p:txBody>
            <a:bodyPr anchor="ctr" rtlCol="false" tIns="109903" lIns="109903" bIns="109903" rIns="109903"/>
            <a:lstStyle/>
            <a:p>
              <a:pPr algn="ctr">
                <a:lnSpc>
                  <a:spcPts val="1399"/>
                </a:lnSpc>
              </a:pPr>
              <a:r>
                <a:rPr lang="en-US" sz="999">
                  <a:solidFill>
                    <a:srgbClr val="000000"/>
                  </a:solidFill>
                  <a:latin typeface="DM Sans"/>
                  <a:ea typeface="DM Sans"/>
                  <a:cs typeface="DM Sans"/>
                  <a:sym typeface="DM Sans"/>
                </a:rPr>
                <a:t>“That’s usually the timeline. Six to seven, to eight months.”</a:t>
              </a:r>
            </a:p>
          </p:txBody>
        </p:sp>
      </p:grpSp>
      <p:grpSp>
        <p:nvGrpSpPr>
          <p:cNvPr name="Group 208" id="208"/>
          <p:cNvGrpSpPr/>
          <p:nvPr/>
        </p:nvGrpSpPr>
        <p:grpSpPr>
          <a:xfrm rot="0">
            <a:off x="3294809" y="3313441"/>
            <a:ext cx="1714315" cy="1762071"/>
            <a:chOff x="0" y="0"/>
            <a:chExt cx="4226153" cy="4343882"/>
          </a:xfrm>
        </p:grpSpPr>
        <p:sp>
          <p:nvSpPr>
            <p:cNvPr name="Freeform 209" id="209"/>
            <p:cNvSpPr/>
            <p:nvPr/>
          </p:nvSpPr>
          <p:spPr>
            <a:xfrm flipH="false" flipV="false" rot="0">
              <a:off x="0" y="0"/>
              <a:ext cx="4226153" cy="4242282"/>
            </a:xfrm>
            <a:custGeom>
              <a:avLst/>
              <a:gdLst/>
              <a:ahLst/>
              <a:cxnLst/>
              <a:rect r="r" b="b" t="t" l="l"/>
              <a:pathLst>
                <a:path h="4242282" w="4226153">
                  <a:moveTo>
                    <a:pt x="0" y="0"/>
                  </a:moveTo>
                  <a:lnTo>
                    <a:pt x="4226153" y="0"/>
                  </a:lnTo>
                  <a:lnTo>
                    <a:pt x="4226153" y="4242282"/>
                  </a:lnTo>
                  <a:lnTo>
                    <a:pt x="0" y="4242282"/>
                  </a:lnTo>
                  <a:close/>
                </a:path>
              </a:pathLst>
            </a:custGeom>
            <a:solidFill>
              <a:srgbClr val="9ED0DB"/>
            </a:solidFill>
          </p:spPr>
        </p:sp>
        <p:sp>
          <p:nvSpPr>
            <p:cNvPr name="Freeform 210" id="210"/>
            <p:cNvSpPr/>
            <p:nvPr/>
          </p:nvSpPr>
          <p:spPr>
            <a:xfrm flipH="false" flipV="false" rot="0">
              <a:off x="0" y="0"/>
              <a:ext cx="4226153" cy="4343882"/>
            </a:xfrm>
            <a:custGeom>
              <a:avLst/>
              <a:gdLst/>
              <a:ahLst/>
              <a:cxnLst/>
              <a:rect r="r" b="b" t="t" l="l"/>
              <a:pathLst>
                <a:path h="4343882" w="4226153">
                  <a:moveTo>
                    <a:pt x="0" y="4242282"/>
                  </a:moveTo>
                  <a:lnTo>
                    <a:pt x="4226153" y="4242282"/>
                  </a:lnTo>
                  <a:lnTo>
                    <a:pt x="4099153" y="4343882"/>
                  </a:lnTo>
                  <a:cubicBezTo>
                    <a:pt x="4099153" y="4343882"/>
                    <a:pt x="3108553" y="4267682"/>
                    <a:pt x="3006953" y="4267682"/>
                  </a:cubicBezTo>
                  <a:lnTo>
                    <a:pt x="1219200" y="4267682"/>
                  </a:lnTo>
                  <a:cubicBezTo>
                    <a:pt x="1117600" y="4267682"/>
                    <a:pt x="127000" y="4343882"/>
                    <a:pt x="127000" y="4343882"/>
                  </a:cubicBezTo>
                  <a:lnTo>
                    <a:pt x="0" y="4242282"/>
                  </a:lnTo>
                  <a:lnTo>
                    <a:pt x="0" y="0"/>
                  </a:lnTo>
                  <a:lnTo>
                    <a:pt x="4226153" y="0"/>
                  </a:lnTo>
                  <a:lnTo>
                    <a:pt x="4226153" y="4242282"/>
                  </a:lnTo>
                  <a:lnTo>
                    <a:pt x="12700" y="4242282"/>
                  </a:lnTo>
                  <a:lnTo>
                    <a:pt x="12700" y="4229582"/>
                  </a:lnTo>
                  <a:lnTo>
                    <a:pt x="4213453" y="4229582"/>
                  </a:lnTo>
                  <a:lnTo>
                    <a:pt x="4213453" y="12700"/>
                  </a:lnTo>
                  <a:lnTo>
                    <a:pt x="12700" y="12700"/>
                  </a:lnTo>
                  <a:lnTo>
                    <a:pt x="12700" y="4242282"/>
                  </a:lnTo>
                </a:path>
              </a:pathLst>
            </a:custGeom>
            <a:solidFill>
              <a:srgbClr val="394C60">
                <a:alpha val="784"/>
              </a:srgbClr>
            </a:solidFill>
          </p:spPr>
        </p:sp>
        <p:sp>
          <p:nvSpPr>
            <p:cNvPr name="TextBox 211" id="211"/>
            <p:cNvSpPr txBox="true"/>
            <p:nvPr/>
          </p:nvSpPr>
          <p:spPr>
            <a:xfrm>
              <a:off x="0" y="-9525"/>
              <a:ext cx="4226153" cy="4251807"/>
            </a:xfrm>
            <a:prstGeom prst="rect">
              <a:avLst/>
            </a:prstGeom>
          </p:spPr>
          <p:txBody>
            <a:bodyPr anchor="ctr" rtlCol="false" tIns="109903" lIns="109903" bIns="109903" rIns="109903"/>
            <a:lstStyle/>
            <a:p>
              <a:pPr algn="ctr">
                <a:lnSpc>
                  <a:spcPts val="1399"/>
                </a:lnSpc>
              </a:pPr>
              <a:r>
                <a:rPr lang="en-US" sz="999">
                  <a:solidFill>
                    <a:srgbClr val="000000"/>
                  </a:solidFill>
                  <a:latin typeface="DM Sans"/>
                  <a:ea typeface="DM Sans"/>
                  <a:cs typeface="DM Sans"/>
                  <a:sym typeface="DM Sans"/>
                </a:rPr>
                <a:t>“I would say it’s about two hours of research, around one hour of sketching, and about two hours of rendering. I would say, on average, about five hours per costume to design, and that’s just the design part.”</a:t>
              </a:r>
            </a:p>
          </p:txBody>
        </p:sp>
      </p:grpSp>
      <p:grpSp>
        <p:nvGrpSpPr>
          <p:cNvPr name="Group 212" id="212"/>
          <p:cNvGrpSpPr/>
          <p:nvPr/>
        </p:nvGrpSpPr>
        <p:grpSpPr>
          <a:xfrm rot="0">
            <a:off x="15285931" y="3335918"/>
            <a:ext cx="1237144" cy="1248311"/>
            <a:chOff x="0" y="0"/>
            <a:chExt cx="3041129" cy="3068578"/>
          </a:xfrm>
        </p:grpSpPr>
        <p:sp>
          <p:nvSpPr>
            <p:cNvPr name="Freeform 213" id="213"/>
            <p:cNvSpPr/>
            <p:nvPr/>
          </p:nvSpPr>
          <p:spPr>
            <a:xfrm flipH="false" flipV="false" rot="0">
              <a:off x="0" y="0"/>
              <a:ext cx="3041129" cy="2966978"/>
            </a:xfrm>
            <a:custGeom>
              <a:avLst/>
              <a:gdLst/>
              <a:ahLst/>
              <a:cxnLst/>
              <a:rect r="r" b="b" t="t" l="l"/>
              <a:pathLst>
                <a:path h="2966978" w="3041129">
                  <a:moveTo>
                    <a:pt x="0" y="0"/>
                  </a:moveTo>
                  <a:lnTo>
                    <a:pt x="3041129" y="0"/>
                  </a:lnTo>
                  <a:lnTo>
                    <a:pt x="3041129" y="2966978"/>
                  </a:lnTo>
                  <a:lnTo>
                    <a:pt x="0" y="2966978"/>
                  </a:lnTo>
                  <a:close/>
                </a:path>
              </a:pathLst>
            </a:custGeom>
            <a:solidFill>
              <a:srgbClr val="FF66C4"/>
            </a:solidFill>
          </p:spPr>
        </p:sp>
        <p:sp>
          <p:nvSpPr>
            <p:cNvPr name="Freeform 214" id="214"/>
            <p:cNvSpPr/>
            <p:nvPr/>
          </p:nvSpPr>
          <p:spPr>
            <a:xfrm flipH="false" flipV="false" rot="0">
              <a:off x="0" y="0"/>
              <a:ext cx="3041129" cy="3068578"/>
            </a:xfrm>
            <a:custGeom>
              <a:avLst/>
              <a:gdLst/>
              <a:ahLst/>
              <a:cxnLst/>
              <a:rect r="r" b="b" t="t" l="l"/>
              <a:pathLst>
                <a:path h="3068578" w="3041129">
                  <a:moveTo>
                    <a:pt x="0" y="2966978"/>
                  </a:moveTo>
                  <a:lnTo>
                    <a:pt x="3041129" y="2966978"/>
                  </a:lnTo>
                  <a:lnTo>
                    <a:pt x="2914129" y="3068578"/>
                  </a:lnTo>
                  <a:cubicBezTo>
                    <a:pt x="2914129" y="3068578"/>
                    <a:pt x="1923529" y="2992378"/>
                    <a:pt x="1821929" y="2992378"/>
                  </a:cubicBezTo>
                  <a:lnTo>
                    <a:pt x="1219200" y="2992378"/>
                  </a:lnTo>
                  <a:cubicBezTo>
                    <a:pt x="1117600" y="2992378"/>
                    <a:pt x="127000" y="3068578"/>
                    <a:pt x="127000" y="3068578"/>
                  </a:cubicBezTo>
                  <a:lnTo>
                    <a:pt x="0" y="2966978"/>
                  </a:lnTo>
                  <a:lnTo>
                    <a:pt x="0" y="0"/>
                  </a:lnTo>
                  <a:lnTo>
                    <a:pt x="3041129" y="0"/>
                  </a:lnTo>
                  <a:lnTo>
                    <a:pt x="3041129" y="2966978"/>
                  </a:lnTo>
                  <a:lnTo>
                    <a:pt x="12700" y="2966978"/>
                  </a:lnTo>
                  <a:lnTo>
                    <a:pt x="12700" y="2954278"/>
                  </a:lnTo>
                  <a:lnTo>
                    <a:pt x="3028429" y="2954278"/>
                  </a:lnTo>
                  <a:lnTo>
                    <a:pt x="3028429" y="12700"/>
                  </a:lnTo>
                  <a:lnTo>
                    <a:pt x="12700" y="12700"/>
                  </a:lnTo>
                  <a:lnTo>
                    <a:pt x="12700" y="2966978"/>
                  </a:lnTo>
                </a:path>
              </a:pathLst>
            </a:custGeom>
            <a:solidFill>
              <a:srgbClr val="394C60">
                <a:alpha val="784"/>
              </a:srgbClr>
            </a:solidFill>
          </p:spPr>
        </p:sp>
        <p:sp>
          <p:nvSpPr>
            <p:cNvPr name="TextBox 215" id="215"/>
            <p:cNvSpPr txBox="true"/>
            <p:nvPr/>
          </p:nvSpPr>
          <p:spPr>
            <a:xfrm>
              <a:off x="0" y="-9525"/>
              <a:ext cx="3041129" cy="2976503"/>
            </a:xfrm>
            <a:prstGeom prst="rect">
              <a:avLst/>
            </a:prstGeom>
          </p:spPr>
          <p:txBody>
            <a:bodyPr anchor="ctr" rtlCol="false" tIns="110217" lIns="110217" bIns="110217" rIns="110217"/>
            <a:lstStyle/>
            <a:p>
              <a:pPr algn="ctr">
                <a:lnSpc>
                  <a:spcPts val="1399"/>
                </a:lnSpc>
              </a:pPr>
              <a:r>
                <a:rPr lang="en-US" sz="999" b="true">
                  <a:solidFill>
                    <a:srgbClr val="000000"/>
                  </a:solidFill>
                  <a:latin typeface="DM Sans Bold"/>
                  <a:ea typeface="DM Sans Bold"/>
                  <a:cs typeface="DM Sans Bold"/>
                  <a:sym typeface="DM Sans Bold"/>
                </a:rPr>
                <a:t>AI doesn’t </a:t>
              </a:r>
              <a:r>
                <a:rPr lang="en-US" sz="999">
                  <a:solidFill>
                    <a:srgbClr val="000000"/>
                  </a:solidFill>
                  <a:latin typeface="DM Sans"/>
                  <a:ea typeface="DM Sans"/>
                  <a:cs typeface="DM Sans"/>
                  <a:sym typeface="DM Sans"/>
                </a:rPr>
                <a:t>always generate someth</a:t>
              </a:r>
              <a:r>
                <a:rPr lang="en-US" sz="999">
                  <a:solidFill>
                    <a:srgbClr val="000000"/>
                  </a:solidFill>
                  <a:latin typeface="DM Sans"/>
                  <a:ea typeface="DM Sans"/>
                  <a:cs typeface="DM Sans"/>
                  <a:sym typeface="DM Sans"/>
                </a:rPr>
                <a:t>in</a:t>
              </a:r>
              <a:r>
                <a:rPr lang="en-US" sz="999">
                  <a:solidFill>
                    <a:srgbClr val="000000"/>
                  </a:solidFill>
                  <a:latin typeface="DM Sans"/>
                  <a:ea typeface="DM Sans"/>
                  <a:cs typeface="DM Sans"/>
                  <a:sym typeface="DM Sans"/>
                </a:rPr>
                <a:t>g</a:t>
              </a:r>
              <a:r>
                <a:rPr lang="en-US" sz="999">
                  <a:solidFill>
                    <a:srgbClr val="000000"/>
                  </a:solidFill>
                  <a:latin typeface="DM Sans"/>
                  <a:ea typeface="DM Sans"/>
                  <a:cs typeface="DM Sans"/>
                  <a:sym typeface="DM Sans"/>
                </a:rPr>
                <a:t> </a:t>
              </a:r>
              <a:r>
                <a:rPr lang="en-US" sz="999">
                  <a:solidFill>
                    <a:srgbClr val="000000"/>
                  </a:solidFill>
                  <a:latin typeface="DM Sans"/>
                  <a:ea typeface="DM Sans"/>
                  <a:cs typeface="DM Sans"/>
                  <a:sym typeface="DM Sans"/>
                </a:rPr>
                <a:t>th</a:t>
              </a:r>
              <a:r>
                <a:rPr lang="en-US" sz="999">
                  <a:solidFill>
                    <a:srgbClr val="000000"/>
                  </a:solidFill>
                  <a:latin typeface="DM Sans"/>
                  <a:ea typeface="DM Sans"/>
                  <a:cs typeface="DM Sans"/>
                  <a:sym typeface="DM Sans"/>
                </a:rPr>
                <a:t>at </a:t>
              </a:r>
              <a:r>
                <a:rPr lang="en-US" sz="999">
                  <a:solidFill>
                    <a:srgbClr val="000000"/>
                  </a:solidFill>
                  <a:latin typeface="DM Sans"/>
                  <a:ea typeface="DM Sans"/>
                  <a:cs typeface="DM Sans"/>
                  <a:sym typeface="DM Sans"/>
                </a:rPr>
                <a:t>c</a:t>
              </a:r>
              <a:r>
                <a:rPr lang="en-US" sz="999">
                  <a:solidFill>
                    <a:srgbClr val="000000"/>
                  </a:solidFill>
                  <a:latin typeface="DM Sans"/>
                  <a:ea typeface="DM Sans"/>
                  <a:cs typeface="DM Sans"/>
                  <a:sym typeface="DM Sans"/>
                </a:rPr>
                <a:t>an </a:t>
              </a:r>
              <a:r>
                <a:rPr lang="en-US" sz="999" b="true">
                  <a:solidFill>
                    <a:srgbClr val="000000"/>
                  </a:solidFill>
                  <a:latin typeface="DM Sans Bold"/>
                  <a:ea typeface="DM Sans Bold"/>
                  <a:cs typeface="DM Sans Bold"/>
                  <a:sym typeface="DM Sans Bold"/>
                </a:rPr>
                <a:t>realistically be made.</a:t>
              </a:r>
            </a:p>
            <a:p>
              <a:pPr algn="ctr">
                <a:lnSpc>
                  <a:spcPts val="1399"/>
                </a:lnSpc>
              </a:pPr>
            </a:p>
          </p:txBody>
        </p:sp>
      </p:grpSp>
      <p:grpSp>
        <p:nvGrpSpPr>
          <p:cNvPr name="Group 216" id="216"/>
          <p:cNvGrpSpPr/>
          <p:nvPr/>
        </p:nvGrpSpPr>
        <p:grpSpPr>
          <a:xfrm rot="0">
            <a:off x="7292142" y="2128330"/>
            <a:ext cx="1641641" cy="1591922"/>
            <a:chOff x="0" y="0"/>
            <a:chExt cx="3399003" cy="3296059"/>
          </a:xfrm>
        </p:grpSpPr>
        <p:sp>
          <p:nvSpPr>
            <p:cNvPr name="Freeform 217" id="217"/>
            <p:cNvSpPr/>
            <p:nvPr/>
          </p:nvSpPr>
          <p:spPr>
            <a:xfrm flipH="false" flipV="false" rot="0">
              <a:off x="0" y="0"/>
              <a:ext cx="3399003" cy="3194459"/>
            </a:xfrm>
            <a:custGeom>
              <a:avLst/>
              <a:gdLst/>
              <a:ahLst/>
              <a:cxnLst/>
              <a:rect r="r" b="b" t="t" l="l"/>
              <a:pathLst>
                <a:path h="3194459" w="3399003">
                  <a:moveTo>
                    <a:pt x="0" y="0"/>
                  </a:moveTo>
                  <a:lnTo>
                    <a:pt x="3399003" y="0"/>
                  </a:lnTo>
                  <a:lnTo>
                    <a:pt x="3399003" y="3194459"/>
                  </a:lnTo>
                  <a:lnTo>
                    <a:pt x="0" y="3194459"/>
                  </a:lnTo>
                  <a:close/>
                </a:path>
              </a:pathLst>
            </a:custGeom>
            <a:solidFill>
              <a:srgbClr val="FF66C4"/>
            </a:solidFill>
          </p:spPr>
        </p:sp>
        <p:sp>
          <p:nvSpPr>
            <p:cNvPr name="Freeform 218" id="218"/>
            <p:cNvSpPr/>
            <p:nvPr/>
          </p:nvSpPr>
          <p:spPr>
            <a:xfrm flipH="false" flipV="false" rot="0">
              <a:off x="0" y="0"/>
              <a:ext cx="3399003" cy="3296059"/>
            </a:xfrm>
            <a:custGeom>
              <a:avLst/>
              <a:gdLst/>
              <a:ahLst/>
              <a:cxnLst/>
              <a:rect r="r" b="b" t="t" l="l"/>
              <a:pathLst>
                <a:path h="3296059" w="3399003">
                  <a:moveTo>
                    <a:pt x="0" y="3194459"/>
                  </a:moveTo>
                  <a:lnTo>
                    <a:pt x="3399003" y="3194459"/>
                  </a:lnTo>
                  <a:lnTo>
                    <a:pt x="3272003" y="3296059"/>
                  </a:lnTo>
                  <a:cubicBezTo>
                    <a:pt x="3272003" y="3296059"/>
                    <a:pt x="2281403" y="3219859"/>
                    <a:pt x="2179803" y="3219859"/>
                  </a:cubicBezTo>
                  <a:lnTo>
                    <a:pt x="1219200" y="3219859"/>
                  </a:lnTo>
                  <a:cubicBezTo>
                    <a:pt x="1117600" y="3219859"/>
                    <a:pt x="127000" y="3296059"/>
                    <a:pt x="127000" y="3296059"/>
                  </a:cubicBezTo>
                  <a:lnTo>
                    <a:pt x="0" y="3194459"/>
                  </a:lnTo>
                  <a:lnTo>
                    <a:pt x="0" y="0"/>
                  </a:lnTo>
                  <a:lnTo>
                    <a:pt x="3399003" y="0"/>
                  </a:lnTo>
                  <a:lnTo>
                    <a:pt x="3399003" y="3194459"/>
                  </a:lnTo>
                  <a:lnTo>
                    <a:pt x="12700" y="3194459"/>
                  </a:lnTo>
                  <a:lnTo>
                    <a:pt x="12700" y="3181759"/>
                  </a:lnTo>
                  <a:lnTo>
                    <a:pt x="3386303" y="3181759"/>
                  </a:lnTo>
                  <a:lnTo>
                    <a:pt x="3386303" y="12700"/>
                  </a:lnTo>
                  <a:lnTo>
                    <a:pt x="12700" y="12700"/>
                  </a:lnTo>
                  <a:lnTo>
                    <a:pt x="12700" y="3194459"/>
                  </a:lnTo>
                </a:path>
              </a:pathLst>
            </a:custGeom>
            <a:solidFill>
              <a:srgbClr val="394C60">
                <a:alpha val="784"/>
              </a:srgbClr>
            </a:solidFill>
          </p:spPr>
        </p:sp>
        <p:sp>
          <p:nvSpPr>
            <p:cNvPr name="TextBox 219" id="219"/>
            <p:cNvSpPr txBox="true"/>
            <p:nvPr/>
          </p:nvSpPr>
          <p:spPr>
            <a:xfrm>
              <a:off x="0" y="-9525"/>
              <a:ext cx="3399003" cy="3203984"/>
            </a:xfrm>
            <a:prstGeom prst="rect">
              <a:avLst/>
            </a:prstGeom>
          </p:spPr>
          <p:txBody>
            <a:bodyPr anchor="ctr" rtlCol="false" tIns="130855" lIns="130855" bIns="130855" rIns="130855"/>
            <a:lstStyle/>
            <a:p>
              <a:pPr algn="ctr">
                <a:lnSpc>
                  <a:spcPts val="1399"/>
                </a:lnSpc>
              </a:pPr>
              <a:r>
                <a:rPr lang="en-US" sz="999">
                  <a:solidFill>
                    <a:srgbClr val="000000"/>
                  </a:solidFill>
                  <a:latin typeface="DM Sans"/>
                  <a:ea typeface="DM Sans"/>
                  <a:cs typeface="DM Sans"/>
                  <a:sym typeface="DM Sans"/>
                </a:rPr>
                <a:t>“ Sometimes you just don’t have time for all of the design work, and that’s</a:t>
              </a:r>
              <a:r>
                <a:rPr lang="en-US" sz="999" b="true">
                  <a:solidFill>
                    <a:srgbClr val="000000"/>
                  </a:solidFill>
                  <a:latin typeface="DM Sans Bold"/>
                  <a:ea typeface="DM Sans Bold"/>
                  <a:cs typeface="DM Sans Bold"/>
                  <a:sym typeface="DM Sans Bold"/>
                </a:rPr>
                <a:t> when AI, I think, can assist people</a:t>
              </a:r>
              <a:r>
                <a:rPr lang="en-US" sz="999">
                  <a:solidFill>
                    <a:srgbClr val="000000"/>
                  </a:solidFill>
                  <a:latin typeface="DM Sans"/>
                  <a:ea typeface="DM Sans"/>
                  <a:cs typeface="DM Sans"/>
                  <a:sym typeface="DM Sans"/>
                </a:rPr>
                <a:t>..”</a:t>
              </a:r>
            </a:p>
          </p:txBody>
        </p:sp>
      </p:grpSp>
      <p:grpSp>
        <p:nvGrpSpPr>
          <p:cNvPr name="Group 220" id="220"/>
          <p:cNvGrpSpPr/>
          <p:nvPr/>
        </p:nvGrpSpPr>
        <p:grpSpPr>
          <a:xfrm rot="0">
            <a:off x="11305283" y="1166661"/>
            <a:ext cx="1227137" cy="1188333"/>
            <a:chOff x="0" y="0"/>
            <a:chExt cx="3132413" cy="3033362"/>
          </a:xfrm>
        </p:grpSpPr>
        <p:sp>
          <p:nvSpPr>
            <p:cNvPr name="Freeform 221" id="221"/>
            <p:cNvSpPr/>
            <p:nvPr/>
          </p:nvSpPr>
          <p:spPr>
            <a:xfrm flipH="false" flipV="false" rot="0">
              <a:off x="0" y="0"/>
              <a:ext cx="3132413" cy="2931763"/>
            </a:xfrm>
            <a:custGeom>
              <a:avLst/>
              <a:gdLst/>
              <a:ahLst/>
              <a:cxnLst/>
              <a:rect r="r" b="b" t="t" l="l"/>
              <a:pathLst>
                <a:path h="2931763" w="3132413">
                  <a:moveTo>
                    <a:pt x="0" y="0"/>
                  </a:moveTo>
                  <a:lnTo>
                    <a:pt x="3132413" y="0"/>
                  </a:lnTo>
                  <a:lnTo>
                    <a:pt x="3132413" y="2931763"/>
                  </a:lnTo>
                  <a:lnTo>
                    <a:pt x="0" y="2931763"/>
                  </a:lnTo>
                  <a:close/>
                </a:path>
              </a:pathLst>
            </a:custGeom>
            <a:solidFill>
              <a:srgbClr val="FFF4E3"/>
            </a:solidFill>
          </p:spPr>
        </p:sp>
        <p:sp>
          <p:nvSpPr>
            <p:cNvPr name="Freeform 222" id="222"/>
            <p:cNvSpPr/>
            <p:nvPr/>
          </p:nvSpPr>
          <p:spPr>
            <a:xfrm flipH="false" flipV="false" rot="0">
              <a:off x="0" y="0"/>
              <a:ext cx="3132413" cy="3033363"/>
            </a:xfrm>
            <a:custGeom>
              <a:avLst/>
              <a:gdLst/>
              <a:ahLst/>
              <a:cxnLst/>
              <a:rect r="r" b="b" t="t" l="l"/>
              <a:pathLst>
                <a:path h="3033363" w="3132413">
                  <a:moveTo>
                    <a:pt x="0" y="2931763"/>
                  </a:moveTo>
                  <a:lnTo>
                    <a:pt x="3132413" y="2931763"/>
                  </a:lnTo>
                  <a:lnTo>
                    <a:pt x="3005413" y="3033363"/>
                  </a:lnTo>
                  <a:cubicBezTo>
                    <a:pt x="3005413" y="3033363"/>
                    <a:pt x="2014813" y="2957163"/>
                    <a:pt x="1913213" y="2957163"/>
                  </a:cubicBezTo>
                  <a:lnTo>
                    <a:pt x="1219200" y="2957163"/>
                  </a:lnTo>
                  <a:cubicBezTo>
                    <a:pt x="1117600" y="2957163"/>
                    <a:pt x="127000" y="3033363"/>
                    <a:pt x="127000" y="3033363"/>
                  </a:cubicBezTo>
                  <a:lnTo>
                    <a:pt x="0" y="2931763"/>
                  </a:lnTo>
                  <a:lnTo>
                    <a:pt x="0" y="0"/>
                  </a:lnTo>
                  <a:lnTo>
                    <a:pt x="3132413" y="0"/>
                  </a:lnTo>
                  <a:lnTo>
                    <a:pt x="3132413" y="2931763"/>
                  </a:lnTo>
                  <a:lnTo>
                    <a:pt x="12700" y="2931763"/>
                  </a:lnTo>
                  <a:lnTo>
                    <a:pt x="12700" y="2919063"/>
                  </a:lnTo>
                  <a:lnTo>
                    <a:pt x="3119713" y="2919063"/>
                  </a:lnTo>
                  <a:lnTo>
                    <a:pt x="3119713" y="12700"/>
                  </a:lnTo>
                  <a:lnTo>
                    <a:pt x="12700" y="12700"/>
                  </a:lnTo>
                  <a:lnTo>
                    <a:pt x="12700" y="2931763"/>
                  </a:lnTo>
                </a:path>
              </a:pathLst>
            </a:custGeom>
            <a:solidFill>
              <a:srgbClr val="394C60">
                <a:alpha val="784"/>
              </a:srgbClr>
            </a:solidFill>
          </p:spPr>
        </p:sp>
        <p:sp>
          <p:nvSpPr>
            <p:cNvPr name="TextBox 223" id="223"/>
            <p:cNvSpPr txBox="true"/>
            <p:nvPr/>
          </p:nvSpPr>
          <p:spPr>
            <a:xfrm>
              <a:off x="0" y="-9525"/>
              <a:ext cx="3132413" cy="2941287"/>
            </a:xfrm>
            <a:prstGeom prst="rect">
              <a:avLst/>
            </a:prstGeom>
          </p:spPr>
          <p:txBody>
            <a:bodyPr anchor="ctr" rtlCol="false" tIns="106139" lIns="106139" bIns="106139" rIns="106139"/>
            <a:lstStyle/>
            <a:p>
              <a:pPr algn="ctr">
                <a:lnSpc>
                  <a:spcPts val="1399"/>
                </a:lnSpc>
              </a:pPr>
              <a:r>
                <a:rPr lang="en-US" sz="999">
                  <a:solidFill>
                    <a:srgbClr val="000000"/>
                  </a:solidFill>
                  <a:latin typeface="DM Sans"/>
                  <a:ea typeface="DM Sans"/>
                  <a:cs typeface="DM Sans"/>
                  <a:sym typeface="DM Sans"/>
                </a:rPr>
                <a:t>Communication failures create downstream design problems</a:t>
              </a:r>
            </a:p>
          </p:txBody>
        </p:sp>
      </p:grpSp>
      <p:grpSp>
        <p:nvGrpSpPr>
          <p:cNvPr name="Group 224" id="224"/>
          <p:cNvGrpSpPr/>
          <p:nvPr/>
        </p:nvGrpSpPr>
        <p:grpSpPr>
          <a:xfrm rot="0">
            <a:off x="11931338" y="2079457"/>
            <a:ext cx="1237144" cy="1233985"/>
            <a:chOff x="0" y="0"/>
            <a:chExt cx="3041129" cy="3033362"/>
          </a:xfrm>
        </p:grpSpPr>
        <p:sp>
          <p:nvSpPr>
            <p:cNvPr name="Freeform 225" id="225"/>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FF66C4"/>
            </a:solidFill>
          </p:spPr>
        </p:sp>
        <p:sp>
          <p:nvSpPr>
            <p:cNvPr name="Freeform 226" id="226"/>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227" id="227"/>
            <p:cNvSpPr txBox="true"/>
            <p:nvPr/>
          </p:nvSpPr>
          <p:spPr>
            <a:xfrm>
              <a:off x="0" y="-9525"/>
              <a:ext cx="3041129" cy="2941287"/>
            </a:xfrm>
            <a:prstGeom prst="rect">
              <a:avLst/>
            </a:prstGeom>
          </p:spPr>
          <p:txBody>
            <a:bodyPr anchor="ctr" rtlCol="false" tIns="110217" lIns="110217" bIns="110217" rIns="110217"/>
            <a:lstStyle/>
            <a:p>
              <a:pPr algn="ctr">
                <a:lnSpc>
                  <a:spcPts val="1399"/>
                </a:lnSpc>
              </a:pPr>
              <a:r>
                <a:rPr lang="en-US" sz="999">
                  <a:solidFill>
                    <a:srgbClr val="000000"/>
                  </a:solidFill>
                  <a:latin typeface="DM Sans"/>
                  <a:ea typeface="DM Sans"/>
                  <a:cs typeface="DM Sans"/>
                  <a:sym typeface="DM Sans"/>
                </a:rPr>
                <a:t>Design quality depends on </a:t>
              </a:r>
              <a:r>
                <a:rPr lang="en-US" sz="999" b="true">
                  <a:solidFill>
                    <a:srgbClr val="000000"/>
                  </a:solidFill>
                  <a:latin typeface="DM Sans Bold"/>
                  <a:ea typeface="DM Sans Bold"/>
                  <a:cs typeface="DM Sans Bold"/>
                  <a:sym typeface="DM Sans Bold"/>
                </a:rPr>
                <a:t>collaboration and shared understanding.</a:t>
              </a:r>
            </a:p>
          </p:txBody>
        </p:sp>
      </p:grpSp>
      <p:grpSp>
        <p:nvGrpSpPr>
          <p:cNvPr name="Group 228" id="228"/>
          <p:cNvGrpSpPr/>
          <p:nvPr/>
        </p:nvGrpSpPr>
        <p:grpSpPr>
          <a:xfrm rot="0">
            <a:off x="12804201" y="4168396"/>
            <a:ext cx="1237144" cy="1233985"/>
            <a:chOff x="0" y="0"/>
            <a:chExt cx="3041129" cy="3033362"/>
          </a:xfrm>
        </p:grpSpPr>
        <p:sp>
          <p:nvSpPr>
            <p:cNvPr name="Freeform 229" id="229"/>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FF66C4"/>
            </a:solidFill>
          </p:spPr>
        </p:sp>
        <p:sp>
          <p:nvSpPr>
            <p:cNvPr name="Freeform 230" id="230"/>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231" id="231"/>
            <p:cNvSpPr txBox="true"/>
            <p:nvPr/>
          </p:nvSpPr>
          <p:spPr>
            <a:xfrm>
              <a:off x="0" y="-9525"/>
              <a:ext cx="3041129" cy="2941287"/>
            </a:xfrm>
            <a:prstGeom prst="rect">
              <a:avLst/>
            </a:prstGeom>
          </p:spPr>
          <p:txBody>
            <a:bodyPr anchor="ctr" rtlCol="false" tIns="110217" lIns="110217" bIns="110217" rIns="110217"/>
            <a:lstStyle/>
            <a:p>
              <a:pPr algn="ctr">
                <a:lnSpc>
                  <a:spcPts val="1399"/>
                </a:lnSpc>
              </a:pPr>
              <a:r>
                <a:rPr lang="en-US" sz="999">
                  <a:solidFill>
                    <a:srgbClr val="000000"/>
                  </a:solidFill>
                  <a:latin typeface="DM Sans"/>
                  <a:ea typeface="DM Sans"/>
                  <a:cs typeface="DM Sans"/>
                  <a:sym typeface="DM Sans"/>
                </a:rPr>
                <a:t>Technology should </a:t>
              </a:r>
              <a:r>
                <a:rPr lang="en-US" sz="999" b="true">
                  <a:solidFill>
                    <a:srgbClr val="000000"/>
                  </a:solidFill>
                  <a:latin typeface="DM Sans Bold"/>
                  <a:ea typeface="DM Sans Bold"/>
                  <a:cs typeface="DM Sans Bold"/>
                  <a:sym typeface="DM Sans Bold"/>
                </a:rPr>
                <a:t>support</a:t>
              </a:r>
              <a:r>
                <a:rPr lang="en-US" sz="999">
                  <a:solidFill>
                    <a:srgbClr val="000000"/>
                  </a:solidFill>
                  <a:latin typeface="DM Sans"/>
                  <a:ea typeface="DM Sans"/>
                  <a:cs typeface="DM Sans"/>
                  <a:sym typeface="DM Sans"/>
                </a:rPr>
                <a:t>, not replace, </a:t>
              </a:r>
              <a:r>
                <a:rPr lang="en-US" sz="999">
                  <a:solidFill>
                    <a:srgbClr val="000000"/>
                  </a:solidFill>
                  <a:latin typeface="DM Sans"/>
                  <a:ea typeface="DM Sans"/>
                  <a:cs typeface="DM Sans"/>
                  <a:sym typeface="DM Sans"/>
                </a:rPr>
                <a:t>artistic</a:t>
              </a:r>
              <a:r>
                <a:rPr lang="en-US" sz="999">
                  <a:solidFill>
                    <a:srgbClr val="000000"/>
                  </a:solidFill>
                  <a:latin typeface="DM Sans"/>
                  <a:ea typeface="DM Sans"/>
                  <a:cs typeface="DM Sans"/>
                  <a:sym typeface="DM Sans"/>
                </a:rPr>
                <a:t> judgment.</a:t>
              </a:r>
            </a:p>
          </p:txBody>
        </p:sp>
      </p:grpSp>
      <p:grpSp>
        <p:nvGrpSpPr>
          <p:cNvPr name="Group 232" id="232"/>
          <p:cNvGrpSpPr/>
          <p:nvPr/>
        </p:nvGrpSpPr>
        <p:grpSpPr>
          <a:xfrm rot="0">
            <a:off x="16414801" y="1799913"/>
            <a:ext cx="1336667" cy="1521155"/>
            <a:chOff x="0" y="0"/>
            <a:chExt cx="3175171" cy="3613411"/>
          </a:xfrm>
        </p:grpSpPr>
        <p:sp>
          <p:nvSpPr>
            <p:cNvPr name="Freeform 233" id="233"/>
            <p:cNvSpPr/>
            <p:nvPr/>
          </p:nvSpPr>
          <p:spPr>
            <a:xfrm flipH="false" flipV="false" rot="0">
              <a:off x="0" y="0"/>
              <a:ext cx="3175172" cy="3511811"/>
            </a:xfrm>
            <a:custGeom>
              <a:avLst/>
              <a:gdLst/>
              <a:ahLst/>
              <a:cxnLst/>
              <a:rect r="r" b="b" t="t" l="l"/>
              <a:pathLst>
                <a:path h="3511811" w="3175172">
                  <a:moveTo>
                    <a:pt x="0" y="0"/>
                  </a:moveTo>
                  <a:lnTo>
                    <a:pt x="3175172" y="0"/>
                  </a:lnTo>
                  <a:lnTo>
                    <a:pt x="3175172" y="3511811"/>
                  </a:lnTo>
                  <a:lnTo>
                    <a:pt x="0" y="3511811"/>
                  </a:lnTo>
                  <a:close/>
                </a:path>
              </a:pathLst>
            </a:custGeom>
            <a:solidFill>
              <a:srgbClr val="FFF4E3"/>
            </a:solidFill>
          </p:spPr>
        </p:sp>
        <p:sp>
          <p:nvSpPr>
            <p:cNvPr name="Freeform 234" id="234"/>
            <p:cNvSpPr/>
            <p:nvPr/>
          </p:nvSpPr>
          <p:spPr>
            <a:xfrm flipH="false" flipV="false" rot="0">
              <a:off x="0" y="0"/>
              <a:ext cx="3175172" cy="3613411"/>
            </a:xfrm>
            <a:custGeom>
              <a:avLst/>
              <a:gdLst/>
              <a:ahLst/>
              <a:cxnLst/>
              <a:rect r="r" b="b" t="t" l="l"/>
              <a:pathLst>
                <a:path h="3613411" w="3175172">
                  <a:moveTo>
                    <a:pt x="0" y="3511811"/>
                  </a:moveTo>
                  <a:lnTo>
                    <a:pt x="3175172" y="3511811"/>
                  </a:lnTo>
                  <a:lnTo>
                    <a:pt x="3048172" y="3613411"/>
                  </a:lnTo>
                  <a:cubicBezTo>
                    <a:pt x="3048172" y="3613411"/>
                    <a:pt x="2057572" y="3537211"/>
                    <a:pt x="1955972" y="3537211"/>
                  </a:cubicBezTo>
                  <a:lnTo>
                    <a:pt x="1219200" y="3537211"/>
                  </a:lnTo>
                  <a:cubicBezTo>
                    <a:pt x="1117600" y="3537211"/>
                    <a:pt x="127000" y="3613411"/>
                    <a:pt x="127000" y="3613411"/>
                  </a:cubicBezTo>
                  <a:lnTo>
                    <a:pt x="0" y="3511811"/>
                  </a:lnTo>
                  <a:lnTo>
                    <a:pt x="0" y="0"/>
                  </a:lnTo>
                  <a:lnTo>
                    <a:pt x="3175172" y="0"/>
                  </a:lnTo>
                  <a:lnTo>
                    <a:pt x="3175172" y="3511811"/>
                  </a:lnTo>
                  <a:lnTo>
                    <a:pt x="12700" y="3511811"/>
                  </a:lnTo>
                  <a:lnTo>
                    <a:pt x="12700" y="3499111"/>
                  </a:lnTo>
                  <a:lnTo>
                    <a:pt x="3162472" y="3499111"/>
                  </a:lnTo>
                  <a:lnTo>
                    <a:pt x="3162472" y="12700"/>
                  </a:lnTo>
                  <a:lnTo>
                    <a:pt x="12700" y="12700"/>
                  </a:lnTo>
                  <a:lnTo>
                    <a:pt x="12700" y="3511811"/>
                  </a:lnTo>
                </a:path>
              </a:pathLst>
            </a:custGeom>
            <a:solidFill>
              <a:srgbClr val="394C60">
                <a:alpha val="784"/>
              </a:srgbClr>
            </a:solidFill>
          </p:spPr>
        </p:sp>
        <p:sp>
          <p:nvSpPr>
            <p:cNvPr name="TextBox 235" id="235"/>
            <p:cNvSpPr txBox="true"/>
            <p:nvPr/>
          </p:nvSpPr>
          <p:spPr>
            <a:xfrm>
              <a:off x="0" y="-9525"/>
              <a:ext cx="3175171" cy="3521336"/>
            </a:xfrm>
            <a:prstGeom prst="rect">
              <a:avLst/>
            </a:prstGeom>
          </p:spPr>
          <p:txBody>
            <a:bodyPr anchor="ctr" rtlCol="false" tIns="114056" lIns="114056" bIns="114056" rIns="114056"/>
            <a:lstStyle/>
            <a:p>
              <a:pPr algn="ctr">
                <a:lnSpc>
                  <a:spcPts val="1286"/>
                </a:lnSpc>
              </a:pPr>
              <a:r>
                <a:rPr lang="en-US" sz="918">
                  <a:solidFill>
                    <a:srgbClr val="000000"/>
                  </a:solidFill>
                  <a:latin typeface="DM Sans"/>
                  <a:ea typeface="DM Sans"/>
                  <a:cs typeface="DM Sans"/>
                  <a:sym typeface="DM Sans"/>
                </a:rPr>
                <a:t>The visual inspiration isn’t necessarily clothes that already exist. It’s </a:t>
              </a:r>
              <a:r>
                <a:rPr lang="en-US" sz="918" b="true">
                  <a:solidFill>
                    <a:srgbClr val="000000"/>
                  </a:solidFill>
                  <a:latin typeface="DM Sans Bold"/>
                  <a:ea typeface="DM Sans Bold"/>
                  <a:cs typeface="DM Sans Bold"/>
                  <a:sym typeface="DM Sans Bold"/>
                </a:rPr>
                <a:t>more abstract imagery</a:t>
              </a:r>
              <a:r>
                <a:rPr lang="en-US" sz="918">
                  <a:solidFill>
                    <a:srgbClr val="000000"/>
                  </a:solidFill>
                  <a:latin typeface="DM Sans"/>
                  <a:ea typeface="DM Sans"/>
                  <a:cs typeface="DM Sans"/>
                  <a:sym typeface="DM Sans"/>
                </a:rPr>
                <a:t> – from nature, from art, things like that.</a:t>
              </a:r>
            </a:p>
            <a:p>
              <a:pPr algn="ctr">
                <a:lnSpc>
                  <a:spcPts val="1286"/>
                </a:lnSpc>
              </a:pPr>
            </a:p>
          </p:txBody>
        </p:sp>
      </p:grpSp>
      <p:grpSp>
        <p:nvGrpSpPr>
          <p:cNvPr name="Group 236" id="236"/>
          <p:cNvGrpSpPr/>
          <p:nvPr/>
        </p:nvGrpSpPr>
        <p:grpSpPr>
          <a:xfrm rot="0">
            <a:off x="10220601" y="3161719"/>
            <a:ext cx="1237144" cy="1233985"/>
            <a:chOff x="0" y="0"/>
            <a:chExt cx="3041129" cy="3033362"/>
          </a:xfrm>
        </p:grpSpPr>
        <p:sp>
          <p:nvSpPr>
            <p:cNvPr name="Freeform 237" id="237"/>
            <p:cNvSpPr/>
            <p:nvPr/>
          </p:nvSpPr>
          <p:spPr>
            <a:xfrm flipH="false" flipV="false" rot="0">
              <a:off x="0" y="0"/>
              <a:ext cx="3041129" cy="2931763"/>
            </a:xfrm>
            <a:custGeom>
              <a:avLst/>
              <a:gdLst/>
              <a:ahLst/>
              <a:cxnLst/>
              <a:rect r="r" b="b" t="t" l="l"/>
              <a:pathLst>
                <a:path h="2931763" w="3041129">
                  <a:moveTo>
                    <a:pt x="0" y="0"/>
                  </a:moveTo>
                  <a:lnTo>
                    <a:pt x="3041129" y="0"/>
                  </a:lnTo>
                  <a:lnTo>
                    <a:pt x="3041129" y="2931763"/>
                  </a:lnTo>
                  <a:lnTo>
                    <a:pt x="0" y="2931763"/>
                  </a:lnTo>
                  <a:close/>
                </a:path>
              </a:pathLst>
            </a:custGeom>
            <a:solidFill>
              <a:srgbClr val="9ED0DB"/>
            </a:solidFill>
          </p:spPr>
        </p:sp>
        <p:sp>
          <p:nvSpPr>
            <p:cNvPr name="Freeform 238" id="238"/>
            <p:cNvSpPr/>
            <p:nvPr/>
          </p:nvSpPr>
          <p:spPr>
            <a:xfrm flipH="false" flipV="false" rot="0">
              <a:off x="0" y="0"/>
              <a:ext cx="3041129" cy="3033363"/>
            </a:xfrm>
            <a:custGeom>
              <a:avLst/>
              <a:gdLst/>
              <a:ahLst/>
              <a:cxnLst/>
              <a:rect r="r" b="b" t="t" l="l"/>
              <a:pathLst>
                <a:path h="3033363" w="3041129">
                  <a:moveTo>
                    <a:pt x="0" y="2931763"/>
                  </a:moveTo>
                  <a:lnTo>
                    <a:pt x="3041129" y="2931763"/>
                  </a:lnTo>
                  <a:lnTo>
                    <a:pt x="2914129" y="3033363"/>
                  </a:lnTo>
                  <a:cubicBezTo>
                    <a:pt x="2914129" y="3033363"/>
                    <a:pt x="1923529" y="2957163"/>
                    <a:pt x="1821929" y="2957163"/>
                  </a:cubicBezTo>
                  <a:lnTo>
                    <a:pt x="1219200" y="2957163"/>
                  </a:lnTo>
                  <a:cubicBezTo>
                    <a:pt x="1117600" y="2957163"/>
                    <a:pt x="127000" y="3033363"/>
                    <a:pt x="127000" y="3033363"/>
                  </a:cubicBezTo>
                  <a:lnTo>
                    <a:pt x="0" y="2931763"/>
                  </a:lnTo>
                  <a:lnTo>
                    <a:pt x="0" y="0"/>
                  </a:lnTo>
                  <a:lnTo>
                    <a:pt x="3041129" y="0"/>
                  </a:lnTo>
                  <a:lnTo>
                    <a:pt x="3041129" y="2931763"/>
                  </a:lnTo>
                  <a:lnTo>
                    <a:pt x="12700" y="2931763"/>
                  </a:lnTo>
                  <a:lnTo>
                    <a:pt x="12700" y="2919063"/>
                  </a:lnTo>
                  <a:lnTo>
                    <a:pt x="3028429" y="2919063"/>
                  </a:lnTo>
                  <a:lnTo>
                    <a:pt x="3028429" y="12700"/>
                  </a:lnTo>
                  <a:lnTo>
                    <a:pt x="12700" y="12700"/>
                  </a:lnTo>
                  <a:lnTo>
                    <a:pt x="12700" y="2931763"/>
                  </a:lnTo>
                </a:path>
              </a:pathLst>
            </a:custGeom>
            <a:solidFill>
              <a:srgbClr val="394C60">
                <a:alpha val="784"/>
              </a:srgbClr>
            </a:solidFill>
          </p:spPr>
        </p:sp>
        <p:sp>
          <p:nvSpPr>
            <p:cNvPr name="TextBox 239" id="239"/>
            <p:cNvSpPr txBox="true"/>
            <p:nvPr/>
          </p:nvSpPr>
          <p:spPr>
            <a:xfrm>
              <a:off x="0" y="-9525"/>
              <a:ext cx="3041129" cy="2941287"/>
            </a:xfrm>
            <a:prstGeom prst="rect">
              <a:avLst/>
            </a:prstGeom>
          </p:spPr>
          <p:txBody>
            <a:bodyPr anchor="ctr" rtlCol="false" tIns="110217" lIns="110217" bIns="110217" rIns="110217"/>
            <a:lstStyle/>
            <a:p>
              <a:pPr algn="ctr">
                <a:lnSpc>
                  <a:spcPts val="1399"/>
                </a:lnSpc>
              </a:pPr>
              <a:r>
                <a:rPr lang="en-US" sz="999">
                  <a:solidFill>
                    <a:srgbClr val="000000"/>
                  </a:solidFill>
                  <a:latin typeface="DM Sans"/>
                  <a:ea typeface="DM Sans"/>
                  <a:cs typeface="DM Sans"/>
                  <a:sym typeface="DM Sans"/>
                </a:rPr>
                <a:t>Not all art is precious. Sometimes it’s just to start a conversation.</a:t>
              </a:r>
            </a:p>
          </p:txBody>
        </p:sp>
      </p:grpSp>
      <p:grpSp>
        <p:nvGrpSpPr>
          <p:cNvPr name="Group 240" id="240"/>
          <p:cNvGrpSpPr/>
          <p:nvPr/>
        </p:nvGrpSpPr>
        <p:grpSpPr>
          <a:xfrm rot="0">
            <a:off x="14908121" y="4549333"/>
            <a:ext cx="1227137" cy="1188333"/>
            <a:chOff x="0" y="0"/>
            <a:chExt cx="3132413" cy="3033362"/>
          </a:xfrm>
        </p:grpSpPr>
        <p:sp>
          <p:nvSpPr>
            <p:cNvPr name="Freeform 241" id="241"/>
            <p:cNvSpPr/>
            <p:nvPr/>
          </p:nvSpPr>
          <p:spPr>
            <a:xfrm flipH="false" flipV="false" rot="0">
              <a:off x="0" y="0"/>
              <a:ext cx="3132413" cy="2931763"/>
            </a:xfrm>
            <a:custGeom>
              <a:avLst/>
              <a:gdLst/>
              <a:ahLst/>
              <a:cxnLst/>
              <a:rect r="r" b="b" t="t" l="l"/>
              <a:pathLst>
                <a:path h="2931763" w="3132413">
                  <a:moveTo>
                    <a:pt x="0" y="0"/>
                  </a:moveTo>
                  <a:lnTo>
                    <a:pt x="3132413" y="0"/>
                  </a:lnTo>
                  <a:lnTo>
                    <a:pt x="3132413" y="2931763"/>
                  </a:lnTo>
                  <a:lnTo>
                    <a:pt x="0" y="2931763"/>
                  </a:lnTo>
                  <a:close/>
                </a:path>
              </a:pathLst>
            </a:custGeom>
            <a:solidFill>
              <a:srgbClr val="87CEFA"/>
            </a:solidFill>
          </p:spPr>
        </p:sp>
        <p:sp>
          <p:nvSpPr>
            <p:cNvPr name="Freeform 242" id="242"/>
            <p:cNvSpPr/>
            <p:nvPr/>
          </p:nvSpPr>
          <p:spPr>
            <a:xfrm flipH="false" flipV="false" rot="0">
              <a:off x="0" y="0"/>
              <a:ext cx="3132413" cy="3033363"/>
            </a:xfrm>
            <a:custGeom>
              <a:avLst/>
              <a:gdLst/>
              <a:ahLst/>
              <a:cxnLst/>
              <a:rect r="r" b="b" t="t" l="l"/>
              <a:pathLst>
                <a:path h="3033363" w="3132413">
                  <a:moveTo>
                    <a:pt x="0" y="2931763"/>
                  </a:moveTo>
                  <a:lnTo>
                    <a:pt x="3132413" y="2931763"/>
                  </a:lnTo>
                  <a:lnTo>
                    <a:pt x="3005413" y="3033363"/>
                  </a:lnTo>
                  <a:cubicBezTo>
                    <a:pt x="3005413" y="3033363"/>
                    <a:pt x="2014813" y="2957163"/>
                    <a:pt x="1913213" y="2957163"/>
                  </a:cubicBezTo>
                  <a:lnTo>
                    <a:pt x="1219200" y="2957163"/>
                  </a:lnTo>
                  <a:cubicBezTo>
                    <a:pt x="1117600" y="2957163"/>
                    <a:pt x="127000" y="3033363"/>
                    <a:pt x="127000" y="3033363"/>
                  </a:cubicBezTo>
                  <a:lnTo>
                    <a:pt x="0" y="2931763"/>
                  </a:lnTo>
                  <a:lnTo>
                    <a:pt x="0" y="0"/>
                  </a:lnTo>
                  <a:lnTo>
                    <a:pt x="3132413" y="0"/>
                  </a:lnTo>
                  <a:lnTo>
                    <a:pt x="3132413" y="2931763"/>
                  </a:lnTo>
                  <a:lnTo>
                    <a:pt x="12700" y="2931763"/>
                  </a:lnTo>
                  <a:lnTo>
                    <a:pt x="12700" y="2919063"/>
                  </a:lnTo>
                  <a:lnTo>
                    <a:pt x="3119713" y="2919063"/>
                  </a:lnTo>
                  <a:lnTo>
                    <a:pt x="3119713" y="12700"/>
                  </a:lnTo>
                  <a:lnTo>
                    <a:pt x="12700" y="12700"/>
                  </a:lnTo>
                  <a:lnTo>
                    <a:pt x="12700" y="2931763"/>
                  </a:lnTo>
                </a:path>
              </a:pathLst>
            </a:custGeom>
            <a:solidFill>
              <a:srgbClr val="394C60">
                <a:alpha val="784"/>
              </a:srgbClr>
            </a:solidFill>
          </p:spPr>
        </p:sp>
        <p:sp>
          <p:nvSpPr>
            <p:cNvPr name="TextBox 243" id="243"/>
            <p:cNvSpPr txBox="true"/>
            <p:nvPr/>
          </p:nvSpPr>
          <p:spPr>
            <a:xfrm>
              <a:off x="0" y="-9525"/>
              <a:ext cx="3132413" cy="2941287"/>
            </a:xfrm>
            <a:prstGeom prst="rect">
              <a:avLst/>
            </a:prstGeom>
          </p:spPr>
          <p:txBody>
            <a:bodyPr anchor="ctr" rtlCol="false" tIns="106139" lIns="106139" bIns="106139" rIns="106139"/>
            <a:lstStyle/>
            <a:p>
              <a:pPr algn="ctr">
                <a:lnSpc>
                  <a:spcPts val="1399"/>
                </a:lnSpc>
              </a:pPr>
              <a:r>
                <a:rPr lang="en-US" sz="999" b="true">
                  <a:solidFill>
                    <a:srgbClr val="000000"/>
                  </a:solidFill>
                  <a:latin typeface="DM Sans Bold"/>
                  <a:ea typeface="DM Sans Bold"/>
                  <a:cs typeface="DM Sans Bold"/>
                  <a:sym typeface="DM Sans Bold"/>
                </a:rPr>
                <a:t>I think every artist develops their own code of ethics with AI.</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36320">
            <a:off x="12782999" y="1813887"/>
            <a:ext cx="8389770" cy="11480232"/>
          </a:xfrm>
          <a:custGeom>
            <a:avLst/>
            <a:gdLst/>
            <a:ahLst/>
            <a:cxnLst/>
            <a:rect r="r" b="b" t="t" l="l"/>
            <a:pathLst>
              <a:path h="11480232" w="8389770">
                <a:moveTo>
                  <a:pt x="0" y="0"/>
                </a:moveTo>
                <a:lnTo>
                  <a:pt x="8389771" y="0"/>
                </a:lnTo>
                <a:lnTo>
                  <a:pt x="8389771" y="11480232"/>
                </a:lnTo>
                <a:lnTo>
                  <a:pt x="0" y="11480232"/>
                </a:lnTo>
                <a:lnTo>
                  <a:pt x="0" y="0"/>
                </a:lnTo>
                <a:close/>
              </a:path>
            </a:pathLst>
          </a:custGeom>
          <a:blipFill>
            <a:blip r:embed="rId2">
              <a:alphaModFix amt="80000"/>
            </a:blip>
            <a:stretch>
              <a:fillRect l="-15168" t="0" r="-15168" b="0"/>
            </a:stretch>
          </a:blipFill>
        </p:spPr>
      </p:sp>
      <p:sp>
        <p:nvSpPr>
          <p:cNvPr name="Freeform 3" id="3"/>
          <p:cNvSpPr/>
          <p:nvPr/>
        </p:nvSpPr>
        <p:spPr>
          <a:xfrm flipH="true" flipV="false" rot="0">
            <a:off x="-3484060" y="5447172"/>
            <a:ext cx="6237270" cy="8229600"/>
          </a:xfrm>
          <a:custGeom>
            <a:avLst/>
            <a:gdLst/>
            <a:ahLst/>
            <a:cxnLst/>
            <a:rect r="r" b="b" t="t" l="l"/>
            <a:pathLst>
              <a:path h="8229600" w="6237270">
                <a:moveTo>
                  <a:pt x="6237270" y="0"/>
                </a:moveTo>
                <a:lnTo>
                  <a:pt x="0" y="0"/>
                </a:lnTo>
                <a:lnTo>
                  <a:pt x="0" y="8229600"/>
                </a:lnTo>
                <a:lnTo>
                  <a:pt x="6237270" y="8229600"/>
                </a:lnTo>
                <a:lnTo>
                  <a:pt x="6237270" y="0"/>
                </a:lnTo>
                <a:close/>
              </a:path>
            </a:pathLst>
          </a:custGeom>
          <a:blipFill>
            <a:blip r:embed="rId3"/>
            <a:stretch>
              <a:fillRect l="0" t="0" r="0" b="0"/>
            </a:stretch>
          </a:blipFill>
        </p:spPr>
      </p:sp>
      <p:grpSp>
        <p:nvGrpSpPr>
          <p:cNvPr name="Group 4" id="4"/>
          <p:cNvGrpSpPr/>
          <p:nvPr/>
        </p:nvGrpSpPr>
        <p:grpSpPr>
          <a:xfrm rot="0">
            <a:off x="10179503" y="1382962"/>
            <a:ext cx="5375110" cy="2771877"/>
            <a:chOff x="0" y="0"/>
            <a:chExt cx="410900" cy="211896"/>
          </a:xfrm>
        </p:grpSpPr>
        <p:sp>
          <p:nvSpPr>
            <p:cNvPr name="Freeform 5" id="5"/>
            <p:cNvSpPr/>
            <p:nvPr/>
          </p:nvSpPr>
          <p:spPr>
            <a:xfrm flipH="false" flipV="false" rot="0">
              <a:off x="0" y="0"/>
              <a:ext cx="410900" cy="211896"/>
            </a:xfrm>
            <a:custGeom>
              <a:avLst/>
              <a:gdLst/>
              <a:ahLst/>
              <a:cxnLst/>
              <a:rect r="r" b="b" t="t" l="l"/>
              <a:pathLst>
                <a:path h="211896" w="410900">
                  <a:moveTo>
                    <a:pt x="61934" y="0"/>
                  </a:moveTo>
                  <a:lnTo>
                    <a:pt x="348966" y="0"/>
                  </a:lnTo>
                  <a:cubicBezTo>
                    <a:pt x="383171" y="0"/>
                    <a:pt x="410900" y="27729"/>
                    <a:pt x="410900" y="61934"/>
                  </a:cubicBezTo>
                  <a:lnTo>
                    <a:pt x="410900" y="149962"/>
                  </a:lnTo>
                  <a:cubicBezTo>
                    <a:pt x="410900" y="184167"/>
                    <a:pt x="383171" y="211896"/>
                    <a:pt x="348966" y="211896"/>
                  </a:cubicBezTo>
                  <a:lnTo>
                    <a:pt x="61934" y="211896"/>
                  </a:lnTo>
                  <a:cubicBezTo>
                    <a:pt x="27729" y="211896"/>
                    <a:pt x="0" y="184167"/>
                    <a:pt x="0" y="149962"/>
                  </a:cubicBezTo>
                  <a:lnTo>
                    <a:pt x="0" y="61934"/>
                  </a:lnTo>
                  <a:cubicBezTo>
                    <a:pt x="0" y="27729"/>
                    <a:pt x="27729" y="0"/>
                    <a:pt x="61934" y="0"/>
                  </a:cubicBezTo>
                  <a:close/>
                </a:path>
              </a:pathLst>
            </a:custGeom>
            <a:blipFill>
              <a:blip r:embed="rId4"/>
              <a:stretch>
                <a:fillRect l="-33410" t="-98224" r="-2885" b="0"/>
              </a:stretch>
            </a:blipFill>
          </p:spPr>
        </p:sp>
      </p:grpSp>
      <p:grpSp>
        <p:nvGrpSpPr>
          <p:cNvPr name="Group 6" id="6"/>
          <p:cNvGrpSpPr/>
          <p:nvPr/>
        </p:nvGrpSpPr>
        <p:grpSpPr>
          <a:xfrm rot="5400000">
            <a:off x="-1035622" y="1517288"/>
            <a:ext cx="2771877" cy="3147892"/>
            <a:chOff x="0" y="0"/>
            <a:chExt cx="730042" cy="829074"/>
          </a:xfrm>
        </p:grpSpPr>
        <p:sp>
          <p:nvSpPr>
            <p:cNvPr name="Freeform 7" id="7"/>
            <p:cNvSpPr/>
            <p:nvPr/>
          </p:nvSpPr>
          <p:spPr>
            <a:xfrm flipH="false" flipV="false" rot="0">
              <a:off x="0" y="0"/>
              <a:ext cx="730042" cy="829074"/>
            </a:xfrm>
            <a:custGeom>
              <a:avLst/>
              <a:gdLst/>
              <a:ahLst/>
              <a:cxnLst/>
              <a:rect r="r" b="b" t="t" l="l"/>
              <a:pathLst>
                <a:path h="829074" w="730042">
                  <a:moveTo>
                    <a:pt x="122893" y="0"/>
                  </a:moveTo>
                  <a:lnTo>
                    <a:pt x="607149" y="0"/>
                  </a:lnTo>
                  <a:cubicBezTo>
                    <a:pt x="639742" y="0"/>
                    <a:pt x="671000" y="12948"/>
                    <a:pt x="694047" y="35995"/>
                  </a:cubicBezTo>
                  <a:cubicBezTo>
                    <a:pt x="717094" y="59041"/>
                    <a:pt x="730042" y="90300"/>
                    <a:pt x="730042" y="122893"/>
                  </a:cubicBezTo>
                  <a:lnTo>
                    <a:pt x="730042" y="706181"/>
                  </a:lnTo>
                  <a:cubicBezTo>
                    <a:pt x="730042" y="738774"/>
                    <a:pt x="717094" y="770033"/>
                    <a:pt x="694047" y="793080"/>
                  </a:cubicBezTo>
                  <a:cubicBezTo>
                    <a:pt x="671000" y="816127"/>
                    <a:pt x="639742" y="829074"/>
                    <a:pt x="607149" y="829074"/>
                  </a:cubicBezTo>
                  <a:lnTo>
                    <a:pt x="122893" y="829074"/>
                  </a:lnTo>
                  <a:cubicBezTo>
                    <a:pt x="90300" y="829074"/>
                    <a:pt x="59041" y="816127"/>
                    <a:pt x="35995" y="793080"/>
                  </a:cubicBezTo>
                  <a:cubicBezTo>
                    <a:pt x="12948" y="770033"/>
                    <a:pt x="0" y="738774"/>
                    <a:pt x="0" y="706181"/>
                  </a:cubicBezTo>
                  <a:lnTo>
                    <a:pt x="0" y="122893"/>
                  </a:lnTo>
                  <a:cubicBezTo>
                    <a:pt x="0" y="90300"/>
                    <a:pt x="12948" y="59041"/>
                    <a:pt x="35995" y="35995"/>
                  </a:cubicBezTo>
                  <a:cubicBezTo>
                    <a:pt x="59041" y="12948"/>
                    <a:pt x="90300" y="0"/>
                    <a:pt x="122893" y="0"/>
                  </a:cubicBezTo>
                  <a:close/>
                </a:path>
              </a:pathLst>
            </a:custGeom>
            <a:solidFill>
              <a:srgbClr val="B589FF"/>
            </a:solidFill>
          </p:spPr>
        </p:sp>
        <p:sp>
          <p:nvSpPr>
            <p:cNvPr name="TextBox 8" id="8"/>
            <p:cNvSpPr txBox="true"/>
            <p:nvPr/>
          </p:nvSpPr>
          <p:spPr>
            <a:xfrm>
              <a:off x="0" y="-38100"/>
              <a:ext cx="730042" cy="867174"/>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H="true">
            <a:off x="2311805" y="3287937"/>
            <a:ext cx="6693560" cy="0"/>
          </a:xfrm>
          <a:prstGeom prst="line">
            <a:avLst/>
          </a:prstGeom>
          <a:ln cap="flat" w="19050">
            <a:solidFill>
              <a:srgbClr val="000000"/>
            </a:solidFill>
            <a:prstDash val="solid"/>
            <a:headEnd type="none" len="sm" w="sm"/>
            <a:tailEnd type="none" len="sm" w="sm"/>
          </a:ln>
        </p:spPr>
      </p:sp>
      <p:grpSp>
        <p:nvGrpSpPr>
          <p:cNvPr name="Group 10" id="10"/>
          <p:cNvGrpSpPr/>
          <p:nvPr/>
        </p:nvGrpSpPr>
        <p:grpSpPr>
          <a:xfrm rot="0">
            <a:off x="1028700" y="460621"/>
            <a:ext cx="2178629" cy="568079"/>
            <a:chOff x="0" y="0"/>
            <a:chExt cx="573795" cy="149617"/>
          </a:xfrm>
        </p:grpSpPr>
        <p:sp>
          <p:nvSpPr>
            <p:cNvPr name="Freeform 11" id="11"/>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2" id="12"/>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3" id="13"/>
          <p:cNvGrpSpPr/>
          <p:nvPr/>
        </p:nvGrpSpPr>
        <p:grpSpPr>
          <a:xfrm rot="0">
            <a:off x="3507958" y="460621"/>
            <a:ext cx="2178629" cy="568079"/>
            <a:chOff x="0" y="0"/>
            <a:chExt cx="573795" cy="149617"/>
          </a:xfrm>
        </p:grpSpPr>
        <p:sp>
          <p:nvSpPr>
            <p:cNvPr name="Freeform 14" id="14"/>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5" id="15"/>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6" id="16"/>
          <p:cNvGrpSpPr/>
          <p:nvPr/>
        </p:nvGrpSpPr>
        <p:grpSpPr>
          <a:xfrm rot="0">
            <a:off x="8474817" y="460621"/>
            <a:ext cx="8784483" cy="568079"/>
            <a:chOff x="0" y="0"/>
            <a:chExt cx="2313609" cy="149617"/>
          </a:xfrm>
        </p:grpSpPr>
        <p:sp>
          <p:nvSpPr>
            <p:cNvPr name="Freeform 17" id="17"/>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8" id="18"/>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- 1</a:t>
              </a:r>
            </a:p>
          </p:txBody>
        </p:sp>
      </p:grpSp>
      <p:sp>
        <p:nvSpPr>
          <p:cNvPr name="TextBox 19" id="19"/>
          <p:cNvSpPr txBox="true"/>
          <p:nvPr/>
        </p:nvSpPr>
        <p:spPr>
          <a:xfrm rot="0">
            <a:off x="2615554" y="1772973"/>
            <a:ext cx="6086062" cy="2503170"/>
          </a:xfrm>
          <a:prstGeom prst="rect">
            <a:avLst/>
          </a:prstGeom>
        </p:spPr>
        <p:txBody>
          <a:bodyPr anchor="t" rtlCol="false" tIns="0" lIns="0" bIns="0" rIns="0">
            <a:spAutoFit/>
          </a:bodyPr>
          <a:lstStyle/>
          <a:p>
            <a:pPr algn="l">
              <a:lnSpc>
                <a:spcPts val="10080"/>
              </a:lnSpc>
            </a:pPr>
            <a:r>
              <a:rPr lang="en-US" sz="7200" b="true">
                <a:solidFill>
                  <a:srgbClr val="000000"/>
                </a:solidFill>
                <a:latin typeface="DM Sans Bold"/>
                <a:ea typeface="DM Sans Bold"/>
                <a:cs typeface="DM Sans Bold"/>
                <a:sym typeface="DM Sans Bold"/>
              </a:rPr>
              <a:t>Key Insights </a:t>
            </a:r>
          </a:p>
          <a:p>
            <a:pPr algn="l">
              <a:lnSpc>
                <a:spcPts val="10080"/>
              </a:lnSpc>
              <a:spcBef>
                <a:spcPct val="0"/>
              </a:spcBef>
            </a:pPr>
          </a:p>
        </p:txBody>
      </p:sp>
      <p:sp>
        <p:nvSpPr>
          <p:cNvPr name="TextBox 20" id="20"/>
          <p:cNvSpPr txBox="true"/>
          <p:nvPr/>
        </p:nvSpPr>
        <p:spPr>
          <a:xfrm rot="0">
            <a:off x="2422364" y="3830143"/>
            <a:ext cx="6721636" cy="5650230"/>
          </a:xfrm>
          <a:prstGeom prst="rect">
            <a:avLst/>
          </a:prstGeom>
        </p:spPr>
        <p:txBody>
          <a:bodyPr anchor="t" rtlCol="false" tIns="0" lIns="0" bIns="0" rIns="0">
            <a:spAutoFit/>
          </a:bodyPr>
          <a:lstStyle/>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Accuracy is a key evaluation criterion. </a:t>
            </a:r>
          </a:p>
          <a:p>
            <a:pPr algn="l">
              <a:lnSpc>
                <a:spcPts val="2520"/>
              </a:lnSpc>
            </a:pPr>
            <a:r>
              <a:rPr lang="en-US" sz="1800">
                <a:solidFill>
                  <a:srgbClr val="000000"/>
                </a:solidFill>
                <a:latin typeface="DM Sans"/>
                <a:ea typeface="DM Sans"/>
                <a:cs typeface="DM Sans"/>
                <a:sym typeface="DM Sans"/>
              </a:rPr>
              <a:t>      </a:t>
            </a:r>
            <a:r>
              <a:rPr lang="en-US" sz="1800">
                <a:solidFill>
                  <a:srgbClr val="000000"/>
                </a:solidFill>
                <a:latin typeface="DM Sans"/>
                <a:ea typeface="DM Sans"/>
                <a:cs typeface="DM Sans"/>
                <a:sym typeface="DM Sans"/>
              </a:rPr>
              <a:t>Design quality is judged not only by creativity. It’s more about how well references align with historical archive, script narrative, and material realities.</a:t>
            </a:r>
          </a:p>
          <a:p>
            <a:pPr algn="l">
              <a:lnSpc>
                <a:spcPts val="2520"/>
              </a:lnSpc>
            </a:pPr>
          </a:p>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Communication and collaboration are central to successful design. </a:t>
            </a:r>
          </a:p>
          <a:p>
            <a:pPr algn="l">
              <a:lnSpc>
                <a:spcPts val="2520"/>
              </a:lnSpc>
            </a:pPr>
            <a:r>
              <a:rPr lang="en-US" sz="1800">
                <a:solidFill>
                  <a:srgbClr val="000000"/>
                </a:solidFill>
                <a:latin typeface="DM Sans"/>
                <a:ea typeface="DM Sans"/>
                <a:cs typeface="DM Sans"/>
                <a:sym typeface="DM Sans"/>
              </a:rPr>
              <a:t>      Synchronized and</a:t>
            </a:r>
            <a:r>
              <a:rPr lang="en-US" sz="1800">
                <a:solidFill>
                  <a:srgbClr val="000000"/>
                </a:solidFill>
                <a:latin typeface="DM Sans"/>
                <a:ea typeface="DM Sans"/>
                <a:cs typeface="DM Sans"/>
                <a:sym typeface="DM Sans"/>
              </a:rPr>
              <a:t> frequent conversations across departments are essential for aligning ideas and preventing misunderstandings, back-and-forth, and conflicts in the following steps. </a:t>
            </a:r>
          </a:p>
          <a:p>
            <a:pPr algn="l">
              <a:lnSpc>
                <a:spcPts val="2520"/>
              </a:lnSpc>
            </a:pPr>
          </a:p>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Converting multimedia reference into v</a:t>
            </a:r>
            <a:r>
              <a:rPr lang="en-US" b="true" sz="1800">
                <a:solidFill>
                  <a:srgbClr val="000000"/>
                </a:solidFill>
                <a:latin typeface="DM Sans Bold"/>
                <a:ea typeface="DM Sans Bold"/>
                <a:cs typeface="DM Sans Bold"/>
                <a:sym typeface="DM Sans Bold"/>
              </a:rPr>
              <a:t>isual design practice. </a:t>
            </a:r>
          </a:p>
          <a:p>
            <a:pPr algn="l">
              <a:lnSpc>
                <a:spcPts val="2520"/>
              </a:lnSpc>
            </a:pPr>
            <a:r>
              <a:rPr lang="en-US" sz="1800">
                <a:solidFill>
                  <a:srgbClr val="000000"/>
                </a:solidFill>
                <a:latin typeface="DM Sans"/>
                <a:ea typeface="DM Sans"/>
                <a:cs typeface="DM Sans"/>
                <a:sym typeface="DM Sans"/>
              </a:rPr>
              <a:t>       I</a:t>
            </a:r>
            <a:r>
              <a:rPr lang="en-US" sz="1800">
                <a:solidFill>
                  <a:srgbClr val="000000"/>
                </a:solidFill>
                <a:latin typeface="DM Sans"/>
                <a:ea typeface="DM Sans"/>
                <a:cs typeface="DM Sans"/>
                <a:sym typeface="DM Sans"/>
              </a:rPr>
              <a:t>nspiration and research come from multiple media, such as text, books, archives, and digital platforms. Costume designers rely on visuals to reason, decide, and communicate.</a:t>
            </a:r>
          </a:p>
          <a:p>
            <a:pPr algn="l">
              <a:lnSpc>
                <a:spcPts val="2520"/>
              </a:lnSpc>
            </a:pPr>
          </a:p>
        </p:txBody>
      </p:sp>
      <p:sp>
        <p:nvSpPr>
          <p:cNvPr name="TextBox 21" id="21"/>
          <p:cNvSpPr txBox="true"/>
          <p:nvPr/>
        </p:nvSpPr>
        <p:spPr>
          <a:xfrm rot="0">
            <a:off x="9953672" y="5105400"/>
            <a:ext cx="6528446" cy="2821305"/>
          </a:xfrm>
          <a:prstGeom prst="rect">
            <a:avLst/>
          </a:prstGeom>
        </p:spPr>
        <p:txBody>
          <a:bodyPr anchor="t" rtlCol="false" tIns="0" lIns="0" bIns="0" rIns="0">
            <a:spAutoFit/>
          </a:bodyPr>
          <a:lstStyle/>
          <a:p>
            <a:pPr algn="l">
              <a:lnSpc>
                <a:spcPts val="2520"/>
              </a:lnSpc>
            </a:pPr>
          </a:p>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Timeline and speed strongly shape the design process. </a:t>
            </a:r>
          </a:p>
          <a:p>
            <a:pPr algn="l">
              <a:lnSpc>
                <a:spcPts val="2520"/>
              </a:lnSpc>
            </a:pPr>
            <a:r>
              <a:rPr lang="en-US" sz="1800">
                <a:solidFill>
                  <a:srgbClr val="000000"/>
                </a:solidFill>
                <a:latin typeface="DM Sans"/>
                <a:ea typeface="DM Sans"/>
                <a:cs typeface="DM Sans"/>
                <a:sym typeface="DM Sans"/>
              </a:rPr>
              <a:t>      </a:t>
            </a:r>
            <a:r>
              <a:rPr lang="en-US" sz="1800">
                <a:solidFill>
                  <a:srgbClr val="000000"/>
                </a:solidFill>
                <a:latin typeface="DM Sans"/>
                <a:ea typeface="DM Sans"/>
                <a:cs typeface="DM Sans"/>
                <a:sym typeface="DM Sans"/>
              </a:rPr>
              <a:t>Tight schedules compress ideation time and push designers toward faster, more flexible, and effcient tools.</a:t>
            </a:r>
          </a:p>
          <a:p>
            <a:pPr algn="l">
              <a:lnSpc>
                <a:spcPts val="2520"/>
              </a:lnSpc>
            </a:pPr>
          </a:p>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AI is helpful, but only within clearly defined boundaries. </a:t>
            </a:r>
          </a:p>
          <a:p>
            <a:pPr algn="l">
              <a:lnSpc>
                <a:spcPts val="2520"/>
              </a:lnSpc>
            </a:pPr>
            <a:r>
              <a:rPr lang="en-US" sz="1800">
                <a:solidFill>
                  <a:srgbClr val="000000"/>
                </a:solidFill>
                <a:latin typeface="DM Sans"/>
                <a:ea typeface="DM Sans"/>
                <a:cs typeface="DM Sans"/>
                <a:sym typeface="DM Sans"/>
              </a:rPr>
              <a:t>        </a:t>
            </a:r>
            <a:r>
              <a:rPr lang="en-US" sz="1800">
                <a:solidFill>
                  <a:srgbClr val="000000"/>
                </a:solidFill>
                <a:latin typeface="DM Sans"/>
                <a:ea typeface="DM Sans"/>
                <a:cs typeface="DM Sans"/>
                <a:sym typeface="DM Sans"/>
              </a:rPr>
              <a:t>AI supports early exploration, but is not trusted for authorship, historical accuracy, or physically executable designs. It is difficult to control.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98320">
            <a:off x="11438910" y="1589708"/>
            <a:ext cx="9950842" cy="10365596"/>
          </a:xfrm>
          <a:custGeom>
            <a:avLst/>
            <a:gdLst/>
            <a:ahLst/>
            <a:cxnLst/>
            <a:rect r="r" b="b" t="t" l="l"/>
            <a:pathLst>
              <a:path h="10365596" w="9950842">
                <a:moveTo>
                  <a:pt x="0" y="0"/>
                </a:moveTo>
                <a:lnTo>
                  <a:pt x="9950842" y="0"/>
                </a:lnTo>
                <a:lnTo>
                  <a:pt x="9950842" y="10365595"/>
                </a:lnTo>
                <a:lnTo>
                  <a:pt x="0" y="10365595"/>
                </a:lnTo>
                <a:lnTo>
                  <a:pt x="0" y="0"/>
                </a:lnTo>
                <a:close/>
              </a:path>
            </a:pathLst>
          </a:custGeom>
          <a:blipFill>
            <a:blip r:embed="rId2">
              <a:alphaModFix amt="80000"/>
            </a:blip>
            <a:stretch>
              <a:fillRect l="0" t="-529" r="0" b="-256"/>
            </a:stretch>
          </a:blipFill>
        </p:spPr>
      </p:sp>
      <p:grpSp>
        <p:nvGrpSpPr>
          <p:cNvPr name="Group 3" id="3"/>
          <p:cNvGrpSpPr/>
          <p:nvPr/>
        </p:nvGrpSpPr>
        <p:grpSpPr>
          <a:xfrm rot="5400000">
            <a:off x="-1035622" y="1517288"/>
            <a:ext cx="2771877" cy="3147892"/>
            <a:chOff x="0" y="0"/>
            <a:chExt cx="730042" cy="829074"/>
          </a:xfrm>
        </p:grpSpPr>
        <p:sp>
          <p:nvSpPr>
            <p:cNvPr name="Freeform 4" id="4"/>
            <p:cNvSpPr/>
            <p:nvPr/>
          </p:nvSpPr>
          <p:spPr>
            <a:xfrm flipH="false" flipV="false" rot="0">
              <a:off x="0" y="0"/>
              <a:ext cx="730042" cy="829074"/>
            </a:xfrm>
            <a:custGeom>
              <a:avLst/>
              <a:gdLst/>
              <a:ahLst/>
              <a:cxnLst/>
              <a:rect r="r" b="b" t="t" l="l"/>
              <a:pathLst>
                <a:path h="829074" w="730042">
                  <a:moveTo>
                    <a:pt x="122893" y="0"/>
                  </a:moveTo>
                  <a:lnTo>
                    <a:pt x="607149" y="0"/>
                  </a:lnTo>
                  <a:cubicBezTo>
                    <a:pt x="639742" y="0"/>
                    <a:pt x="671000" y="12948"/>
                    <a:pt x="694047" y="35995"/>
                  </a:cubicBezTo>
                  <a:cubicBezTo>
                    <a:pt x="717094" y="59041"/>
                    <a:pt x="730042" y="90300"/>
                    <a:pt x="730042" y="122893"/>
                  </a:cubicBezTo>
                  <a:lnTo>
                    <a:pt x="730042" y="706181"/>
                  </a:lnTo>
                  <a:cubicBezTo>
                    <a:pt x="730042" y="738774"/>
                    <a:pt x="717094" y="770033"/>
                    <a:pt x="694047" y="793080"/>
                  </a:cubicBezTo>
                  <a:cubicBezTo>
                    <a:pt x="671000" y="816127"/>
                    <a:pt x="639742" y="829074"/>
                    <a:pt x="607149" y="829074"/>
                  </a:cubicBezTo>
                  <a:lnTo>
                    <a:pt x="122893" y="829074"/>
                  </a:lnTo>
                  <a:cubicBezTo>
                    <a:pt x="90300" y="829074"/>
                    <a:pt x="59041" y="816127"/>
                    <a:pt x="35995" y="793080"/>
                  </a:cubicBezTo>
                  <a:cubicBezTo>
                    <a:pt x="12948" y="770033"/>
                    <a:pt x="0" y="738774"/>
                    <a:pt x="0" y="706181"/>
                  </a:cubicBezTo>
                  <a:lnTo>
                    <a:pt x="0" y="122893"/>
                  </a:lnTo>
                  <a:cubicBezTo>
                    <a:pt x="0" y="90300"/>
                    <a:pt x="12948" y="59041"/>
                    <a:pt x="35995" y="35995"/>
                  </a:cubicBezTo>
                  <a:cubicBezTo>
                    <a:pt x="59041" y="12948"/>
                    <a:pt x="90300" y="0"/>
                    <a:pt x="122893" y="0"/>
                  </a:cubicBezTo>
                  <a:close/>
                </a:path>
              </a:pathLst>
            </a:custGeom>
            <a:solidFill>
              <a:srgbClr val="B589FF"/>
            </a:solidFill>
          </p:spPr>
        </p:sp>
        <p:sp>
          <p:nvSpPr>
            <p:cNvPr name="TextBox 5" id="5"/>
            <p:cNvSpPr txBox="true"/>
            <p:nvPr/>
          </p:nvSpPr>
          <p:spPr>
            <a:xfrm>
              <a:off x="0" y="-38100"/>
              <a:ext cx="730042" cy="86717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615554" y="4266086"/>
            <a:ext cx="12014868" cy="3432810"/>
          </a:xfrm>
          <a:prstGeom prst="rect">
            <a:avLst/>
          </a:prstGeom>
        </p:spPr>
        <p:txBody>
          <a:bodyPr anchor="t" rtlCol="false" tIns="0" lIns="0" bIns="0" rIns="0">
            <a:spAutoFit/>
          </a:bodyPr>
          <a:lstStyle/>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to ensure the accuracy and credibility of references.</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to interpret and translate multimedia research into visual design thinking.</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to collect and revisit inspiration in a low-pressure, ongoing way.</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databases and file systems to support design and collaboration.</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clear and synchronized communication across disciplines.</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to work efficiently under tight timelines and multitasking conditions</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to ensure designs are physically executable in the real world</a:t>
            </a:r>
          </a:p>
        </p:txBody>
      </p:sp>
      <p:grpSp>
        <p:nvGrpSpPr>
          <p:cNvPr name="Group 7" id="7"/>
          <p:cNvGrpSpPr/>
          <p:nvPr/>
        </p:nvGrpSpPr>
        <p:grpSpPr>
          <a:xfrm rot="0">
            <a:off x="1028700" y="460621"/>
            <a:ext cx="2178629" cy="568079"/>
            <a:chOff x="0" y="0"/>
            <a:chExt cx="573795" cy="149617"/>
          </a:xfrm>
        </p:grpSpPr>
        <p:sp>
          <p:nvSpPr>
            <p:cNvPr name="Freeform 8" id="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9" id="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0" id="10"/>
          <p:cNvGrpSpPr/>
          <p:nvPr/>
        </p:nvGrpSpPr>
        <p:grpSpPr>
          <a:xfrm rot="0">
            <a:off x="3507958" y="460621"/>
            <a:ext cx="2178629" cy="568079"/>
            <a:chOff x="0" y="0"/>
            <a:chExt cx="573795" cy="149617"/>
          </a:xfrm>
        </p:grpSpPr>
        <p:sp>
          <p:nvSpPr>
            <p:cNvPr name="Freeform 11" id="11"/>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2" id="12"/>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3" id="13"/>
          <p:cNvGrpSpPr/>
          <p:nvPr/>
        </p:nvGrpSpPr>
        <p:grpSpPr>
          <a:xfrm rot="0">
            <a:off x="8474817" y="460621"/>
            <a:ext cx="8784483" cy="568079"/>
            <a:chOff x="0" y="0"/>
            <a:chExt cx="2313609" cy="149617"/>
          </a:xfrm>
        </p:grpSpPr>
        <p:sp>
          <p:nvSpPr>
            <p:cNvPr name="Freeform 14" id="14"/>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5" id="15"/>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- 1</a:t>
              </a:r>
            </a:p>
          </p:txBody>
        </p:sp>
      </p:grpSp>
      <p:sp>
        <p:nvSpPr>
          <p:cNvPr name="Freeform 16" id="16"/>
          <p:cNvSpPr/>
          <p:nvPr/>
        </p:nvSpPr>
        <p:spPr>
          <a:xfrm flipH="true" flipV="false" rot="0">
            <a:off x="-3484060" y="5447172"/>
            <a:ext cx="6237270" cy="8229600"/>
          </a:xfrm>
          <a:custGeom>
            <a:avLst/>
            <a:gdLst/>
            <a:ahLst/>
            <a:cxnLst/>
            <a:rect r="r" b="b" t="t" l="l"/>
            <a:pathLst>
              <a:path h="8229600" w="6237270">
                <a:moveTo>
                  <a:pt x="6237270" y="0"/>
                </a:moveTo>
                <a:lnTo>
                  <a:pt x="0" y="0"/>
                </a:lnTo>
                <a:lnTo>
                  <a:pt x="0" y="8229600"/>
                </a:lnTo>
                <a:lnTo>
                  <a:pt x="6237270" y="8229600"/>
                </a:lnTo>
                <a:lnTo>
                  <a:pt x="6237270" y="0"/>
                </a:lnTo>
                <a:close/>
              </a:path>
            </a:pathLst>
          </a:custGeom>
          <a:blipFill>
            <a:blip r:embed="rId3"/>
            <a:stretch>
              <a:fillRect l="0" t="0" r="0" b="0"/>
            </a:stretch>
          </a:blipFill>
        </p:spPr>
      </p:sp>
      <p:sp>
        <p:nvSpPr>
          <p:cNvPr name="AutoShape 17" id="17"/>
          <p:cNvSpPr/>
          <p:nvPr/>
        </p:nvSpPr>
        <p:spPr>
          <a:xfrm flipH="true">
            <a:off x="2311805" y="3287937"/>
            <a:ext cx="6693560" cy="0"/>
          </a:xfrm>
          <a:prstGeom prst="line">
            <a:avLst/>
          </a:prstGeom>
          <a:ln cap="flat" w="19050">
            <a:solidFill>
              <a:srgbClr val="000000"/>
            </a:solidFill>
            <a:prstDash val="solid"/>
            <a:headEnd type="none" len="sm" w="sm"/>
            <a:tailEnd type="none" len="sm" w="sm"/>
          </a:ln>
        </p:spPr>
      </p:sp>
      <p:sp>
        <p:nvSpPr>
          <p:cNvPr name="TextBox 18" id="18"/>
          <p:cNvSpPr txBox="true"/>
          <p:nvPr/>
        </p:nvSpPr>
        <p:spPr>
          <a:xfrm rot="0">
            <a:off x="2615554" y="1772973"/>
            <a:ext cx="6086062" cy="2503170"/>
          </a:xfrm>
          <a:prstGeom prst="rect">
            <a:avLst/>
          </a:prstGeom>
        </p:spPr>
        <p:txBody>
          <a:bodyPr anchor="t" rtlCol="false" tIns="0" lIns="0" bIns="0" rIns="0">
            <a:spAutoFit/>
          </a:bodyPr>
          <a:lstStyle/>
          <a:p>
            <a:pPr algn="l">
              <a:lnSpc>
                <a:spcPts val="10080"/>
              </a:lnSpc>
            </a:pPr>
            <a:r>
              <a:rPr lang="en-US" sz="7200" b="true">
                <a:solidFill>
                  <a:srgbClr val="000000"/>
                </a:solidFill>
                <a:latin typeface="DM Sans Bold"/>
                <a:ea typeface="DM Sans Bold"/>
                <a:cs typeface="DM Sans Bold"/>
                <a:sym typeface="DM Sans Bold"/>
              </a:rPr>
              <a:t>Key Insights </a:t>
            </a:r>
          </a:p>
          <a:p>
            <a:pPr algn="l">
              <a:lnSpc>
                <a:spcPts val="1008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FFF"/>
        </a:solidFill>
      </p:bgPr>
    </p:bg>
    <p:spTree>
      <p:nvGrpSpPr>
        <p:cNvPr id="1" name=""/>
        <p:cNvGrpSpPr/>
        <p:nvPr/>
      </p:nvGrpSpPr>
      <p:grpSpPr>
        <a:xfrm>
          <a:off x="0" y="0"/>
          <a:ext cx="0" cy="0"/>
          <a:chOff x="0" y="0"/>
          <a:chExt cx="0" cy="0"/>
        </a:xfrm>
      </p:grpSpPr>
      <p:sp>
        <p:nvSpPr>
          <p:cNvPr name="Freeform 2" id="2"/>
          <p:cNvSpPr/>
          <p:nvPr/>
        </p:nvSpPr>
        <p:spPr>
          <a:xfrm flipH="false" flipV="false" rot="0">
            <a:off x="-4454106" y="-1511013"/>
            <a:ext cx="12629259" cy="10769313"/>
          </a:xfrm>
          <a:custGeom>
            <a:avLst/>
            <a:gdLst/>
            <a:ahLst/>
            <a:cxnLst/>
            <a:rect r="r" b="b" t="t" l="l"/>
            <a:pathLst>
              <a:path h="10769313" w="12629259">
                <a:moveTo>
                  <a:pt x="0" y="0"/>
                </a:moveTo>
                <a:lnTo>
                  <a:pt x="12629259" y="0"/>
                </a:lnTo>
                <a:lnTo>
                  <a:pt x="12629259" y="10769313"/>
                </a:lnTo>
                <a:lnTo>
                  <a:pt x="0" y="10769313"/>
                </a:lnTo>
                <a:lnTo>
                  <a:pt x="0" y="0"/>
                </a:lnTo>
                <a:close/>
              </a:path>
            </a:pathLst>
          </a:custGeom>
          <a:blipFill>
            <a:blip r:embed="rId2">
              <a:alphaModFix amt="54000"/>
            </a:blip>
            <a:stretch>
              <a:fillRect l="0" t="0" r="0" b="0"/>
            </a:stretch>
          </a:blipFill>
        </p:spPr>
      </p:sp>
      <p:grpSp>
        <p:nvGrpSpPr>
          <p:cNvPr name="Group 3" id="3"/>
          <p:cNvGrpSpPr/>
          <p:nvPr/>
        </p:nvGrpSpPr>
        <p:grpSpPr>
          <a:xfrm rot="0">
            <a:off x="1485574" y="2583139"/>
            <a:ext cx="6379295" cy="6035840"/>
            <a:chOff x="0" y="0"/>
            <a:chExt cx="3463335" cy="3276872"/>
          </a:xfrm>
        </p:grpSpPr>
        <p:sp>
          <p:nvSpPr>
            <p:cNvPr name="Freeform 4" id="4"/>
            <p:cNvSpPr/>
            <p:nvPr/>
          </p:nvSpPr>
          <p:spPr>
            <a:xfrm flipH="false" flipV="false" rot="0">
              <a:off x="0" y="0"/>
              <a:ext cx="3463335" cy="3276872"/>
            </a:xfrm>
            <a:custGeom>
              <a:avLst/>
              <a:gdLst/>
              <a:ahLst/>
              <a:cxnLst/>
              <a:rect r="r" b="b" t="t" l="l"/>
              <a:pathLst>
                <a:path h="3276872" w="3463335">
                  <a:moveTo>
                    <a:pt x="0" y="0"/>
                  </a:moveTo>
                  <a:lnTo>
                    <a:pt x="2671524" y="0"/>
                  </a:lnTo>
                  <a:cubicBezTo>
                    <a:pt x="3108293" y="0"/>
                    <a:pt x="3463335" y="335927"/>
                    <a:pt x="3463335" y="749180"/>
                  </a:cubicBezTo>
                  <a:lnTo>
                    <a:pt x="3463335" y="3276872"/>
                  </a:lnTo>
                  <a:lnTo>
                    <a:pt x="0" y="3276872"/>
                  </a:lnTo>
                  <a:lnTo>
                    <a:pt x="0" y="0"/>
                  </a:lnTo>
                  <a:close/>
                </a:path>
              </a:pathLst>
            </a:custGeom>
            <a:blipFill>
              <a:blip r:embed="rId3"/>
              <a:stretch>
                <a:fillRect l="-4298" t="-10853" r="-586" b="0"/>
              </a:stretch>
            </a:blipFill>
          </p:spPr>
        </p:sp>
      </p:grpSp>
      <p:sp>
        <p:nvSpPr>
          <p:cNvPr name="Freeform 5" id="5"/>
          <p:cNvSpPr/>
          <p:nvPr/>
        </p:nvSpPr>
        <p:spPr>
          <a:xfrm flipH="false" flipV="false" rot="9534792">
            <a:off x="10669898" y="4168899"/>
            <a:ext cx="10478128" cy="8934985"/>
          </a:xfrm>
          <a:custGeom>
            <a:avLst/>
            <a:gdLst/>
            <a:ahLst/>
            <a:cxnLst/>
            <a:rect r="r" b="b" t="t" l="l"/>
            <a:pathLst>
              <a:path h="8934985" w="10478128">
                <a:moveTo>
                  <a:pt x="0" y="0"/>
                </a:moveTo>
                <a:lnTo>
                  <a:pt x="10478128" y="0"/>
                </a:lnTo>
                <a:lnTo>
                  <a:pt x="10478128" y="8934986"/>
                </a:lnTo>
                <a:lnTo>
                  <a:pt x="0" y="8934986"/>
                </a:lnTo>
                <a:lnTo>
                  <a:pt x="0" y="0"/>
                </a:lnTo>
                <a:close/>
              </a:path>
            </a:pathLst>
          </a:custGeom>
          <a:blipFill>
            <a:blip r:embed="rId4">
              <a:alphaModFix amt="36000"/>
            </a:blip>
            <a:stretch>
              <a:fillRect l="0" t="0" r="0" b="0"/>
            </a:stretch>
          </a:blipFill>
        </p:spPr>
      </p:sp>
      <p:sp>
        <p:nvSpPr>
          <p:cNvPr name="AutoShape 6" id="6"/>
          <p:cNvSpPr/>
          <p:nvPr/>
        </p:nvSpPr>
        <p:spPr>
          <a:xfrm>
            <a:off x="9824549" y="1028700"/>
            <a:ext cx="0" cy="9258704"/>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9413403" y="847244"/>
            <a:ext cx="822294" cy="822294"/>
          </a:xfrm>
          <a:custGeom>
            <a:avLst/>
            <a:gdLst/>
            <a:ahLst/>
            <a:cxnLst/>
            <a:rect r="r" b="b" t="t" l="l"/>
            <a:pathLst>
              <a:path h="822294" w="822294">
                <a:moveTo>
                  <a:pt x="0" y="0"/>
                </a:moveTo>
                <a:lnTo>
                  <a:pt x="822293" y="0"/>
                </a:lnTo>
                <a:lnTo>
                  <a:pt x="822293" y="822294"/>
                </a:lnTo>
                <a:lnTo>
                  <a:pt x="0" y="822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166731" y="2279001"/>
            <a:ext cx="5917166" cy="987425"/>
          </a:xfrm>
          <a:prstGeom prst="rect">
            <a:avLst/>
          </a:prstGeom>
        </p:spPr>
        <p:txBody>
          <a:bodyPr anchor="t" rtlCol="false" tIns="0" lIns="0" bIns="0" rIns="0">
            <a:spAutoFit/>
          </a:bodyPr>
          <a:lstStyle/>
          <a:p>
            <a:pPr algn="l">
              <a:lnSpc>
                <a:spcPts val="6999"/>
              </a:lnSpc>
            </a:pPr>
            <a:r>
              <a:rPr lang="en-US" sz="6999" b="true">
                <a:solidFill>
                  <a:srgbClr val="FF9960"/>
                </a:solidFill>
                <a:latin typeface="Poppins Bold"/>
                <a:ea typeface="Poppins Bold"/>
                <a:cs typeface="Poppins Bold"/>
                <a:sym typeface="Poppins Bold"/>
              </a:rPr>
              <a:t>Mei</a:t>
            </a:r>
          </a:p>
        </p:txBody>
      </p:sp>
      <p:sp>
        <p:nvSpPr>
          <p:cNvPr name="TextBox 9" id="9"/>
          <p:cNvSpPr txBox="true"/>
          <p:nvPr/>
        </p:nvSpPr>
        <p:spPr>
          <a:xfrm rot="0">
            <a:off x="11184650" y="3774611"/>
            <a:ext cx="4471648" cy="977900"/>
          </a:xfrm>
          <a:prstGeom prst="rect">
            <a:avLst/>
          </a:prstGeom>
        </p:spPr>
        <p:txBody>
          <a:bodyPr anchor="t" rtlCol="false" tIns="0" lIns="0" bIns="0" rIns="0">
            <a:spAutoFit/>
          </a:bodyPr>
          <a:lstStyle/>
          <a:p>
            <a:pPr algn="l">
              <a:lnSpc>
                <a:spcPts val="2499"/>
              </a:lnSpc>
            </a:pPr>
            <a:r>
              <a:rPr lang="en-US" sz="2499" i="true">
                <a:solidFill>
                  <a:srgbClr val="000000"/>
                </a:solidFill>
                <a:latin typeface="Poppins Italics"/>
                <a:ea typeface="Poppins Italics"/>
                <a:cs typeface="Poppins Italics"/>
                <a:sym typeface="Poppins Italics"/>
              </a:rPr>
              <a:t>UI</a:t>
            </a:r>
            <a:r>
              <a:rPr lang="en-US" sz="2499" i="true">
                <a:solidFill>
                  <a:srgbClr val="000000"/>
                </a:solidFill>
                <a:latin typeface="Poppins Italics"/>
                <a:ea typeface="Poppins Italics"/>
                <a:cs typeface="Poppins Italics"/>
                <a:sym typeface="Poppins Italics"/>
              </a:rPr>
              <a:t> &amp; UE designer </a:t>
            </a:r>
          </a:p>
          <a:p>
            <a:pPr algn="l">
              <a:lnSpc>
                <a:spcPts val="2499"/>
              </a:lnSpc>
            </a:pPr>
            <a:r>
              <a:rPr lang="en-US" sz="2499" i="true">
                <a:solidFill>
                  <a:srgbClr val="000000"/>
                </a:solidFill>
                <a:latin typeface="Poppins Italics"/>
                <a:ea typeface="Poppins Italics"/>
                <a:cs typeface="Poppins Italics"/>
                <a:sym typeface="Poppins Italics"/>
              </a:rPr>
              <a:t>Mobile Game Company</a:t>
            </a:r>
          </a:p>
          <a:p>
            <a:pPr algn="l">
              <a:lnSpc>
                <a:spcPts val="2499"/>
              </a:lnSpc>
            </a:pPr>
          </a:p>
        </p:txBody>
      </p:sp>
      <p:grpSp>
        <p:nvGrpSpPr>
          <p:cNvPr name="Group 10" id="10"/>
          <p:cNvGrpSpPr/>
          <p:nvPr/>
        </p:nvGrpSpPr>
        <p:grpSpPr>
          <a:xfrm rot="0">
            <a:off x="11184650" y="2701310"/>
            <a:ext cx="6392260" cy="8728599"/>
            <a:chOff x="0" y="0"/>
            <a:chExt cx="8523013" cy="11638132"/>
          </a:xfrm>
        </p:grpSpPr>
        <p:sp>
          <p:nvSpPr>
            <p:cNvPr name="TextBox 11" id="11"/>
            <p:cNvSpPr txBox="true"/>
            <p:nvPr/>
          </p:nvSpPr>
          <p:spPr>
            <a:xfrm rot="0">
              <a:off x="0" y="2228992"/>
              <a:ext cx="8523013" cy="7093077"/>
            </a:xfrm>
            <a:prstGeom prst="rect">
              <a:avLst/>
            </a:prstGeom>
          </p:spPr>
          <p:txBody>
            <a:bodyPr anchor="t" rtlCol="false" tIns="0" lIns="0" bIns="0" rIns="0">
              <a:spAutoFit/>
            </a:bodyPr>
            <a:lstStyle/>
            <a:p>
              <a:pPr algn="l">
                <a:lnSpc>
                  <a:spcPts val="3048"/>
                </a:lnSpc>
              </a:pPr>
            </a:p>
            <a:p>
              <a:pPr algn="l">
                <a:lnSpc>
                  <a:spcPts val="3048"/>
                </a:lnSpc>
              </a:pPr>
            </a:p>
            <a:p>
              <a:pPr algn="l">
                <a:lnSpc>
                  <a:spcPts val="3048"/>
                </a:lnSpc>
              </a:pPr>
              <a:r>
                <a:rPr lang="en-US" b="true" sz="2400" i="true" spc="158">
                  <a:solidFill>
                    <a:srgbClr val="000000"/>
                  </a:solidFill>
                  <a:latin typeface="Lora Bold Italics"/>
                  <a:ea typeface="Lora Bold Italics"/>
                  <a:cs typeface="Lora Bold Italics"/>
                  <a:sym typeface="Lora Bold Italics"/>
                </a:rPr>
                <a:t>“In early stages, I use AI to quickly generate rough visuals to check whether the direction feels right. ”</a:t>
              </a:r>
            </a:p>
            <a:p>
              <a:pPr algn="l">
                <a:lnSpc>
                  <a:spcPts val="3048"/>
                </a:lnSpc>
              </a:pPr>
            </a:p>
            <a:p>
              <a:pPr algn="l">
                <a:lnSpc>
                  <a:spcPts val="3048"/>
                </a:lnSpc>
              </a:pPr>
              <a:r>
                <a:rPr lang="en-US" b="true" sz="2400" i="true" spc="158">
                  <a:solidFill>
                    <a:srgbClr val="000000"/>
                  </a:solidFill>
                  <a:latin typeface="Lora Bold Italics"/>
                  <a:ea typeface="Lora Bold Italics"/>
                  <a:cs typeface="Lora Bold Italics"/>
                  <a:sym typeface="Lora Bold Italics"/>
                </a:rPr>
                <a:t>“One inconvenience is that I often have to try multiple AI tools in parallel. I wish these tools were integrated so I could generate results from three or four AIs at once, choose the one I like, and then let all of them continue iterating.”</a:t>
              </a:r>
            </a:p>
            <a:p>
              <a:pPr algn="l">
                <a:lnSpc>
                  <a:spcPts val="3048"/>
                </a:lnSpc>
              </a:pPr>
            </a:p>
          </p:txBody>
        </p:sp>
        <p:sp>
          <p:nvSpPr>
            <p:cNvPr name="TextBox 12" id="12"/>
            <p:cNvSpPr txBox="true"/>
            <p:nvPr/>
          </p:nvSpPr>
          <p:spPr>
            <a:xfrm rot="0">
              <a:off x="0" y="-9525"/>
              <a:ext cx="6104319" cy="489077"/>
            </a:xfrm>
            <a:prstGeom prst="rect">
              <a:avLst/>
            </a:prstGeom>
          </p:spPr>
          <p:txBody>
            <a:bodyPr anchor="t" rtlCol="false" tIns="0" lIns="0" bIns="0" rIns="0">
              <a:spAutoFit/>
            </a:bodyPr>
            <a:lstStyle/>
            <a:p>
              <a:pPr algn="l">
                <a:lnSpc>
                  <a:spcPts val="3048"/>
                </a:lnSpc>
              </a:pPr>
            </a:p>
          </p:txBody>
        </p:sp>
        <p:sp>
          <p:nvSpPr>
            <p:cNvPr name="TextBox 13" id="13"/>
            <p:cNvSpPr txBox="true"/>
            <p:nvPr/>
          </p:nvSpPr>
          <p:spPr>
            <a:xfrm rot="0">
              <a:off x="0" y="11149055"/>
              <a:ext cx="6104319" cy="489077"/>
            </a:xfrm>
            <a:prstGeom prst="rect">
              <a:avLst/>
            </a:prstGeom>
          </p:spPr>
          <p:txBody>
            <a:bodyPr anchor="t" rtlCol="false" tIns="0" lIns="0" bIns="0" rIns="0">
              <a:spAutoFit/>
            </a:bodyPr>
            <a:lstStyle/>
            <a:p>
              <a:pPr algn="l">
                <a:lnSpc>
                  <a:spcPts val="3048"/>
                </a:lnSpc>
              </a:pPr>
            </a:p>
          </p:txBody>
        </p:sp>
      </p:grpSp>
      <p:grpSp>
        <p:nvGrpSpPr>
          <p:cNvPr name="Group 14" id="14"/>
          <p:cNvGrpSpPr/>
          <p:nvPr/>
        </p:nvGrpSpPr>
        <p:grpSpPr>
          <a:xfrm rot="0">
            <a:off x="1028700" y="460621"/>
            <a:ext cx="2178629" cy="568079"/>
            <a:chOff x="0" y="0"/>
            <a:chExt cx="573795" cy="149617"/>
          </a:xfrm>
        </p:grpSpPr>
        <p:sp>
          <p:nvSpPr>
            <p:cNvPr name="Freeform 15" id="15"/>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6" id="16"/>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7" id="17"/>
          <p:cNvGrpSpPr/>
          <p:nvPr/>
        </p:nvGrpSpPr>
        <p:grpSpPr>
          <a:xfrm rot="0">
            <a:off x="3507958" y="460621"/>
            <a:ext cx="2178629" cy="568079"/>
            <a:chOff x="0" y="0"/>
            <a:chExt cx="573795" cy="149617"/>
          </a:xfrm>
        </p:grpSpPr>
        <p:sp>
          <p:nvSpPr>
            <p:cNvPr name="Freeform 18" id="1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9" id="1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20" id="20"/>
          <p:cNvGrpSpPr/>
          <p:nvPr/>
        </p:nvGrpSpPr>
        <p:grpSpPr>
          <a:xfrm rot="0">
            <a:off x="8474817" y="460621"/>
            <a:ext cx="8784483" cy="568079"/>
            <a:chOff x="0" y="0"/>
            <a:chExt cx="2313609" cy="149617"/>
          </a:xfrm>
        </p:grpSpPr>
        <p:sp>
          <p:nvSpPr>
            <p:cNvPr name="Freeform 21" id="21"/>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2" id="22"/>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- 2</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FFF"/>
        </a:solidFill>
      </p:bgPr>
    </p:bg>
    <p:spTree>
      <p:nvGrpSpPr>
        <p:cNvPr id="1" name=""/>
        <p:cNvGrpSpPr/>
        <p:nvPr/>
      </p:nvGrpSpPr>
      <p:grpSpPr>
        <a:xfrm>
          <a:off x="0" y="0"/>
          <a:ext cx="0" cy="0"/>
          <a:chOff x="0" y="0"/>
          <a:chExt cx="0" cy="0"/>
        </a:xfrm>
      </p:grpSpPr>
      <p:sp>
        <p:nvSpPr>
          <p:cNvPr name="TextBox 2" id="2"/>
          <p:cNvSpPr txBox="true"/>
          <p:nvPr/>
        </p:nvSpPr>
        <p:spPr>
          <a:xfrm rot="0">
            <a:off x="1578010" y="190688"/>
            <a:ext cx="3374117" cy="333328"/>
          </a:xfrm>
          <a:prstGeom prst="rect">
            <a:avLst/>
          </a:prstGeom>
        </p:spPr>
        <p:txBody>
          <a:bodyPr anchor="t" rtlCol="false" tIns="0" lIns="0" bIns="0" rIns="0">
            <a:spAutoFit/>
          </a:bodyPr>
          <a:lstStyle/>
          <a:p>
            <a:pPr algn="l">
              <a:lnSpc>
                <a:spcPts val="2439"/>
              </a:lnSpc>
            </a:pPr>
            <a:r>
              <a:rPr lang="en-US" sz="2439" b="true">
                <a:solidFill>
                  <a:srgbClr val="FFFFFF"/>
                </a:solidFill>
                <a:latin typeface="Gosha Bold"/>
                <a:ea typeface="Gosha Bold"/>
                <a:cs typeface="Gosha Bold"/>
                <a:sym typeface="Gosha Bold"/>
              </a:rPr>
              <a:t>EMPATHY MAP</a:t>
            </a:r>
          </a:p>
        </p:txBody>
      </p:sp>
      <p:sp>
        <p:nvSpPr>
          <p:cNvPr name="AutoShape 3" id="3"/>
          <p:cNvSpPr/>
          <p:nvPr/>
        </p:nvSpPr>
        <p:spPr>
          <a:xfrm flipV="true">
            <a:off x="9144000" y="-86647"/>
            <a:ext cx="0" cy="10373647"/>
          </a:xfrm>
          <a:prstGeom prst="line">
            <a:avLst/>
          </a:prstGeom>
          <a:ln cap="flat" w="38100">
            <a:solidFill>
              <a:srgbClr val="FFBD59"/>
            </a:solidFill>
            <a:prstDash val="solid"/>
            <a:headEnd type="none" len="sm" w="sm"/>
            <a:tailEnd type="none" len="sm" w="sm"/>
          </a:ln>
        </p:spPr>
      </p:sp>
      <p:grpSp>
        <p:nvGrpSpPr>
          <p:cNvPr name="Group 4" id="4"/>
          <p:cNvGrpSpPr/>
          <p:nvPr/>
        </p:nvGrpSpPr>
        <p:grpSpPr>
          <a:xfrm rot="5400000">
            <a:off x="8810434" y="-8807916"/>
            <a:ext cx="667131" cy="18288000"/>
            <a:chOff x="0" y="0"/>
            <a:chExt cx="1148912" cy="31495003"/>
          </a:xfrm>
        </p:grpSpPr>
        <p:sp>
          <p:nvSpPr>
            <p:cNvPr name="Freeform 5" id="5"/>
            <p:cNvSpPr/>
            <p:nvPr/>
          </p:nvSpPr>
          <p:spPr>
            <a:xfrm flipH="false" flipV="false" rot="0">
              <a:off x="0" y="0"/>
              <a:ext cx="1148912" cy="31495002"/>
            </a:xfrm>
            <a:custGeom>
              <a:avLst/>
              <a:gdLst/>
              <a:ahLst/>
              <a:cxnLst/>
              <a:rect r="r" b="b" t="t" l="l"/>
              <a:pathLst>
                <a:path h="31495002" w="1148912">
                  <a:moveTo>
                    <a:pt x="0" y="0"/>
                  </a:moveTo>
                  <a:lnTo>
                    <a:pt x="1148912" y="0"/>
                  </a:lnTo>
                  <a:lnTo>
                    <a:pt x="1148912" y="31495002"/>
                  </a:lnTo>
                  <a:lnTo>
                    <a:pt x="0" y="31495002"/>
                  </a:lnTo>
                  <a:close/>
                </a:path>
              </a:pathLst>
            </a:custGeom>
            <a:solidFill>
              <a:srgbClr val="FFBD59"/>
            </a:solidFill>
          </p:spPr>
        </p:sp>
        <p:sp>
          <p:nvSpPr>
            <p:cNvPr name="TextBox 6" id="6"/>
            <p:cNvSpPr txBox="true"/>
            <p:nvPr/>
          </p:nvSpPr>
          <p:spPr>
            <a:xfrm>
              <a:off x="0" y="0"/>
              <a:ext cx="1148912" cy="31495003"/>
            </a:xfrm>
            <a:prstGeom prst="rect">
              <a:avLst/>
            </a:prstGeom>
          </p:spPr>
          <p:txBody>
            <a:bodyPr anchor="ctr" rtlCol="false" tIns="6906" lIns="6906" bIns="6906" rIns="6906"/>
            <a:lstStyle/>
            <a:p>
              <a:pPr algn="ctr">
                <a:lnSpc>
                  <a:spcPts val="254"/>
                </a:lnSpc>
              </a:pPr>
            </a:p>
          </p:txBody>
        </p:sp>
      </p:grpSp>
      <p:sp>
        <p:nvSpPr>
          <p:cNvPr name="AutoShape 7" id="7"/>
          <p:cNvSpPr/>
          <p:nvPr/>
        </p:nvSpPr>
        <p:spPr>
          <a:xfrm flipV="true">
            <a:off x="-124309" y="5501707"/>
            <a:ext cx="19420734" cy="0"/>
          </a:xfrm>
          <a:prstGeom prst="line">
            <a:avLst/>
          </a:prstGeom>
          <a:ln cap="flat" w="38100">
            <a:solidFill>
              <a:srgbClr val="FFBD59"/>
            </a:solidFill>
            <a:prstDash val="solid"/>
            <a:headEnd type="none" len="sm" w="sm"/>
            <a:tailEnd type="none" len="sm" w="sm"/>
          </a:ln>
        </p:spPr>
      </p:sp>
      <p:grpSp>
        <p:nvGrpSpPr>
          <p:cNvPr name="Group 8" id="8"/>
          <p:cNvGrpSpPr/>
          <p:nvPr/>
        </p:nvGrpSpPr>
        <p:grpSpPr>
          <a:xfrm rot="0">
            <a:off x="7997264" y="1028700"/>
            <a:ext cx="822886" cy="346096"/>
            <a:chOff x="0" y="0"/>
            <a:chExt cx="1417147" cy="596035"/>
          </a:xfrm>
        </p:grpSpPr>
        <p:sp>
          <p:nvSpPr>
            <p:cNvPr name="Freeform 9" id="9"/>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FFBD59"/>
            </a:solidFill>
          </p:spPr>
        </p:sp>
        <p:sp>
          <p:nvSpPr>
            <p:cNvPr name="TextBox 10" id="10"/>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SAY</a:t>
              </a:r>
            </a:p>
          </p:txBody>
        </p:sp>
      </p:grpSp>
      <p:sp>
        <p:nvSpPr>
          <p:cNvPr name="Freeform 11" id="11"/>
          <p:cNvSpPr/>
          <p:nvPr/>
        </p:nvSpPr>
        <p:spPr>
          <a:xfrm flipH="false" flipV="false" rot="5400000">
            <a:off x="4473952" y="-4577673"/>
            <a:ext cx="649062" cy="9845584"/>
          </a:xfrm>
          <a:custGeom>
            <a:avLst/>
            <a:gdLst/>
            <a:ahLst/>
            <a:cxnLst/>
            <a:rect r="r" b="b" t="t" l="l"/>
            <a:pathLst>
              <a:path h="9845584" w="649062">
                <a:moveTo>
                  <a:pt x="0" y="0"/>
                </a:moveTo>
                <a:lnTo>
                  <a:pt x="649062" y="0"/>
                </a:lnTo>
                <a:lnTo>
                  <a:pt x="649062" y="9845584"/>
                </a:lnTo>
                <a:lnTo>
                  <a:pt x="0" y="9845584"/>
                </a:lnTo>
                <a:lnTo>
                  <a:pt x="0" y="0"/>
                </a:lnTo>
                <a:close/>
              </a:path>
            </a:pathLst>
          </a:custGeom>
          <a:blipFill>
            <a:blip r:embed="rId2">
              <a:extLst>
                <a:ext uri="{96DAC541-7B7A-43D3-8B79-37D633B846F1}">
                  <asvg:svgBlip xmlns:asvg="http://schemas.microsoft.com/office/drawing/2016/SVG/main" r:embed="rId3"/>
                </a:ext>
              </a:extLst>
            </a:blip>
            <a:stretch>
              <a:fillRect l="-536103" t="0" r="-880790" b="0"/>
            </a:stretch>
          </a:blipFill>
        </p:spPr>
      </p:sp>
      <p:grpSp>
        <p:nvGrpSpPr>
          <p:cNvPr name="Group 12" id="12"/>
          <p:cNvGrpSpPr/>
          <p:nvPr/>
        </p:nvGrpSpPr>
        <p:grpSpPr>
          <a:xfrm rot="0">
            <a:off x="8000130" y="9628618"/>
            <a:ext cx="822886" cy="346096"/>
            <a:chOff x="0" y="0"/>
            <a:chExt cx="1417147" cy="596035"/>
          </a:xfrm>
        </p:grpSpPr>
        <p:sp>
          <p:nvSpPr>
            <p:cNvPr name="Freeform 13" id="13"/>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FFBD59"/>
            </a:solidFill>
          </p:spPr>
        </p:sp>
        <p:sp>
          <p:nvSpPr>
            <p:cNvPr name="TextBox 14" id="14"/>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DO</a:t>
              </a:r>
            </a:p>
          </p:txBody>
        </p:sp>
      </p:grpSp>
      <p:grpSp>
        <p:nvGrpSpPr>
          <p:cNvPr name="Group 15" id="15"/>
          <p:cNvGrpSpPr/>
          <p:nvPr/>
        </p:nvGrpSpPr>
        <p:grpSpPr>
          <a:xfrm rot="0">
            <a:off x="9467850" y="9628618"/>
            <a:ext cx="822886" cy="346096"/>
            <a:chOff x="0" y="0"/>
            <a:chExt cx="1417147" cy="596035"/>
          </a:xfrm>
        </p:grpSpPr>
        <p:sp>
          <p:nvSpPr>
            <p:cNvPr name="Freeform 16" id="16"/>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FFBD59"/>
            </a:solidFill>
          </p:spPr>
        </p:sp>
        <p:sp>
          <p:nvSpPr>
            <p:cNvPr name="TextBox 17" id="17"/>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FEEL</a:t>
              </a:r>
            </a:p>
          </p:txBody>
        </p:sp>
      </p:grpSp>
      <p:grpSp>
        <p:nvGrpSpPr>
          <p:cNvPr name="Group 18" id="18"/>
          <p:cNvGrpSpPr/>
          <p:nvPr/>
        </p:nvGrpSpPr>
        <p:grpSpPr>
          <a:xfrm rot="0">
            <a:off x="9464985" y="1028700"/>
            <a:ext cx="822886" cy="346096"/>
            <a:chOff x="0" y="0"/>
            <a:chExt cx="1417147" cy="596035"/>
          </a:xfrm>
        </p:grpSpPr>
        <p:sp>
          <p:nvSpPr>
            <p:cNvPr name="Freeform 19" id="19"/>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FFBD59"/>
            </a:solidFill>
          </p:spPr>
        </p:sp>
        <p:sp>
          <p:nvSpPr>
            <p:cNvPr name="TextBox 20" id="20"/>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THINK</a:t>
              </a:r>
            </a:p>
          </p:txBody>
        </p:sp>
      </p:grpSp>
      <p:grpSp>
        <p:nvGrpSpPr>
          <p:cNvPr name="Group 21" id="21"/>
          <p:cNvGrpSpPr/>
          <p:nvPr/>
        </p:nvGrpSpPr>
        <p:grpSpPr>
          <a:xfrm rot="0">
            <a:off x="10525125" y="7263771"/>
            <a:ext cx="1039493" cy="1043578"/>
            <a:chOff x="0" y="0"/>
            <a:chExt cx="4136783" cy="4153041"/>
          </a:xfrm>
        </p:grpSpPr>
        <p:sp>
          <p:nvSpPr>
            <p:cNvPr name="Freeform 22" id="2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3" id="2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4" id="2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Excited and energized during brainstorming.</a:t>
              </a:r>
            </a:p>
          </p:txBody>
        </p:sp>
      </p:grpSp>
      <p:grpSp>
        <p:nvGrpSpPr>
          <p:cNvPr name="Group 25" id="25"/>
          <p:cNvGrpSpPr/>
          <p:nvPr/>
        </p:nvGrpSpPr>
        <p:grpSpPr>
          <a:xfrm rot="0">
            <a:off x="12370696" y="7963816"/>
            <a:ext cx="1039493" cy="1043578"/>
            <a:chOff x="0" y="0"/>
            <a:chExt cx="4136783" cy="4153041"/>
          </a:xfrm>
        </p:grpSpPr>
        <p:sp>
          <p:nvSpPr>
            <p:cNvPr name="Freeform 26" id="2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7" id="2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8" id="2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Overwhelmed by tool switching and time costs.</a:t>
              </a:r>
            </a:p>
          </p:txBody>
        </p:sp>
      </p:grpSp>
      <p:grpSp>
        <p:nvGrpSpPr>
          <p:cNvPr name="Group 29" id="29"/>
          <p:cNvGrpSpPr/>
          <p:nvPr/>
        </p:nvGrpSpPr>
        <p:grpSpPr>
          <a:xfrm rot="0">
            <a:off x="11989878" y="6025582"/>
            <a:ext cx="1039493" cy="1043578"/>
            <a:chOff x="0" y="0"/>
            <a:chExt cx="4136783" cy="4153041"/>
          </a:xfrm>
        </p:grpSpPr>
        <p:sp>
          <p:nvSpPr>
            <p:cNvPr name="Freeform 30" id="3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31" id="3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2" id="3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Relieved when AI accelerates ideation and communication</a:t>
              </a:r>
            </a:p>
          </p:txBody>
        </p:sp>
      </p:grpSp>
      <p:grpSp>
        <p:nvGrpSpPr>
          <p:cNvPr name="Group 33" id="33"/>
          <p:cNvGrpSpPr/>
          <p:nvPr/>
        </p:nvGrpSpPr>
        <p:grpSpPr>
          <a:xfrm rot="0">
            <a:off x="14036431" y="7670952"/>
            <a:ext cx="1039493" cy="1043578"/>
            <a:chOff x="0" y="0"/>
            <a:chExt cx="4136783" cy="4153041"/>
          </a:xfrm>
        </p:grpSpPr>
        <p:sp>
          <p:nvSpPr>
            <p:cNvPr name="Freeform 34" id="3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35" id="3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6" id="3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Impatient with prolonged trial-and-error.</a:t>
              </a:r>
            </a:p>
          </p:txBody>
        </p:sp>
      </p:grpSp>
      <p:grpSp>
        <p:nvGrpSpPr>
          <p:cNvPr name="Group 37" id="37"/>
          <p:cNvGrpSpPr/>
          <p:nvPr/>
        </p:nvGrpSpPr>
        <p:grpSpPr>
          <a:xfrm rot="0">
            <a:off x="14577595" y="6086359"/>
            <a:ext cx="1039493" cy="1043578"/>
            <a:chOff x="0" y="0"/>
            <a:chExt cx="4136783" cy="4153041"/>
          </a:xfrm>
        </p:grpSpPr>
        <p:sp>
          <p:nvSpPr>
            <p:cNvPr name="Freeform 38" id="3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39" id="3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40" id="4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Hopeful about better tools.</a:t>
              </a:r>
            </a:p>
          </p:txBody>
        </p:sp>
      </p:grpSp>
      <p:grpSp>
        <p:nvGrpSpPr>
          <p:cNvPr name="Group 41" id="41"/>
          <p:cNvGrpSpPr/>
          <p:nvPr/>
        </p:nvGrpSpPr>
        <p:grpSpPr>
          <a:xfrm rot="0">
            <a:off x="15955213" y="6947236"/>
            <a:ext cx="1845381" cy="1169304"/>
            <a:chOff x="0" y="0"/>
            <a:chExt cx="7343911" cy="4653384"/>
          </a:xfrm>
        </p:grpSpPr>
        <p:sp>
          <p:nvSpPr>
            <p:cNvPr name="Freeform 42" id="42"/>
            <p:cNvSpPr/>
            <p:nvPr/>
          </p:nvSpPr>
          <p:spPr>
            <a:xfrm flipH="false" flipV="false" rot="0">
              <a:off x="0" y="0"/>
              <a:ext cx="7343911" cy="4551784"/>
            </a:xfrm>
            <a:custGeom>
              <a:avLst/>
              <a:gdLst/>
              <a:ahLst/>
              <a:cxnLst/>
              <a:rect r="r" b="b" t="t" l="l"/>
              <a:pathLst>
                <a:path h="4551784" w="7343911">
                  <a:moveTo>
                    <a:pt x="0" y="0"/>
                  </a:moveTo>
                  <a:lnTo>
                    <a:pt x="7343911" y="0"/>
                  </a:lnTo>
                  <a:lnTo>
                    <a:pt x="7343911" y="4551784"/>
                  </a:lnTo>
                  <a:lnTo>
                    <a:pt x="0" y="4551784"/>
                  </a:lnTo>
                  <a:close/>
                </a:path>
              </a:pathLst>
            </a:custGeom>
            <a:solidFill>
              <a:srgbClr val="B3B4FF"/>
            </a:solidFill>
          </p:spPr>
        </p:sp>
        <p:sp>
          <p:nvSpPr>
            <p:cNvPr name="Freeform 43" id="43"/>
            <p:cNvSpPr/>
            <p:nvPr/>
          </p:nvSpPr>
          <p:spPr>
            <a:xfrm flipH="false" flipV="false" rot="0">
              <a:off x="0" y="0"/>
              <a:ext cx="7343911" cy="4653384"/>
            </a:xfrm>
            <a:custGeom>
              <a:avLst/>
              <a:gdLst/>
              <a:ahLst/>
              <a:cxnLst/>
              <a:rect r="r" b="b" t="t" l="l"/>
              <a:pathLst>
                <a:path h="4653384" w="7343911">
                  <a:moveTo>
                    <a:pt x="0" y="4551784"/>
                  </a:moveTo>
                  <a:lnTo>
                    <a:pt x="7343911" y="4551784"/>
                  </a:lnTo>
                  <a:lnTo>
                    <a:pt x="7216911" y="4653384"/>
                  </a:lnTo>
                  <a:cubicBezTo>
                    <a:pt x="7216911" y="4653384"/>
                    <a:pt x="6226311" y="4577184"/>
                    <a:pt x="6124711" y="4577184"/>
                  </a:cubicBezTo>
                  <a:lnTo>
                    <a:pt x="1219200" y="4577184"/>
                  </a:lnTo>
                  <a:cubicBezTo>
                    <a:pt x="1117600" y="4577184"/>
                    <a:pt x="127000" y="4653384"/>
                    <a:pt x="127000" y="4653384"/>
                  </a:cubicBezTo>
                  <a:lnTo>
                    <a:pt x="0" y="4551784"/>
                  </a:lnTo>
                  <a:lnTo>
                    <a:pt x="0" y="0"/>
                  </a:lnTo>
                  <a:lnTo>
                    <a:pt x="7343911" y="0"/>
                  </a:lnTo>
                  <a:lnTo>
                    <a:pt x="7343911" y="4551784"/>
                  </a:lnTo>
                  <a:lnTo>
                    <a:pt x="12700" y="4551784"/>
                  </a:lnTo>
                  <a:lnTo>
                    <a:pt x="12700" y="4539084"/>
                  </a:lnTo>
                  <a:lnTo>
                    <a:pt x="7331211" y="4539084"/>
                  </a:lnTo>
                  <a:lnTo>
                    <a:pt x="7331211" y="12700"/>
                  </a:lnTo>
                  <a:lnTo>
                    <a:pt x="12700" y="12700"/>
                  </a:lnTo>
                  <a:lnTo>
                    <a:pt x="12700" y="4551784"/>
                  </a:lnTo>
                </a:path>
              </a:pathLst>
            </a:custGeom>
            <a:solidFill>
              <a:srgbClr val="394C60">
                <a:alpha val="784"/>
              </a:srgbClr>
            </a:solidFill>
          </p:spPr>
        </p:sp>
        <p:sp>
          <p:nvSpPr>
            <p:cNvPr name="TextBox 44" id="44"/>
            <p:cNvSpPr txBox="true"/>
            <p:nvPr/>
          </p:nvSpPr>
          <p:spPr>
            <a:xfrm>
              <a:off x="0" y="-9525"/>
              <a:ext cx="7343911"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Frustrated and misunderstood when planners dilute design decisions and only recognize visual intent after seeing concrete examples.</a:t>
              </a:r>
            </a:p>
          </p:txBody>
        </p:sp>
      </p:grpSp>
      <p:grpSp>
        <p:nvGrpSpPr>
          <p:cNvPr name="Group 45" id="45"/>
          <p:cNvGrpSpPr/>
          <p:nvPr/>
        </p:nvGrpSpPr>
        <p:grpSpPr>
          <a:xfrm rot="0">
            <a:off x="16958867" y="927708"/>
            <a:ext cx="1163318" cy="1340754"/>
            <a:chOff x="0" y="0"/>
            <a:chExt cx="4629559" cy="5335689"/>
          </a:xfrm>
        </p:grpSpPr>
        <p:sp>
          <p:nvSpPr>
            <p:cNvPr name="Freeform 46" id="46"/>
            <p:cNvSpPr/>
            <p:nvPr/>
          </p:nvSpPr>
          <p:spPr>
            <a:xfrm flipH="false" flipV="false" rot="0">
              <a:off x="0" y="0"/>
              <a:ext cx="4629559" cy="5234089"/>
            </a:xfrm>
            <a:custGeom>
              <a:avLst/>
              <a:gdLst/>
              <a:ahLst/>
              <a:cxnLst/>
              <a:rect r="r" b="b" t="t" l="l"/>
              <a:pathLst>
                <a:path h="5234089" w="4629559">
                  <a:moveTo>
                    <a:pt x="0" y="0"/>
                  </a:moveTo>
                  <a:lnTo>
                    <a:pt x="4629559" y="0"/>
                  </a:lnTo>
                  <a:lnTo>
                    <a:pt x="4629559" y="5234089"/>
                  </a:lnTo>
                  <a:lnTo>
                    <a:pt x="0" y="5234089"/>
                  </a:lnTo>
                  <a:close/>
                </a:path>
              </a:pathLst>
            </a:custGeom>
            <a:solidFill>
              <a:srgbClr val="FF66C4"/>
            </a:solidFill>
          </p:spPr>
        </p:sp>
        <p:sp>
          <p:nvSpPr>
            <p:cNvPr name="Freeform 47" id="47"/>
            <p:cNvSpPr/>
            <p:nvPr/>
          </p:nvSpPr>
          <p:spPr>
            <a:xfrm flipH="false" flipV="false" rot="0">
              <a:off x="0" y="0"/>
              <a:ext cx="4629559" cy="5335689"/>
            </a:xfrm>
            <a:custGeom>
              <a:avLst/>
              <a:gdLst/>
              <a:ahLst/>
              <a:cxnLst/>
              <a:rect r="r" b="b" t="t" l="l"/>
              <a:pathLst>
                <a:path h="5335689" w="4629559">
                  <a:moveTo>
                    <a:pt x="0" y="5234089"/>
                  </a:moveTo>
                  <a:lnTo>
                    <a:pt x="4629559" y="5234089"/>
                  </a:lnTo>
                  <a:lnTo>
                    <a:pt x="4502559" y="5335689"/>
                  </a:lnTo>
                  <a:cubicBezTo>
                    <a:pt x="4502559" y="5335689"/>
                    <a:pt x="3511959" y="5259489"/>
                    <a:pt x="3410359" y="5259489"/>
                  </a:cubicBezTo>
                  <a:lnTo>
                    <a:pt x="1219200" y="5259489"/>
                  </a:lnTo>
                  <a:cubicBezTo>
                    <a:pt x="1117600" y="5259489"/>
                    <a:pt x="127000" y="5335689"/>
                    <a:pt x="127000" y="5335689"/>
                  </a:cubicBezTo>
                  <a:lnTo>
                    <a:pt x="0" y="5234089"/>
                  </a:lnTo>
                  <a:lnTo>
                    <a:pt x="0" y="0"/>
                  </a:lnTo>
                  <a:lnTo>
                    <a:pt x="4629559" y="0"/>
                  </a:lnTo>
                  <a:lnTo>
                    <a:pt x="4629559" y="5234089"/>
                  </a:lnTo>
                  <a:lnTo>
                    <a:pt x="12700" y="5234089"/>
                  </a:lnTo>
                  <a:lnTo>
                    <a:pt x="12700" y="5221389"/>
                  </a:lnTo>
                  <a:lnTo>
                    <a:pt x="4616859" y="5221389"/>
                  </a:lnTo>
                  <a:lnTo>
                    <a:pt x="4616859" y="12700"/>
                  </a:lnTo>
                  <a:lnTo>
                    <a:pt x="12700" y="12700"/>
                  </a:lnTo>
                  <a:lnTo>
                    <a:pt x="12700" y="5234089"/>
                  </a:lnTo>
                </a:path>
              </a:pathLst>
            </a:custGeom>
            <a:solidFill>
              <a:srgbClr val="394C60">
                <a:alpha val="784"/>
              </a:srgbClr>
            </a:solidFill>
          </p:spPr>
        </p:sp>
        <p:sp>
          <p:nvSpPr>
            <p:cNvPr name="TextBox 48" id="48"/>
            <p:cNvSpPr txBox="true"/>
            <p:nvPr/>
          </p:nvSpPr>
          <p:spPr>
            <a:xfrm>
              <a:off x="0" y="-9525"/>
              <a:ext cx="4629559"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Generated image quality emerges through human selection and refinement, not from a single AI generation</a:t>
              </a:r>
            </a:p>
          </p:txBody>
        </p:sp>
      </p:grpSp>
      <p:grpSp>
        <p:nvGrpSpPr>
          <p:cNvPr name="Group 49" id="49"/>
          <p:cNvGrpSpPr/>
          <p:nvPr/>
        </p:nvGrpSpPr>
        <p:grpSpPr>
          <a:xfrm rot="0">
            <a:off x="10621780" y="893355"/>
            <a:ext cx="1039493" cy="1043578"/>
            <a:chOff x="0" y="0"/>
            <a:chExt cx="4136783" cy="4153041"/>
          </a:xfrm>
        </p:grpSpPr>
        <p:sp>
          <p:nvSpPr>
            <p:cNvPr name="Freeform 50" id="5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51" id="5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52" id="5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powerful but inherently unpredictable and unstable.</a:t>
              </a:r>
            </a:p>
          </p:txBody>
        </p:sp>
      </p:grpSp>
      <p:grpSp>
        <p:nvGrpSpPr>
          <p:cNvPr name="Group 53" id="53"/>
          <p:cNvGrpSpPr/>
          <p:nvPr/>
        </p:nvGrpSpPr>
        <p:grpSpPr>
          <a:xfrm rot="0">
            <a:off x="11766047" y="816349"/>
            <a:ext cx="1039493" cy="1169304"/>
            <a:chOff x="0" y="0"/>
            <a:chExt cx="4136783" cy="4653384"/>
          </a:xfrm>
        </p:grpSpPr>
        <p:sp>
          <p:nvSpPr>
            <p:cNvPr name="Freeform 54" id="54"/>
            <p:cNvSpPr/>
            <p:nvPr/>
          </p:nvSpPr>
          <p:spPr>
            <a:xfrm flipH="false" flipV="false" rot="0">
              <a:off x="0" y="0"/>
              <a:ext cx="4136783" cy="4551784"/>
            </a:xfrm>
            <a:custGeom>
              <a:avLst/>
              <a:gdLst/>
              <a:ahLst/>
              <a:cxnLst/>
              <a:rect r="r" b="b" t="t" l="l"/>
              <a:pathLst>
                <a:path h="4551784" w="4136783">
                  <a:moveTo>
                    <a:pt x="0" y="0"/>
                  </a:moveTo>
                  <a:lnTo>
                    <a:pt x="4136783" y="0"/>
                  </a:lnTo>
                  <a:lnTo>
                    <a:pt x="4136783" y="4551784"/>
                  </a:lnTo>
                  <a:lnTo>
                    <a:pt x="0" y="4551784"/>
                  </a:lnTo>
                  <a:close/>
                </a:path>
              </a:pathLst>
            </a:custGeom>
            <a:solidFill>
              <a:srgbClr val="B3B4FF"/>
            </a:solidFill>
          </p:spPr>
        </p:sp>
        <p:sp>
          <p:nvSpPr>
            <p:cNvPr name="Freeform 55" id="55"/>
            <p:cNvSpPr/>
            <p:nvPr/>
          </p:nvSpPr>
          <p:spPr>
            <a:xfrm flipH="false" flipV="false" rot="0">
              <a:off x="0" y="0"/>
              <a:ext cx="4136783" cy="4653384"/>
            </a:xfrm>
            <a:custGeom>
              <a:avLst/>
              <a:gdLst/>
              <a:ahLst/>
              <a:cxnLst/>
              <a:rect r="r" b="b" t="t" l="l"/>
              <a:pathLst>
                <a:path h="4653384" w="4136783">
                  <a:moveTo>
                    <a:pt x="0" y="4551784"/>
                  </a:moveTo>
                  <a:lnTo>
                    <a:pt x="4136783" y="4551784"/>
                  </a:lnTo>
                  <a:lnTo>
                    <a:pt x="4009783" y="4653384"/>
                  </a:lnTo>
                  <a:cubicBezTo>
                    <a:pt x="4009783" y="4653384"/>
                    <a:pt x="3019183" y="4577184"/>
                    <a:pt x="2917583" y="4577184"/>
                  </a:cubicBezTo>
                  <a:lnTo>
                    <a:pt x="1219200" y="4577184"/>
                  </a:lnTo>
                  <a:cubicBezTo>
                    <a:pt x="1117600" y="4577184"/>
                    <a:pt x="127000" y="4653384"/>
                    <a:pt x="127000" y="4653384"/>
                  </a:cubicBezTo>
                  <a:lnTo>
                    <a:pt x="0" y="4551784"/>
                  </a:lnTo>
                  <a:lnTo>
                    <a:pt x="0" y="0"/>
                  </a:lnTo>
                  <a:lnTo>
                    <a:pt x="4136783" y="0"/>
                  </a:lnTo>
                  <a:lnTo>
                    <a:pt x="4136783" y="4551784"/>
                  </a:lnTo>
                  <a:lnTo>
                    <a:pt x="12700" y="4551784"/>
                  </a:lnTo>
                  <a:lnTo>
                    <a:pt x="12700" y="4539084"/>
                  </a:lnTo>
                  <a:lnTo>
                    <a:pt x="4124083" y="4539084"/>
                  </a:lnTo>
                  <a:lnTo>
                    <a:pt x="4124083" y="12700"/>
                  </a:lnTo>
                  <a:lnTo>
                    <a:pt x="12700" y="12700"/>
                  </a:lnTo>
                  <a:lnTo>
                    <a:pt x="12700" y="4551784"/>
                  </a:lnTo>
                </a:path>
              </a:pathLst>
            </a:custGeom>
            <a:solidFill>
              <a:srgbClr val="394C60">
                <a:alpha val="784"/>
              </a:srgbClr>
            </a:solidFill>
          </p:spPr>
        </p:sp>
        <p:sp>
          <p:nvSpPr>
            <p:cNvPr name="TextBox 56" id="56"/>
            <p:cNvSpPr txBox="true"/>
            <p:nvPr/>
          </p:nvSpPr>
          <p:spPr>
            <a:xfrm>
              <a:off x="0" y="-9525"/>
              <a:ext cx="4136783"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valuable when efficiency is needed or when manpower is limited.</a:t>
              </a:r>
            </a:p>
          </p:txBody>
        </p:sp>
      </p:grpSp>
      <p:grpSp>
        <p:nvGrpSpPr>
          <p:cNvPr name="Group 57" id="57"/>
          <p:cNvGrpSpPr/>
          <p:nvPr/>
        </p:nvGrpSpPr>
        <p:grpSpPr>
          <a:xfrm rot="0">
            <a:off x="12949177" y="868993"/>
            <a:ext cx="1039493" cy="1043578"/>
            <a:chOff x="0" y="0"/>
            <a:chExt cx="4136783" cy="4153041"/>
          </a:xfrm>
        </p:grpSpPr>
        <p:sp>
          <p:nvSpPr>
            <p:cNvPr name="Freeform 58" id="5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59" id="5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60" id="6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Reference-seeking is a fundamental part of ideation.</a:t>
              </a:r>
            </a:p>
          </p:txBody>
        </p:sp>
      </p:grpSp>
      <p:grpSp>
        <p:nvGrpSpPr>
          <p:cNvPr name="Group 61" id="61"/>
          <p:cNvGrpSpPr/>
          <p:nvPr/>
        </p:nvGrpSpPr>
        <p:grpSpPr>
          <a:xfrm rot="0">
            <a:off x="14112270" y="868993"/>
            <a:ext cx="1039493" cy="1043578"/>
            <a:chOff x="0" y="0"/>
            <a:chExt cx="4136783" cy="4153041"/>
          </a:xfrm>
        </p:grpSpPr>
        <p:sp>
          <p:nvSpPr>
            <p:cNvPr name="Freeform 62" id="6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63" id="6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64" id="6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Design work is iterative and accumulative even when AI is “Designing”.</a:t>
              </a:r>
            </a:p>
          </p:txBody>
        </p:sp>
      </p:grpSp>
      <p:grpSp>
        <p:nvGrpSpPr>
          <p:cNvPr name="Group 65" id="65"/>
          <p:cNvGrpSpPr/>
          <p:nvPr/>
        </p:nvGrpSpPr>
        <p:grpSpPr>
          <a:xfrm rot="0">
            <a:off x="15151763" y="801973"/>
            <a:ext cx="1285263" cy="1043578"/>
            <a:chOff x="0" y="0"/>
            <a:chExt cx="5114853" cy="4153041"/>
          </a:xfrm>
        </p:grpSpPr>
        <p:sp>
          <p:nvSpPr>
            <p:cNvPr name="Freeform 66" id="66"/>
            <p:cNvSpPr/>
            <p:nvPr/>
          </p:nvSpPr>
          <p:spPr>
            <a:xfrm flipH="false" flipV="false" rot="0">
              <a:off x="0" y="0"/>
              <a:ext cx="5114853" cy="4051441"/>
            </a:xfrm>
            <a:custGeom>
              <a:avLst/>
              <a:gdLst/>
              <a:ahLst/>
              <a:cxnLst/>
              <a:rect r="r" b="b" t="t" l="l"/>
              <a:pathLst>
                <a:path h="4051441" w="5114853">
                  <a:moveTo>
                    <a:pt x="0" y="0"/>
                  </a:moveTo>
                  <a:lnTo>
                    <a:pt x="5114853" y="0"/>
                  </a:lnTo>
                  <a:lnTo>
                    <a:pt x="5114853" y="4051441"/>
                  </a:lnTo>
                  <a:lnTo>
                    <a:pt x="0" y="4051441"/>
                  </a:lnTo>
                  <a:close/>
                </a:path>
              </a:pathLst>
            </a:custGeom>
            <a:solidFill>
              <a:srgbClr val="87CEFA"/>
            </a:solidFill>
          </p:spPr>
        </p:sp>
        <p:sp>
          <p:nvSpPr>
            <p:cNvPr name="Freeform 67" id="67"/>
            <p:cNvSpPr/>
            <p:nvPr/>
          </p:nvSpPr>
          <p:spPr>
            <a:xfrm flipH="false" flipV="false" rot="0">
              <a:off x="0" y="0"/>
              <a:ext cx="5114853" cy="4153041"/>
            </a:xfrm>
            <a:custGeom>
              <a:avLst/>
              <a:gdLst/>
              <a:ahLst/>
              <a:cxnLst/>
              <a:rect r="r" b="b" t="t" l="l"/>
              <a:pathLst>
                <a:path h="4153041" w="5114853">
                  <a:moveTo>
                    <a:pt x="0" y="4051441"/>
                  </a:moveTo>
                  <a:lnTo>
                    <a:pt x="5114853" y="4051441"/>
                  </a:lnTo>
                  <a:lnTo>
                    <a:pt x="4987853" y="4153041"/>
                  </a:lnTo>
                  <a:cubicBezTo>
                    <a:pt x="4987853" y="4153041"/>
                    <a:pt x="3997253" y="4076841"/>
                    <a:pt x="3895653" y="4076841"/>
                  </a:cubicBezTo>
                  <a:lnTo>
                    <a:pt x="1219200" y="4076841"/>
                  </a:lnTo>
                  <a:cubicBezTo>
                    <a:pt x="1117600" y="4076841"/>
                    <a:pt x="127000" y="4153041"/>
                    <a:pt x="127000" y="4153041"/>
                  </a:cubicBezTo>
                  <a:lnTo>
                    <a:pt x="0" y="4051441"/>
                  </a:lnTo>
                  <a:lnTo>
                    <a:pt x="0" y="0"/>
                  </a:lnTo>
                  <a:lnTo>
                    <a:pt x="5114853" y="0"/>
                  </a:lnTo>
                  <a:lnTo>
                    <a:pt x="5114853" y="4051441"/>
                  </a:lnTo>
                  <a:lnTo>
                    <a:pt x="12700" y="4051441"/>
                  </a:lnTo>
                  <a:lnTo>
                    <a:pt x="12700" y="4038741"/>
                  </a:lnTo>
                  <a:lnTo>
                    <a:pt x="5102153" y="4038741"/>
                  </a:lnTo>
                  <a:lnTo>
                    <a:pt x="5102153" y="12700"/>
                  </a:lnTo>
                  <a:lnTo>
                    <a:pt x="12700" y="12700"/>
                  </a:lnTo>
                  <a:lnTo>
                    <a:pt x="12700" y="4051441"/>
                  </a:lnTo>
                </a:path>
              </a:pathLst>
            </a:custGeom>
            <a:solidFill>
              <a:srgbClr val="394C60">
                <a:alpha val="784"/>
              </a:srgbClr>
            </a:solidFill>
          </p:spPr>
        </p:sp>
        <p:sp>
          <p:nvSpPr>
            <p:cNvPr name="TextBox 68" id="68"/>
            <p:cNvSpPr txBox="true"/>
            <p:nvPr/>
          </p:nvSpPr>
          <p:spPr>
            <a:xfrm>
              <a:off x="0" y="-9525"/>
              <a:ext cx="511485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Non-visual stakeholders rely on concrete visuals to evaluate design decisions.</a:t>
              </a:r>
            </a:p>
          </p:txBody>
        </p:sp>
      </p:grpSp>
      <p:grpSp>
        <p:nvGrpSpPr>
          <p:cNvPr name="Group 69" id="69"/>
          <p:cNvGrpSpPr/>
          <p:nvPr/>
        </p:nvGrpSpPr>
        <p:grpSpPr>
          <a:xfrm rot="0">
            <a:off x="12078968" y="1985654"/>
            <a:ext cx="1116696" cy="1512204"/>
            <a:chOff x="0" y="0"/>
            <a:chExt cx="4444024" cy="6017995"/>
          </a:xfrm>
        </p:grpSpPr>
        <p:sp>
          <p:nvSpPr>
            <p:cNvPr name="Freeform 70" id="70"/>
            <p:cNvSpPr/>
            <p:nvPr/>
          </p:nvSpPr>
          <p:spPr>
            <a:xfrm flipH="false" flipV="false" rot="0">
              <a:off x="0" y="0"/>
              <a:ext cx="4444024" cy="5916395"/>
            </a:xfrm>
            <a:custGeom>
              <a:avLst/>
              <a:gdLst/>
              <a:ahLst/>
              <a:cxnLst/>
              <a:rect r="r" b="b" t="t" l="l"/>
              <a:pathLst>
                <a:path h="5916395" w="4444024">
                  <a:moveTo>
                    <a:pt x="0" y="0"/>
                  </a:moveTo>
                  <a:lnTo>
                    <a:pt x="4444024" y="0"/>
                  </a:lnTo>
                  <a:lnTo>
                    <a:pt x="4444024" y="5916395"/>
                  </a:lnTo>
                  <a:lnTo>
                    <a:pt x="0" y="5916395"/>
                  </a:lnTo>
                  <a:close/>
                </a:path>
              </a:pathLst>
            </a:custGeom>
            <a:solidFill>
              <a:srgbClr val="87CEFA"/>
            </a:solidFill>
          </p:spPr>
        </p:sp>
        <p:sp>
          <p:nvSpPr>
            <p:cNvPr name="Freeform 71" id="71"/>
            <p:cNvSpPr/>
            <p:nvPr/>
          </p:nvSpPr>
          <p:spPr>
            <a:xfrm flipH="false" flipV="false" rot="0">
              <a:off x="0" y="0"/>
              <a:ext cx="4444024" cy="6017995"/>
            </a:xfrm>
            <a:custGeom>
              <a:avLst/>
              <a:gdLst/>
              <a:ahLst/>
              <a:cxnLst/>
              <a:rect r="r" b="b" t="t" l="l"/>
              <a:pathLst>
                <a:path h="6017995" w="4444024">
                  <a:moveTo>
                    <a:pt x="0" y="5916395"/>
                  </a:moveTo>
                  <a:lnTo>
                    <a:pt x="4444024" y="5916395"/>
                  </a:lnTo>
                  <a:lnTo>
                    <a:pt x="4317024" y="6017995"/>
                  </a:lnTo>
                  <a:cubicBezTo>
                    <a:pt x="4317024" y="6017995"/>
                    <a:pt x="3326424" y="5941795"/>
                    <a:pt x="3224824" y="5941795"/>
                  </a:cubicBezTo>
                  <a:lnTo>
                    <a:pt x="1219200" y="5941795"/>
                  </a:lnTo>
                  <a:cubicBezTo>
                    <a:pt x="1117600" y="5941795"/>
                    <a:pt x="127000" y="6017995"/>
                    <a:pt x="127000" y="6017995"/>
                  </a:cubicBezTo>
                  <a:lnTo>
                    <a:pt x="0" y="5916395"/>
                  </a:lnTo>
                  <a:lnTo>
                    <a:pt x="0" y="0"/>
                  </a:lnTo>
                  <a:lnTo>
                    <a:pt x="4444024" y="0"/>
                  </a:lnTo>
                  <a:lnTo>
                    <a:pt x="4444024" y="5916395"/>
                  </a:lnTo>
                  <a:lnTo>
                    <a:pt x="12700" y="5916395"/>
                  </a:lnTo>
                  <a:lnTo>
                    <a:pt x="12700" y="5903695"/>
                  </a:lnTo>
                  <a:lnTo>
                    <a:pt x="4431324" y="5903695"/>
                  </a:lnTo>
                  <a:lnTo>
                    <a:pt x="4431324" y="12700"/>
                  </a:lnTo>
                  <a:lnTo>
                    <a:pt x="12700" y="12700"/>
                  </a:lnTo>
                  <a:lnTo>
                    <a:pt x="12700" y="5916395"/>
                  </a:lnTo>
                </a:path>
              </a:pathLst>
            </a:custGeom>
            <a:solidFill>
              <a:srgbClr val="394C60">
                <a:alpha val="784"/>
              </a:srgbClr>
            </a:solidFill>
          </p:spPr>
        </p:sp>
        <p:sp>
          <p:nvSpPr>
            <p:cNvPr name="TextBox 72" id="72"/>
            <p:cNvSpPr txBox="true"/>
            <p:nvPr/>
          </p:nvSpPr>
          <p:spPr>
            <a:xfrm>
              <a:off x="0" y="-9525"/>
              <a:ext cx="4444024" cy="5925920"/>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Artistic refinement after brainstorming cannot rely solely on AI requires manual step-by-step design.</a:t>
              </a:r>
            </a:p>
          </p:txBody>
        </p:sp>
      </p:grpSp>
      <p:grpSp>
        <p:nvGrpSpPr>
          <p:cNvPr name="Group 73" id="73"/>
          <p:cNvGrpSpPr/>
          <p:nvPr/>
        </p:nvGrpSpPr>
        <p:grpSpPr>
          <a:xfrm rot="0">
            <a:off x="14810478" y="3243464"/>
            <a:ext cx="1039493" cy="1169304"/>
            <a:chOff x="0" y="0"/>
            <a:chExt cx="4136783" cy="4653384"/>
          </a:xfrm>
        </p:grpSpPr>
        <p:sp>
          <p:nvSpPr>
            <p:cNvPr name="Freeform 74" id="74"/>
            <p:cNvSpPr/>
            <p:nvPr/>
          </p:nvSpPr>
          <p:spPr>
            <a:xfrm flipH="false" flipV="false" rot="0">
              <a:off x="0" y="0"/>
              <a:ext cx="4136783" cy="4551784"/>
            </a:xfrm>
            <a:custGeom>
              <a:avLst/>
              <a:gdLst/>
              <a:ahLst/>
              <a:cxnLst/>
              <a:rect r="r" b="b" t="t" l="l"/>
              <a:pathLst>
                <a:path h="4551784" w="4136783">
                  <a:moveTo>
                    <a:pt x="0" y="0"/>
                  </a:moveTo>
                  <a:lnTo>
                    <a:pt x="4136783" y="0"/>
                  </a:lnTo>
                  <a:lnTo>
                    <a:pt x="4136783" y="4551784"/>
                  </a:lnTo>
                  <a:lnTo>
                    <a:pt x="0" y="4551784"/>
                  </a:lnTo>
                  <a:close/>
                </a:path>
              </a:pathLst>
            </a:custGeom>
            <a:solidFill>
              <a:srgbClr val="FF66C4"/>
            </a:solidFill>
          </p:spPr>
        </p:sp>
        <p:sp>
          <p:nvSpPr>
            <p:cNvPr name="Freeform 75" id="75"/>
            <p:cNvSpPr/>
            <p:nvPr/>
          </p:nvSpPr>
          <p:spPr>
            <a:xfrm flipH="false" flipV="false" rot="0">
              <a:off x="0" y="0"/>
              <a:ext cx="4136783" cy="4653384"/>
            </a:xfrm>
            <a:custGeom>
              <a:avLst/>
              <a:gdLst/>
              <a:ahLst/>
              <a:cxnLst/>
              <a:rect r="r" b="b" t="t" l="l"/>
              <a:pathLst>
                <a:path h="4653384" w="4136783">
                  <a:moveTo>
                    <a:pt x="0" y="4551784"/>
                  </a:moveTo>
                  <a:lnTo>
                    <a:pt x="4136783" y="4551784"/>
                  </a:lnTo>
                  <a:lnTo>
                    <a:pt x="4009783" y="4653384"/>
                  </a:lnTo>
                  <a:cubicBezTo>
                    <a:pt x="4009783" y="4653384"/>
                    <a:pt x="3019183" y="4577184"/>
                    <a:pt x="2917583" y="4577184"/>
                  </a:cubicBezTo>
                  <a:lnTo>
                    <a:pt x="1219200" y="4577184"/>
                  </a:lnTo>
                  <a:cubicBezTo>
                    <a:pt x="1117600" y="4577184"/>
                    <a:pt x="127000" y="4653384"/>
                    <a:pt x="127000" y="4653384"/>
                  </a:cubicBezTo>
                  <a:lnTo>
                    <a:pt x="0" y="4551784"/>
                  </a:lnTo>
                  <a:lnTo>
                    <a:pt x="0" y="0"/>
                  </a:lnTo>
                  <a:lnTo>
                    <a:pt x="4136783" y="0"/>
                  </a:lnTo>
                  <a:lnTo>
                    <a:pt x="4136783" y="4551784"/>
                  </a:lnTo>
                  <a:lnTo>
                    <a:pt x="12700" y="4551784"/>
                  </a:lnTo>
                  <a:lnTo>
                    <a:pt x="12700" y="4539084"/>
                  </a:lnTo>
                  <a:lnTo>
                    <a:pt x="4124083" y="4539084"/>
                  </a:lnTo>
                  <a:lnTo>
                    <a:pt x="4124083" y="12700"/>
                  </a:lnTo>
                  <a:lnTo>
                    <a:pt x="12700" y="12700"/>
                  </a:lnTo>
                  <a:lnTo>
                    <a:pt x="12700" y="4551784"/>
                  </a:lnTo>
                </a:path>
              </a:pathLst>
            </a:custGeom>
            <a:solidFill>
              <a:srgbClr val="394C60">
                <a:alpha val="784"/>
              </a:srgbClr>
            </a:solidFill>
          </p:spPr>
        </p:sp>
        <p:sp>
          <p:nvSpPr>
            <p:cNvPr name="TextBox 76" id="76"/>
            <p:cNvSpPr txBox="true"/>
            <p:nvPr/>
          </p:nvSpPr>
          <p:spPr>
            <a:xfrm>
              <a:off x="0" y="-9525"/>
              <a:ext cx="4136783"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AI’s role is to support exploration, not to make final creative decisions.</a:t>
              </a:r>
            </a:p>
          </p:txBody>
        </p:sp>
      </p:grpSp>
      <p:grpSp>
        <p:nvGrpSpPr>
          <p:cNvPr name="Group 77" id="77"/>
          <p:cNvGrpSpPr/>
          <p:nvPr/>
        </p:nvGrpSpPr>
        <p:grpSpPr>
          <a:xfrm rot="0">
            <a:off x="9355586" y="1736746"/>
            <a:ext cx="1384021" cy="1169304"/>
            <a:chOff x="0" y="0"/>
            <a:chExt cx="5507876" cy="4653384"/>
          </a:xfrm>
        </p:grpSpPr>
        <p:sp>
          <p:nvSpPr>
            <p:cNvPr name="Freeform 78" id="78"/>
            <p:cNvSpPr/>
            <p:nvPr/>
          </p:nvSpPr>
          <p:spPr>
            <a:xfrm flipH="false" flipV="false" rot="0">
              <a:off x="0" y="0"/>
              <a:ext cx="5507876" cy="4551784"/>
            </a:xfrm>
            <a:custGeom>
              <a:avLst/>
              <a:gdLst/>
              <a:ahLst/>
              <a:cxnLst/>
              <a:rect r="r" b="b" t="t" l="l"/>
              <a:pathLst>
                <a:path h="4551784" w="5507876">
                  <a:moveTo>
                    <a:pt x="0" y="0"/>
                  </a:moveTo>
                  <a:lnTo>
                    <a:pt x="5507876" y="0"/>
                  </a:lnTo>
                  <a:lnTo>
                    <a:pt x="5507876" y="4551784"/>
                  </a:lnTo>
                  <a:lnTo>
                    <a:pt x="0" y="4551784"/>
                  </a:lnTo>
                  <a:close/>
                </a:path>
              </a:pathLst>
            </a:custGeom>
            <a:solidFill>
              <a:srgbClr val="9ED0DB"/>
            </a:solidFill>
          </p:spPr>
        </p:sp>
        <p:sp>
          <p:nvSpPr>
            <p:cNvPr name="Freeform 79" id="79"/>
            <p:cNvSpPr/>
            <p:nvPr/>
          </p:nvSpPr>
          <p:spPr>
            <a:xfrm flipH="false" flipV="false" rot="0">
              <a:off x="0" y="0"/>
              <a:ext cx="5507876" cy="4653384"/>
            </a:xfrm>
            <a:custGeom>
              <a:avLst/>
              <a:gdLst/>
              <a:ahLst/>
              <a:cxnLst/>
              <a:rect r="r" b="b" t="t" l="l"/>
              <a:pathLst>
                <a:path h="4653384" w="5507876">
                  <a:moveTo>
                    <a:pt x="0" y="4551784"/>
                  </a:moveTo>
                  <a:lnTo>
                    <a:pt x="5507876" y="4551784"/>
                  </a:lnTo>
                  <a:lnTo>
                    <a:pt x="5380876" y="4653384"/>
                  </a:lnTo>
                  <a:cubicBezTo>
                    <a:pt x="5380876" y="4653384"/>
                    <a:pt x="4390276" y="4577184"/>
                    <a:pt x="4288676" y="4577184"/>
                  </a:cubicBezTo>
                  <a:lnTo>
                    <a:pt x="1219200" y="4577184"/>
                  </a:lnTo>
                  <a:cubicBezTo>
                    <a:pt x="1117600" y="4577184"/>
                    <a:pt x="127000" y="4653384"/>
                    <a:pt x="127000" y="4653384"/>
                  </a:cubicBezTo>
                  <a:lnTo>
                    <a:pt x="0" y="4551784"/>
                  </a:lnTo>
                  <a:lnTo>
                    <a:pt x="0" y="0"/>
                  </a:lnTo>
                  <a:lnTo>
                    <a:pt x="5507876" y="0"/>
                  </a:lnTo>
                  <a:lnTo>
                    <a:pt x="5507876" y="4551784"/>
                  </a:lnTo>
                  <a:lnTo>
                    <a:pt x="12700" y="4551784"/>
                  </a:lnTo>
                  <a:lnTo>
                    <a:pt x="12700" y="4539084"/>
                  </a:lnTo>
                  <a:lnTo>
                    <a:pt x="5495176" y="4539084"/>
                  </a:lnTo>
                  <a:lnTo>
                    <a:pt x="5495176" y="12700"/>
                  </a:lnTo>
                  <a:lnTo>
                    <a:pt x="12700" y="12700"/>
                  </a:lnTo>
                  <a:lnTo>
                    <a:pt x="12700" y="4551784"/>
                  </a:lnTo>
                </a:path>
              </a:pathLst>
            </a:custGeom>
            <a:solidFill>
              <a:srgbClr val="394C60">
                <a:alpha val="784"/>
              </a:srgbClr>
            </a:solidFill>
          </p:spPr>
        </p:sp>
        <p:sp>
          <p:nvSpPr>
            <p:cNvPr name="TextBox 80" id="80"/>
            <p:cNvSpPr txBox="true"/>
            <p:nvPr/>
          </p:nvSpPr>
          <p:spPr>
            <a:xfrm>
              <a:off x="0" y="-9525"/>
              <a:ext cx="5507876"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Different AI tools should be combined strategically to leverage their complementary strengths.</a:t>
              </a:r>
            </a:p>
          </p:txBody>
        </p:sp>
      </p:grpSp>
      <p:grpSp>
        <p:nvGrpSpPr>
          <p:cNvPr name="Group 81" id="81"/>
          <p:cNvGrpSpPr/>
          <p:nvPr/>
        </p:nvGrpSpPr>
        <p:grpSpPr>
          <a:xfrm rot="0">
            <a:off x="11036137" y="3570941"/>
            <a:ext cx="1250271" cy="1169304"/>
            <a:chOff x="0" y="0"/>
            <a:chExt cx="4975599" cy="4653384"/>
          </a:xfrm>
        </p:grpSpPr>
        <p:sp>
          <p:nvSpPr>
            <p:cNvPr name="Freeform 82" id="82"/>
            <p:cNvSpPr/>
            <p:nvPr/>
          </p:nvSpPr>
          <p:spPr>
            <a:xfrm flipH="false" flipV="false" rot="0">
              <a:off x="0" y="0"/>
              <a:ext cx="4975599" cy="4551784"/>
            </a:xfrm>
            <a:custGeom>
              <a:avLst/>
              <a:gdLst/>
              <a:ahLst/>
              <a:cxnLst/>
              <a:rect r="r" b="b" t="t" l="l"/>
              <a:pathLst>
                <a:path h="4551784" w="4975599">
                  <a:moveTo>
                    <a:pt x="0" y="0"/>
                  </a:moveTo>
                  <a:lnTo>
                    <a:pt x="4975599" y="0"/>
                  </a:lnTo>
                  <a:lnTo>
                    <a:pt x="4975599" y="4551784"/>
                  </a:lnTo>
                  <a:lnTo>
                    <a:pt x="0" y="4551784"/>
                  </a:lnTo>
                  <a:close/>
                </a:path>
              </a:pathLst>
            </a:custGeom>
            <a:solidFill>
              <a:srgbClr val="FFF4E3"/>
            </a:solidFill>
          </p:spPr>
        </p:sp>
        <p:sp>
          <p:nvSpPr>
            <p:cNvPr name="Freeform 83" id="83"/>
            <p:cNvSpPr/>
            <p:nvPr/>
          </p:nvSpPr>
          <p:spPr>
            <a:xfrm flipH="false" flipV="false" rot="0">
              <a:off x="0" y="0"/>
              <a:ext cx="4975599" cy="4653384"/>
            </a:xfrm>
            <a:custGeom>
              <a:avLst/>
              <a:gdLst/>
              <a:ahLst/>
              <a:cxnLst/>
              <a:rect r="r" b="b" t="t" l="l"/>
              <a:pathLst>
                <a:path h="4653384" w="4975599">
                  <a:moveTo>
                    <a:pt x="0" y="4551784"/>
                  </a:moveTo>
                  <a:lnTo>
                    <a:pt x="4975599" y="4551784"/>
                  </a:lnTo>
                  <a:lnTo>
                    <a:pt x="4848599" y="4653384"/>
                  </a:lnTo>
                  <a:cubicBezTo>
                    <a:pt x="4848599" y="4653384"/>
                    <a:pt x="3857999" y="4577184"/>
                    <a:pt x="3756399" y="4577184"/>
                  </a:cubicBezTo>
                  <a:lnTo>
                    <a:pt x="1219200" y="4577184"/>
                  </a:lnTo>
                  <a:cubicBezTo>
                    <a:pt x="1117600" y="4577184"/>
                    <a:pt x="127000" y="4653384"/>
                    <a:pt x="127000" y="4653384"/>
                  </a:cubicBezTo>
                  <a:lnTo>
                    <a:pt x="0" y="4551784"/>
                  </a:lnTo>
                  <a:lnTo>
                    <a:pt x="0" y="0"/>
                  </a:lnTo>
                  <a:lnTo>
                    <a:pt x="4975599" y="0"/>
                  </a:lnTo>
                  <a:lnTo>
                    <a:pt x="4975599" y="4551784"/>
                  </a:lnTo>
                  <a:lnTo>
                    <a:pt x="12700" y="4551784"/>
                  </a:lnTo>
                  <a:lnTo>
                    <a:pt x="12700" y="4539084"/>
                  </a:lnTo>
                  <a:lnTo>
                    <a:pt x="4962899" y="4539084"/>
                  </a:lnTo>
                  <a:lnTo>
                    <a:pt x="4962899" y="12700"/>
                  </a:lnTo>
                  <a:lnTo>
                    <a:pt x="12700" y="12700"/>
                  </a:lnTo>
                  <a:lnTo>
                    <a:pt x="12700" y="4551784"/>
                  </a:lnTo>
                </a:path>
              </a:pathLst>
            </a:custGeom>
            <a:solidFill>
              <a:srgbClr val="394C60">
                <a:alpha val="784"/>
              </a:srgbClr>
            </a:solidFill>
          </p:spPr>
        </p:sp>
        <p:sp>
          <p:nvSpPr>
            <p:cNvPr name="TextBox 84" id="84"/>
            <p:cNvSpPr txBox="true"/>
            <p:nvPr/>
          </p:nvSpPr>
          <p:spPr>
            <a:xfrm>
              <a:off x="0" y="-9525"/>
              <a:ext cx="4975599"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Seeing multiple visual options side by side supports faster and more confident selection.</a:t>
              </a:r>
            </a:p>
          </p:txBody>
        </p:sp>
      </p:grpSp>
      <p:grpSp>
        <p:nvGrpSpPr>
          <p:cNvPr name="Group 85" id="85"/>
          <p:cNvGrpSpPr/>
          <p:nvPr/>
        </p:nvGrpSpPr>
        <p:grpSpPr>
          <a:xfrm rot="0">
            <a:off x="16982438" y="2493066"/>
            <a:ext cx="1305562" cy="1043578"/>
            <a:chOff x="0" y="0"/>
            <a:chExt cx="5195638" cy="4153041"/>
          </a:xfrm>
        </p:grpSpPr>
        <p:sp>
          <p:nvSpPr>
            <p:cNvPr name="Freeform 86" id="86"/>
            <p:cNvSpPr/>
            <p:nvPr/>
          </p:nvSpPr>
          <p:spPr>
            <a:xfrm flipH="false" flipV="false" rot="0">
              <a:off x="0" y="0"/>
              <a:ext cx="5195638" cy="4051441"/>
            </a:xfrm>
            <a:custGeom>
              <a:avLst/>
              <a:gdLst/>
              <a:ahLst/>
              <a:cxnLst/>
              <a:rect r="r" b="b" t="t" l="l"/>
              <a:pathLst>
                <a:path h="4051441" w="5195638">
                  <a:moveTo>
                    <a:pt x="0" y="0"/>
                  </a:moveTo>
                  <a:lnTo>
                    <a:pt x="5195638" y="0"/>
                  </a:lnTo>
                  <a:lnTo>
                    <a:pt x="5195638" y="4051441"/>
                  </a:lnTo>
                  <a:lnTo>
                    <a:pt x="0" y="4051441"/>
                  </a:lnTo>
                  <a:close/>
                </a:path>
              </a:pathLst>
            </a:custGeom>
            <a:solidFill>
              <a:srgbClr val="87CEFA"/>
            </a:solidFill>
          </p:spPr>
        </p:sp>
        <p:sp>
          <p:nvSpPr>
            <p:cNvPr name="Freeform 87" id="87"/>
            <p:cNvSpPr/>
            <p:nvPr/>
          </p:nvSpPr>
          <p:spPr>
            <a:xfrm flipH="false" flipV="false" rot="0">
              <a:off x="0" y="0"/>
              <a:ext cx="5195638" cy="4153041"/>
            </a:xfrm>
            <a:custGeom>
              <a:avLst/>
              <a:gdLst/>
              <a:ahLst/>
              <a:cxnLst/>
              <a:rect r="r" b="b" t="t" l="l"/>
              <a:pathLst>
                <a:path h="4153041" w="5195638">
                  <a:moveTo>
                    <a:pt x="0" y="4051441"/>
                  </a:moveTo>
                  <a:lnTo>
                    <a:pt x="5195638" y="4051441"/>
                  </a:lnTo>
                  <a:lnTo>
                    <a:pt x="5068638" y="4153041"/>
                  </a:lnTo>
                  <a:cubicBezTo>
                    <a:pt x="5068638" y="4153041"/>
                    <a:pt x="4078038" y="4076841"/>
                    <a:pt x="3976438" y="4076841"/>
                  </a:cubicBezTo>
                  <a:lnTo>
                    <a:pt x="1219200" y="4076841"/>
                  </a:lnTo>
                  <a:cubicBezTo>
                    <a:pt x="1117600" y="4076841"/>
                    <a:pt x="127000" y="4153041"/>
                    <a:pt x="127000" y="4153041"/>
                  </a:cubicBezTo>
                  <a:lnTo>
                    <a:pt x="0" y="4051441"/>
                  </a:lnTo>
                  <a:lnTo>
                    <a:pt x="0" y="0"/>
                  </a:lnTo>
                  <a:lnTo>
                    <a:pt x="5195638" y="0"/>
                  </a:lnTo>
                  <a:lnTo>
                    <a:pt x="5195638" y="4051441"/>
                  </a:lnTo>
                  <a:lnTo>
                    <a:pt x="12700" y="4051441"/>
                  </a:lnTo>
                  <a:lnTo>
                    <a:pt x="12700" y="4038741"/>
                  </a:lnTo>
                  <a:lnTo>
                    <a:pt x="5182938" y="4038741"/>
                  </a:lnTo>
                  <a:lnTo>
                    <a:pt x="5182938" y="12700"/>
                  </a:lnTo>
                  <a:lnTo>
                    <a:pt x="12700" y="12700"/>
                  </a:lnTo>
                  <a:lnTo>
                    <a:pt x="12700" y="4051441"/>
                  </a:lnTo>
                </a:path>
              </a:pathLst>
            </a:custGeom>
            <a:solidFill>
              <a:srgbClr val="394C60">
                <a:alpha val="784"/>
              </a:srgbClr>
            </a:solidFill>
          </p:spPr>
        </p:sp>
        <p:sp>
          <p:nvSpPr>
            <p:cNvPr name="TextBox 88" id="88"/>
            <p:cNvSpPr txBox="true"/>
            <p:nvPr/>
          </p:nvSpPr>
          <p:spPr>
            <a:xfrm>
              <a:off x="0" y="-9525"/>
              <a:ext cx="5195638"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Iteration benefits from preserving and reusing promising intermediate results.</a:t>
              </a:r>
            </a:p>
          </p:txBody>
        </p:sp>
      </p:grpSp>
      <p:grpSp>
        <p:nvGrpSpPr>
          <p:cNvPr name="Group 89" id="89"/>
          <p:cNvGrpSpPr/>
          <p:nvPr/>
        </p:nvGrpSpPr>
        <p:grpSpPr>
          <a:xfrm rot="0">
            <a:off x="16890127" y="3570941"/>
            <a:ext cx="1039493" cy="1043578"/>
            <a:chOff x="0" y="0"/>
            <a:chExt cx="4136783" cy="4153041"/>
          </a:xfrm>
        </p:grpSpPr>
        <p:sp>
          <p:nvSpPr>
            <p:cNvPr name="Freeform 90" id="9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91" id="9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92" id="9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Exploration must be time-bounded to remain efficient.</a:t>
              </a:r>
            </a:p>
          </p:txBody>
        </p:sp>
      </p:grpSp>
      <p:grpSp>
        <p:nvGrpSpPr>
          <p:cNvPr name="Group 93" id="93"/>
          <p:cNvGrpSpPr/>
          <p:nvPr/>
        </p:nvGrpSpPr>
        <p:grpSpPr>
          <a:xfrm rot="0">
            <a:off x="17306529" y="4521663"/>
            <a:ext cx="1039493" cy="1043578"/>
            <a:chOff x="0" y="0"/>
            <a:chExt cx="4136783" cy="4153041"/>
          </a:xfrm>
        </p:grpSpPr>
        <p:sp>
          <p:nvSpPr>
            <p:cNvPr name="Freeform 94" id="9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95" id="9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96" id="9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essential for brainstroming</a:t>
              </a:r>
            </a:p>
          </p:txBody>
        </p:sp>
      </p:grpSp>
      <p:grpSp>
        <p:nvGrpSpPr>
          <p:cNvPr name="Group 97" id="97"/>
          <p:cNvGrpSpPr/>
          <p:nvPr/>
        </p:nvGrpSpPr>
        <p:grpSpPr>
          <a:xfrm rot="0">
            <a:off x="15838411" y="3049152"/>
            <a:ext cx="1039493" cy="1043578"/>
            <a:chOff x="0" y="0"/>
            <a:chExt cx="4136783" cy="4153041"/>
          </a:xfrm>
        </p:grpSpPr>
        <p:sp>
          <p:nvSpPr>
            <p:cNvPr name="Freeform 98" id="9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99" id="9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00" id="10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All generated results can retain value for and beyond the immediate task.</a:t>
              </a:r>
            </a:p>
          </p:txBody>
        </p:sp>
      </p:grpSp>
      <p:grpSp>
        <p:nvGrpSpPr>
          <p:cNvPr name="Group 101" id="101"/>
          <p:cNvGrpSpPr/>
          <p:nvPr/>
        </p:nvGrpSpPr>
        <p:grpSpPr>
          <a:xfrm rot="0">
            <a:off x="12117569" y="4253061"/>
            <a:ext cx="1039493" cy="1043578"/>
            <a:chOff x="0" y="0"/>
            <a:chExt cx="4136783" cy="4153041"/>
          </a:xfrm>
        </p:grpSpPr>
        <p:sp>
          <p:nvSpPr>
            <p:cNvPr name="Freeform 102" id="10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03" id="10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04" id="10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Trying multiple AI tools is necessary but inefficient.</a:t>
              </a:r>
            </a:p>
          </p:txBody>
        </p:sp>
      </p:grpSp>
      <p:grpSp>
        <p:nvGrpSpPr>
          <p:cNvPr name="Group 105" id="105"/>
          <p:cNvGrpSpPr/>
          <p:nvPr/>
        </p:nvGrpSpPr>
        <p:grpSpPr>
          <a:xfrm rot="0">
            <a:off x="13733999" y="1832399"/>
            <a:ext cx="1417764" cy="1512204"/>
            <a:chOff x="0" y="0"/>
            <a:chExt cx="5642157" cy="6017995"/>
          </a:xfrm>
        </p:grpSpPr>
        <p:sp>
          <p:nvSpPr>
            <p:cNvPr name="Freeform 106" id="106"/>
            <p:cNvSpPr/>
            <p:nvPr/>
          </p:nvSpPr>
          <p:spPr>
            <a:xfrm flipH="false" flipV="false" rot="0">
              <a:off x="0" y="0"/>
              <a:ext cx="5642157" cy="5916395"/>
            </a:xfrm>
            <a:custGeom>
              <a:avLst/>
              <a:gdLst/>
              <a:ahLst/>
              <a:cxnLst/>
              <a:rect r="r" b="b" t="t" l="l"/>
              <a:pathLst>
                <a:path h="5916395" w="5642157">
                  <a:moveTo>
                    <a:pt x="0" y="0"/>
                  </a:moveTo>
                  <a:lnTo>
                    <a:pt x="5642157" y="0"/>
                  </a:lnTo>
                  <a:lnTo>
                    <a:pt x="5642157" y="5916395"/>
                  </a:lnTo>
                  <a:lnTo>
                    <a:pt x="0" y="5916395"/>
                  </a:lnTo>
                  <a:close/>
                </a:path>
              </a:pathLst>
            </a:custGeom>
            <a:solidFill>
              <a:srgbClr val="B3B4FF"/>
            </a:solidFill>
          </p:spPr>
        </p:sp>
        <p:sp>
          <p:nvSpPr>
            <p:cNvPr name="Freeform 107" id="107"/>
            <p:cNvSpPr/>
            <p:nvPr/>
          </p:nvSpPr>
          <p:spPr>
            <a:xfrm flipH="false" flipV="false" rot="0">
              <a:off x="0" y="0"/>
              <a:ext cx="5642157" cy="6017995"/>
            </a:xfrm>
            <a:custGeom>
              <a:avLst/>
              <a:gdLst/>
              <a:ahLst/>
              <a:cxnLst/>
              <a:rect r="r" b="b" t="t" l="l"/>
              <a:pathLst>
                <a:path h="6017995" w="5642157">
                  <a:moveTo>
                    <a:pt x="0" y="5916395"/>
                  </a:moveTo>
                  <a:lnTo>
                    <a:pt x="5642157" y="5916395"/>
                  </a:lnTo>
                  <a:lnTo>
                    <a:pt x="5515157" y="6017995"/>
                  </a:lnTo>
                  <a:cubicBezTo>
                    <a:pt x="5515157" y="6017995"/>
                    <a:pt x="4524557" y="5941795"/>
                    <a:pt x="4422957" y="5941795"/>
                  </a:cubicBezTo>
                  <a:lnTo>
                    <a:pt x="1219200" y="5941795"/>
                  </a:lnTo>
                  <a:cubicBezTo>
                    <a:pt x="1117600" y="5941795"/>
                    <a:pt x="127000" y="6017995"/>
                    <a:pt x="127000" y="6017995"/>
                  </a:cubicBezTo>
                  <a:lnTo>
                    <a:pt x="0" y="5916395"/>
                  </a:lnTo>
                  <a:lnTo>
                    <a:pt x="0" y="0"/>
                  </a:lnTo>
                  <a:lnTo>
                    <a:pt x="5642157" y="0"/>
                  </a:lnTo>
                  <a:lnTo>
                    <a:pt x="5642157" y="5916395"/>
                  </a:lnTo>
                  <a:lnTo>
                    <a:pt x="12700" y="5916395"/>
                  </a:lnTo>
                  <a:lnTo>
                    <a:pt x="12700" y="5903695"/>
                  </a:lnTo>
                  <a:lnTo>
                    <a:pt x="5629457" y="5903695"/>
                  </a:lnTo>
                  <a:lnTo>
                    <a:pt x="5629457" y="12700"/>
                  </a:lnTo>
                  <a:lnTo>
                    <a:pt x="12700" y="12700"/>
                  </a:lnTo>
                  <a:lnTo>
                    <a:pt x="12700" y="5916395"/>
                  </a:lnTo>
                </a:path>
              </a:pathLst>
            </a:custGeom>
            <a:solidFill>
              <a:srgbClr val="394C60">
                <a:alpha val="784"/>
              </a:srgbClr>
            </a:solidFill>
          </p:spPr>
        </p:sp>
        <p:sp>
          <p:nvSpPr>
            <p:cNvPr name="TextBox 108" id="108"/>
            <p:cNvSpPr txBox="true"/>
            <p:nvPr/>
          </p:nvSpPr>
          <p:spPr>
            <a:xfrm>
              <a:off x="0" y="-9525"/>
              <a:ext cx="5642157" cy="5925920"/>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perceived as an extension of traditional reference by generating options - rather than a replacement for human judgment in design thinking.</a:t>
              </a:r>
            </a:p>
          </p:txBody>
        </p:sp>
      </p:grpSp>
      <p:grpSp>
        <p:nvGrpSpPr>
          <p:cNvPr name="Group 109" id="109"/>
          <p:cNvGrpSpPr/>
          <p:nvPr/>
        </p:nvGrpSpPr>
        <p:grpSpPr>
          <a:xfrm rot="0">
            <a:off x="15740535" y="4032085"/>
            <a:ext cx="1260816" cy="1340754"/>
            <a:chOff x="0" y="0"/>
            <a:chExt cx="5017566" cy="5335689"/>
          </a:xfrm>
        </p:grpSpPr>
        <p:sp>
          <p:nvSpPr>
            <p:cNvPr name="Freeform 110" id="110"/>
            <p:cNvSpPr/>
            <p:nvPr/>
          </p:nvSpPr>
          <p:spPr>
            <a:xfrm flipH="false" flipV="false" rot="0">
              <a:off x="0" y="0"/>
              <a:ext cx="5017566" cy="5234089"/>
            </a:xfrm>
            <a:custGeom>
              <a:avLst/>
              <a:gdLst/>
              <a:ahLst/>
              <a:cxnLst/>
              <a:rect r="r" b="b" t="t" l="l"/>
              <a:pathLst>
                <a:path h="5234089" w="5017566">
                  <a:moveTo>
                    <a:pt x="0" y="0"/>
                  </a:moveTo>
                  <a:lnTo>
                    <a:pt x="5017566" y="0"/>
                  </a:lnTo>
                  <a:lnTo>
                    <a:pt x="5017566" y="5234089"/>
                  </a:lnTo>
                  <a:lnTo>
                    <a:pt x="0" y="5234089"/>
                  </a:lnTo>
                  <a:close/>
                </a:path>
              </a:pathLst>
            </a:custGeom>
            <a:solidFill>
              <a:srgbClr val="87CEFA"/>
            </a:solidFill>
          </p:spPr>
        </p:sp>
        <p:sp>
          <p:nvSpPr>
            <p:cNvPr name="Freeform 111" id="111"/>
            <p:cNvSpPr/>
            <p:nvPr/>
          </p:nvSpPr>
          <p:spPr>
            <a:xfrm flipH="false" flipV="false" rot="0">
              <a:off x="0" y="0"/>
              <a:ext cx="5017566" cy="5335689"/>
            </a:xfrm>
            <a:custGeom>
              <a:avLst/>
              <a:gdLst/>
              <a:ahLst/>
              <a:cxnLst/>
              <a:rect r="r" b="b" t="t" l="l"/>
              <a:pathLst>
                <a:path h="5335689" w="5017566">
                  <a:moveTo>
                    <a:pt x="0" y="5234089"/>
                  </a:moveTo>
                  <a:lnTo>
                    <a:pt x="5017566" y="5234089"/>
                  </a:lnTo>
                  <a:lnTo>
                    <a:pt x="4890566" y="5335689"/>
                  </a:lnTo>
                  <a:cubicBezTo>
                    <a:pt x="4890566" y="5335689"/>
                    <a:pt x="3899966" y="5259489"/>
                    <a:pt x="3798366" y="5259489"/>
                  </a:cubicBezTo>
                  <a:lnTo>
                    <a:pt x="1219200" y="5259489"/>
                  </a:lnTo>
                  <a:cubicBezTo>
                    <a:pt x="1117600" y="5259489"/>
                    <a:pt x="127000" y="5335689"/>
                    <a:pt x="127000" y="5335689"/>
                  </a:cubicBezTo>
                  <a:lnTo>
                    <a:pt x="0" y="5234089"/>
                  </a:lnTo>
                  <a:lnTo>
                    <a:pt x="0" y="0"/>
                  </a:lnTo>
                  <a:lnTo>
                    <a:pt x="5017566" y="0"/>
                  </a:lnTo>
                  <a:lnTo>
                    <a:pt x="5017566" y="5234089"/>
                  </a:lnTo>
                  <a:lnTo>
                    <a:pt x="12700" y="5234089"/>
                  </a:lnTo>
                  <a:lnTo>
                    <a:pt x="12700" y="5221389"/>
                  </a:lnTo>
                  <a:lnTo>
                    <a:pt x="5004866" y="5221389"/>
                  </a:lnTo>
                  <a:lnTo>
                    <a:pt x="5004866" y="12700"/>
                  </a:lnTo>
                  <a:lnTo>
                    <a:pt x="12700" y="12700"/>
                  </a:lnTo>
                  <a:lnTo>
                    <a:pt x="12700" y="5234089"/>
                  </a:lnTo>
                </a:path>
              </a:pathLst>
            </a:custGeom>
            <a:solidFill>
              <a:srgbClr val="394C60">
                <a:alpha val="784"/>
              </a:srgbClr>
            </a:solidFill>
          </p:spPr>
        </p:sp>
        <p:sp>
          <p:nvSpPr>
            <p:cNvPr name="TextBox 112" id="112"/>
            <p:cNvSpPr txBox="true"/>
            <p:nvPr/>
          </p:nvSpPr>
          <p:spPr>
            <a:xfrm>
              <a:off x="0" y="-9525"/>
              <a:ext cx="5017566"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most valuable during brainstorming, where it helps expand thinking and surface unexpected ideas.</a:t>
              </a:r>
            </a:p>
          </p:txBody>
        </p:sp>
      </p:grpSp>
      <p:grpSp>
        <p:nvGrpSpPr>
          <p:cNvPr name="Group 113" id="113"/>
          <p:cNvGrpSpPr/>
          <p:nvPr/>
        </p:nvGrpSpPr>
        <p:grpSpPr>
          <a:xfrm rot="0">
            <a:off x="13076982" y="3306327"/>
            <a:ext cx="1245807" cy="1043578"/>
            <a:chOff x="0" y="0"/>
            <a:chExt cx="4957836" cy="4153041"/>
          </a:xfrm>
        </p:grpSpPr>
        <p:sp>
          <p:nvSpPr>
            <p:cNvPr name="Freeform 114" id="114"/>
            <p:cNvSpPr/>
            <p:nvPr/>
          </p:nvSpPr>
          <p:spPr>
            <a:xfrm flipH="false" flipV="false" rot="0">
              <a:off x="0" y="0"/>
              <a:ext cx="4957836" cy="4051441"/>
            </a:xfrm>
            <a:custGeom>
              <a:avLst/>
              <a:gdLst/>
              <a:ahLst/>
              <a:cxnLst/>
              <a:rect r="r" b="b" t="t" l="l"/>
              <a:pathLst>
                <a:path h="4051441" w="4957836">
                  <a:moveTo>
                    <a:pt x="0" y="0"/>
                  </a:moveTo>
                  <a:lnTo>
                    <a:pt x="4957836" y="0"/>
                  </a:lnTo>
                  <a:lnTo>
                    <a:pt x="4957836" y="4051441"/>
                  </a:lnTo>
                  <a:lnTo>
                    <a:pt x="0" y="4051441"/>
                  </a:lnTo>
                  <a:close/>
                </a:path>
              </a:pathLst>
            </a:custGeom>
            <a:solidFill>
              <a:srgbClr val="87CEFA"/>
            </a:solidFill>
          </p:spPr>
        </p:sp>
        <p:sp>
          <p:nvSpPr>
            <p:cNvPr name="Freeform 115" id="115"/>
            <p:cNvSpPr/>
            <p:nvPr/>
          </p:nvSpPr>
          <p:spPr>
            <a:xfrm flipH="false" flipV="false" rot="0">
              <a:off x="0" y="0"/>
              <a:ext cx="4957836" cy="4153041"/>
            </a:xfrm>
            <a:custGeom>
              <a:avLst/>
              <a:gdLst/>
              <a:ahLst/>
              <a:cxnLst/>
              <a:rect r="r" b="b" t="t" l="l"/>
              <a:pathLst>
                <a:path h="4153041" w="4957836">
                  <a:moveTo>
                    <a:pt x="0" y="4051441"/>
                  </a:moveTo>
                  <a:lnTo>
                    <a:pt x="4957836" y="4051441"/>
                  </a:lnTo>
                  <a:lnTo>
                    <a:pt x="4830836" y="4153041"/>
                  </a:lnTo>
                  <a:cubicBezTo>
                    <a:pt x="4830836" y="4153041"/>
                    <a:pt x="3840236" y="4076841"/>
                    <a:pt x="3738636" y="4076841"/>
                  </a:cubicBezTo>
                  <a:lnTo>
                    <a:pt x="1219200" y="4076841"/>
                  </a:lnTo>
                  <a:cubicBezTo>
                    <a:pt x="1117600" y="4076841"/>
                    <a:pt x="127000" y="4153041"/>
                    <a:pt x="127000" y="4153041"/>
                  </a:cubicBezTo>
                  <a:lnTo>
                    <a:pt x="0" y="4051441"/>
                  </a:lnTo>
                  <a:lnTo>
                    <a:pt x="0" y="0"/>
                  </a:lnTo>
                  <a:lnTo>
                    <a:pt x="4957836" y="0"/>
                  </a:lnTo>
                  <a:lnTo>
                    <a:pt x="4957836" y="4051441"/>
                  </a:lnTo>
                  <a:lnTo>
                    <a:pt x="12700" y="4051441"/>
                  </a:lnTo>
                  <a:lnTo>
                    <a:pt x="12700" y="4038741"/>
                  </a:lnTo>
                  <a:lnTo>
                    <a:pt x="4945136" y="4038741"/>
                  </a:lnTo>
                  <a:lnTo>
                    <a:pt x="4945136" y="12700"/>
                  </a:lnTo>
                  <a:lnTo>
                    <a:pt x="12700" y="12700"/>
                  </a:lnTo>
                  <a:lnTo>
                    <a:pt x="12700" y="4051441"/>
                  </a:lnTo>
                </a:path>
              </a:pathLst>
            </a:custGeom>
            <a:solidFill>
              <a:srgbClr val="394C60">
                <a:alpha val="784"/>
              </a:srgbClr>
            </a:solidFill>
          </p:spPr>
        </p:sp>
        <p:sp>
          <p:nvSpPr>
            <p:cNvPr name="TextBox 116" id="116"/>
            <p:cNvSpPr txBox="true"/>
            <p:nvPr/>
          </p:nvSpPr>
          <p:spPr>
            <a:xfrm>
              <a:off x="0" y="-9525"/>
              <a:ext cx="4957836"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Unpredictability in AI generation creates significant time overhead.</a:t>
              </a:r>
            </a:p>
          </p:txBody>
        </p:sp>
      </p:grpSp>
      <p:grpSp>
        <p:nvGrpSpPr>
          <p:cNvPr name="Group 117" id="117"/>
          <p:cNvGrpSpPr/>
          <p:nvPr/>
        </p:nvGrpSpPr>
        <p:grpSpPr>
          <a:xfrm rot="0">
            <a:off x="10677525" y="2108756"/>
            <a:ext cx="1039493" cy="1169304"/>
            <a:chOff x="0" y="0"/>
            <a:chExt cx="4136783" cy="4653384"/>
          </a:xfrm>
        </p:grpSpPr>
        <p:sp>
          <p:nvSpPr>
            <p:cNvPr name="Freeform 118" id="118"/>
            <p:cNvSpPr/>
            <p:nvPr/>
          </p:nvSpPr>
          <p:spPr>
            <a:xfrm flipH="false" flipV="false" rot="0">
              <a:off x="0" y="0"/>
              <a:ext cx="4136783" cy="4551784"/>
            </a:xfrm>
            <a:custGeom>
              <a:avLst/>
              <a:gdLst/>
              <a:ahLst/>
              <a:cxnLst/>
              <a:rect r="r" b="b" t="t" l="l"/>
              <a:pathLst>
                <a:path h="4551784" w="4136783">
                  <a:moveTo>
                    <a:pt x="0" y="0"/>
                  </a:moveTo>
                  <a:lnTo>
                    <a:pt x="4136783" y="0"/>
                  </a:lnTo>
                  <a:lnTo>
                    <a:pt x="4136783" y="4551784"/>
                  </a:lnTo>
                  <a:lnTo>
                    <a:pt x="0" y="4551784"/>
                  </a:lnTo>
                  <a:close/>
                </a:path>
              </a:pathLst>
            </a:custGeom>
            <a:solidFill>
              <a:srgbClr val="B3B4FF"/>
            </a:solidFill>
          </p:spPr>
        </p:sp>
        <p:sp>
          <p:nvSpPr>
            <p:cNvPr name="Freeform 119" id="119"/>
            <p:cNvSpPr/>
            <p:nvPr/>
          </p:nvSpPr>
          <p:spPr>
            <a:xfrm flipH="false" flipV="false" rot="0">
              <a:off x="0" y="0"/>
              <a:ext cx="4136783" cy="4653384"/>
            </a:xfrm>
            <a:custGeom>
              <a:avLst/>
              <a:gdLst/>
              <a:ahLst/>
              <a:cxnLst/>
              <a:rect r="r" b="b" t="t" l="l"/>
              <a:pathLst>
                <a:path h="4653384" w="4136783">
                  <a:moveTo>
                    <a:pt x="0" y="4551784"/>
                  </a:moveTo>
                  <a:lnTo>
                    <a:pt x="4136783" y="4551784"/>
                  </a:lnTo>
                  <a:lnTo>
                    <a:pt x="4009783" y="4653384"/>
                  </a:lnTo>
                  <a:cubicBezTo>
                    <a:pt x="4009783" y="4653384"/>
                    <a:pt x="3019183" y="4577184"/>
                    <a:pt x="2917583" y="4577184"/>
                  </a:cubicBezTo>
                  <a:lnTo>
                    <a:pt x="1219200" y="4577184"/>
                  </a:lnTo>
                  <a:cubicBezTo>
                    <a:pt x="1117600" y="4577184"/>
                    <a:pt x="127000" y="4653384"/>
                    <a:pt x="127000" y="4653384"/>
                  </a:cubicBezTo>
                  <a:lnTo>
                    <a:pt x="0" y="4551784"/>
                  </a:lnTo>
                  <a:lnTo>
                    <a:pt x="0" y="0"/>
                  </a:lnTo>
                  <a:lnTo>
                    <a:pt x="4136783" y="0"/>
                  </a:lnTo>
                  <a:lnTo>
                    <a:pt x="4136783" y="4551784"/>
                  </a:lnTo>
                  <a:lnTo>
                    <a:pt x="12700" y="4551784"/>
                  </a:lnTo>
                  <a:lnTo>
                    <a:pt x="12700" y="4539084"/>
                  </a:lnTo>
                  <a:lnTo>
                    <a:pt x="4124083" y="4539084"/>
                  </a:lnTo>
                  <a:lnTo>
                    <a:pt x="4124083" y="12700"/>
                  </a:lnTo>
                  <a:lnTo>
                    <a:pt x="12700" y="12700"/>
                  </a:lnTo>
                  <a:lnTo>
                    <a:pt x="12700" y="4551784"/>
                  </a:lnTo>
                </a:path>
              </a:pathLst>
            </a:custGeom>
            <a:solidFill>
              <a:srgbClr val="394C60">
                <a:alpha val="784"/>
              </a:srgbClr>
            </a:solidFill>
          </p:spPr>
        </p:sp>
        <p:sp>
          <p:nvSpPr>
            <p:cNvPr name="TextBox 120" id="120"/>
            <p:cNvSpPr txBox="true"/>
            <p:nvPr/>
          </p:nvSpPr>
          <p:spPr>
            <a:xfrm>
              <a:off x="0" y="-9525"/>
              <a:ext cx="4136783"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generation is inherently unpredictable, even when tool capabilities are known.</a:t>
              </a:r>
            </a:p>
          </p:txBody>
        </p:sp>
      </p:grpSp>
      <p:grpSp>
        <p:nvGrpSpPr>
          <p:cNvPr name="Group 121" id="121"/>
          <p:cNvGrpSpPr/>
          <p:nvPr/>
        </p:nvGrpSpPr>
        <p:grpSpPr>
          <a:xfrm rot="0">
            <a:off x="9225606" y="3220221"/>
            <a:ext cx="1555229" cy="1043578"/>
            <a:chOff x="0" y="0"/>
            <a:chExt cx="6189217" cy="4153041"/>
          </a:xfrm>
        </p:grpSpPr>
        <p:sp>
          <p:nvSpPr>
            <p:cNvPr name="Freeform 122" id="122"/>
            <p:cNvSpPr/>
            <p:nvPr/>
          </p:nvSpPr>
          <p:spPr>
            <a:xfrm flipH="false" flipV="false" rot="0">
              <a:off x="0" y="0"/>
              <a:ext cx="6189217" cy="4051441"/>
            </a:xfrm>
            <a:custGeom>
              <a:avLst/>
              <a:gdLst/>
              <a:ahLst/>
              <a:cxnLst/>
              <a:rect r="r" b="b" t="t" l="l"/>
              <a:pathLst>
                <a:path h="4051441" w="6189217">
                  <a:moveTo>
                    <a:pt x="0" y="0"/>
                  </a:moveTo>
                  <a:lnTo>
                    <a:pt x="6189217" y="0"/>
                  </a:lnTo>
                  <a:lnTo>
                    <a:pt x="6189217" y="4051441"/>
                  </a:lnTo>
                  <a:lnTo>
                    <a:pt x="0" y="4051441"/>
                  </a:lnTo>
                  <a:close/>
                </a:path>
              </a:pathLst>
            </a:custGeom>
            <a:solidFill>
              <a:srgbClr val="FFF4E3"/>
            </a:solidFill>
          </p:spPr>
        </p:sp>
        <p:sp>
          <p:nvSpPr>
            <p:cNvPr name="Freeform 123" id="123"/>
            <p:cNvSpPr/>
            <p:nvPr/>
          </p:nvSpPr>
          <p:spPr>
            <a:xfrm flipH="false" flipV="false" rot="0">
              <a:off x="0" y="0"/>
              <a:ext cx="6189217" cy="4153041"/>
            </a:xfrm>
            <a:custGeom>
              <a:avLst/>
              <a:gdLst/>
              <a:ahLst/>
              <a:cxnLst/>
              <a:rect r="r" b="b" t="t" l="l"/>
              <a:pathLst>
                <a:path h="4153041" w="6189217">
                  <a:moveTo>
                    <a:pt x="0" y="4051441"/>
                  </a:moveTo>
                  <a:lnTo>
                    <a:pt x="6189217" y="4051441"/>
                  </a:lnTo>
                  <a:lnTo>
                    <a:pt x="6062217" y="4153041"/>
                  </a:lnTo>
                  <a:cubicBezTo>
                    <a:pt x="6062217" y="4153041"/>
                    <a:pt x="5071617" y="4076841"/>
                    <a:pt x="4970017" y="4076841"/>
                  </a:cubicBezTo>
                  <a:lnTo>
                    <a:pt x="1219200" y="4076841"/>
                  </a:lnTo>
                  <a:cubicBezTo>
                    <a:pt x="1117600" y="4076841"/>
                    <a:pt x="127000" y="4153041"/>
                    <a:pt x="127000" y="4153041"/>
                  </a:cubicBezTo>
                  <a:lnTo>
                    <a:pt x="0" y="4051441"/>
                  </a:lnTo>
                  <a:lnTo>
                    <a:pt x="0" y="0"/>
                  </a:lnTo>
                  <a:lnTo>
                    <a:pt x="6189217" y="0"/>
                  </a:lnTo>
                  <a:lnTo>
                    <a:pt x="6189217" y="4051441"/>
                  </a:lnTo>
                  <a:lnTo>
                    <a:pt x="12700" y="4051441"/>
                  </a:lnTo>
                  <a:lnTo>
                    <a:pt x="12700" y="4038741"/>
                  </a:lnTo>
                  <a:lnTo>
                    <a:pt x="6176517" y="4038741"/>
                  </a:lnTo>
                  <a:lnTo>
                    <a:pt x="6176517" y="12700"/>
                  </a:lnTo>
                  <a:lnTo>
                    <a:pt x="12700" y="12700"/>
                  </a:lnTo>
                  <a:lnTo>
                    <a:pt x="12700" y="4051441"/>
                  </a:lnTo>
                </a:path>
              </a:pathLst>
            </a:custGeom>
            <a:solidFill>
              <a:srgbClr val="394C60">
                <a:alpha val="784"/>
              </a:srgbClr>
            </a:solidFill>
          </p:spPr>
        </p:sp>
        <p:sp>
          <p:nvSpPr>
            <p:cNvPr name="TextBox 124" id="124"/>
            <p:cNvSpPr txBox="true"/>
            <p:nvPr/>
          </p:nvSpPr>
          <p:spPr>
            <a:xfrm>
              <a:off x="0" y="-9525"/>
              <a:ext cx="6189217"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 Subjective and personal artistic decisions can only be effectively expressed using manual approaches</a:t>
              </a:r>
            </a:p>
          </p:txBody>
        </p:sp>
      </p:grpSp>
      <p:grpSp>
        <p:nvGrpSpPr>
          <p:cNvPr name="Group 125" id="125"/>
          <p:cNvGrpSpPr/>
          <p:nvPr/>
        </p:nvGrpSpPr>
        <p:grpSpPr>
          <a:xfrm rot="0">
            <a:off x="6910147" y="1139160"/>
            <a:ext cx="1039493" cy="1043578"/>
            <a:chOff x="0" y="0"/>
            <a:chExt cx="4136783" cy="4153041"/>
          </a:xfrm>
        </p:grpSpPr>
        <p:sp>
          <p:nvSpPr>
            <p:cNvPr name="Freeform 126" id="12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27" id="12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28" id="12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outcomes are unpredictable and luck-dependent.”</a:t>
              </a:r>
            </a:p>
          </p:txBody>
        </p:sp>
      </p:grpSp>
      <p:grpSp>
        <p:nvGrpSpPr>
          <p:cNvPr name="Group 129" id="129"/>
          <p:cNvGrpSpPr/>
          <p:nvPr/>
        </p:nvGrpSpPr>
        <p:grpSpPr>
          <a:xfrm rot="0">
            <a:off x="51780" y="996285"/>
            <a:ext cx="1039493" cy="1043578"/>
            <a:chOff x="0" y="0"/>
            <a:chExt cx="4136783" cy="4153041"/>
          </a:xfrm>
        </p:grpSpPr>
        <p:sp>
          <p:nvSpPr>
            <p:cNvPr name="Freeform 130" id="13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31" id="13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32" id="13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“During ideation, my favorite part is brainstorming.”</a:t>
              </a:r>
            </a:p>
          </p:txBody>
        </p:sp>
      </p:grpSp>
      <p:grpSp>
        <p:nvGrpSpPr>
          <p:cNvPr name="Group 133" id="133"/>
          <p:cNvGrpSpPr/>
          <p:nvPr/>
        </p:nvGrpSpPr>
        <p:grpSpPr>
          <a:xfrm rot="0">
            <a:off x="1091273" y="1019082"/>
            <a:ext cx="1039493" cy="1043578"/>
            <a:chOff x="0" y="0"/>
            <a:chExt cx="4136783" cy="4153041"/>
          </a:xfrm>
        </p:grpSpPr>
        <p:sp>
          <p:nvSpPr>
            <p:cNvPr name="Freeform 134" id="13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35" id="13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36" id="13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“What we’re making is a product, not art.”</a:t>
              </a:r>
            </a:p>
          </p:txBody>
        </p:sp>
      </p:grpSp>
      <p:grpSp>
        <p:nvGrpSpPr>
          <p:cNvPr name="Group 137" id="137"/>
          <p:cNvGrpSpPr/>
          <p:nvPr/>
        </p:nvGrpSpPr>
        <p:grpSpPr>
          <a:xfrm rot="0">
            <a:off x="3314163" y="721905"/>
            <a:ext cx="1039493" cy="1340754"/>
            <a:chOff x="0" y="0"/>
            <a:chExt cx="4136783" cy="5335689"/>
          </a:xfrm>
        </p:grpSpPr>
        <p:sp>
          <p:nvSpPr>
            <p:cNvPr name="Freeform 138" id="138"/>
            <p:cNvSpPr/>
            <p:nvPr/>
          </p:nvSpPr>
          <p:spPr>
            <a:xfrm flipH="false" flipV="false" rot="0">
              <a:off x="0" y="0"/>
              <a:ext cx="4136783" cy="5234089"/>
            </a:xfrm>
            <a:custGeom>
              <a:avLst/>
              <a:gdLst/>
              <a:ahLst/>
              <a:cxnLst/>
              <a:rect r="r" b="b" t="t" l="l"/>
              <a:pathLst>
                <a:path h="5234089" w="4136783">
                  <a:moveTo>
                    <a:pt x="0" y="0"/>
                  </a:moveTo>
                  <a:lnTo>
                    <a:pt x="4136783" y="0"/>
                  </a:lnTo>
                  <a:lnTo>
                    <a:pt x="4136783" y="5234089"/>
                  </a:lnTo>
                  <a:lnTo>
                    <a:pt x="0" y="5234089"/>
                  </a:lnTo>
                  <a:close/>
                </a:path>
              </a:pathLst>
            </a:custGeom>
            <a:solidFill>
              <a:srgbClr val="9ED0DB"/>
            </a:solidFill>
          </p:spPr>
        </p:sp>
        <p:sp>
          <p:nvSpPr>
            <p:cNvPr name="Freeform 139" id="139"/>
            <p:cNvSpPr/>
            <p:nvPr/>
          </p:nvSpPr>
          <p:spPr>
            <a:xfrm flipH="false" flipV="false" rot="0">
              <a:off x="0" y="0"/>
              <a:ext cx="4136783" cy="5335689"/>
            </a:xfrm>
            <a:custGeom>
              <a:avLst/>
              <a:gdLst/>
              <a:ahLst/>
              <a:cxnLst/>
              <a:rect r="r" b="b" t="t" l="l"/>
              <a:pathLst>
                <a:path h="5335689" w="4136783">
                  <a:moveTo>
                    <a:pt x="0" y="5234089"/>
                  </a:moveTo>
                  <a:lnTo>
                    <a:pt x="4136783" y="5234089"/>
                  </a:lnTo>
                  <a:lnTo>
                    <a:pt x="4009783" y="5335689"/>
                  </a:lnTo>
                  <a:cubicBezTo>
                    <a:pt x="4009783" y="5335689"/>
                    <a:pt x="3019183" y="5259489"/>
                    <a:pt x="2917583" y="5259489"/>
                  </a:cubicBezTo>
                  <a:lnTo>
                    <a:pt x="1219200" y="5259489"/>
                  </a:lnTo>
                  <a:cubicBezTo>
                    <a:pt x="1117600" y="5259489"/>
                    <a:pt x="127000" y="5335689"/>
                    <a:pt x="127000" y="5335689"/>
                  </a:cubicBezTo>
                  <a:lnTo>
                    <a:pt x="0" y="5234089"/>
                  </a:lnTo>
                  <a:lnTo>
                    <a:pt x="0" y="0"/>
                  </a:lnTo>
                  <a:lnTo>
                    <a:pt x="4136783" y="0"/>
                  </a:lnTo>
                  <a:lnTo>
                    <a:pt x="4136783" y="5234089"/>
                  </a:lnTo>
                  <a:lnTo>
                    <a:pt x="12700" y="5234089"/>
                  </a:lnTo>
                  <a:lnTo>
                    <a:pt x="12700" y="5221389"/>
                  </a:lnTo>
                  <a:lnTo>
                    <a:pt x="4124083" y="5221389"/>
                  </a:lnTo>
                  <a:lnTo>
                    <a:pt x="4124083" y="12700"/>
                  </a:lnTo>
                  <a:lnTo>
                    <a:pt x="12700" y="12700"/>
                  </a:lnTo>
                  <a:lnTo>
                    <a:pt x="12700" y="5234089"/>
                  </a:lnTo>
                </a:path>
              </a:pathLst>
            </a:custGeom>
            <a:solidFill>
              <a:srgbClr val="394C60">
                <a:alpha val="784"/>
              </a:srgbClr>
            </a:solidFill>
          </p:spPr>
        </p:sp>
        <p:sp>
          <p:nvSpPr>
            <p:cNvPr name="TextBox 140" id="140"/>
            <p:cNvSpPr txBox="true"/>
            <p:nvPr/>
          </p:nvSpPr>
          <p:spPr>
            <a:xfrm>
              <a:off x="0" y="-9525"/>
              <a:ext cx="4136783"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 We use ‘1 + n’ mindset — ‘1’ is planner requirement, and ‘n’ is what we add through brainstorming.”</a:t>
              </a:r>
            </a:p>
          </p:txBody>
        </p:sp>
      </p:grpSp>
      <p:grpSp>
        <p:nvGrpSpPr>
          <p:cNvPr name="Group 141" id="141"/>
          <p:cNvGrpSpPr/>
          <p:nvPr/>
        </p:nvGrpSpPr>
        <p:grpSpPr>
          <a:xfrm rot="0">
            <a:off x="4462564" y="790143"/>
            <a:ext cx="1175822" cy="1169304"/>
            <a:chOff x="0" y="0"/>
            <a:chExt cx="4679323" cy="4653384"/>
          </a:xfrm>
        </p:grpSpPr>
        <p:sp>
          <p:nvSpPr>
            <p:cNvPr name="Freeform 142" id="142"/>
            <p:cNvSpPr/>
            <p:nvPr/>
          </p:nvSpPr>
          <p:spPr>
            <a:xfrm flipH="false" flipV="false" rot="0">
              <a:off x="0" y="0"/>
              <a:ext cx="4679323" cy="4551784"/>
            </a:xfrm>
            <a:custGeom>
              <a:avLst/>
              <a:gdLst/>
              <a:ahLst/>
              <a:cxnLst/>
              <a:rect r="r" b="b" t="t" l="l"/>
              <a:pathLst>
                <a:path h="4551784" w="4679323">
                  <a:moveTo>
                    <a:pt x="0" y="0"/>
                  </a:moveTo>
                  <a:lnTo>
                    <a:pt x="4679323" y="0"/>
                  </a:lnTo>
                  <a:lnTo>
                    <a:pt x="4679323" y="4551784"/>
                  </a:lnTo>
                  <a:lnTo>
                    <a:pt x="0" y="4551784"/>
                  </a:lnTo>
                  <a:close/>
                </a:path>
              </a:pathLst>
            </a:custGeom>
            <a:solidFill>
              <a:srgbClr val="FFF4E3"/>
            </a:solidFill>
          </p:spPr>
        </p:sp>
        <p:sp>
          <p:nvSpPr>
            <p:cNvPr name="Freeform 143" id="143"/>
            <p:cNvSpPr/>
            <p:nvPr/>
          </p:nvSpPr>
          <p:spPr>
            <a:xfrm flipH="false" flipV="false" rot="0">
              <a:off x="0" y="0"/>
              <a:ext cx="4679323" cy="4653384"/>
            </a:xfrm>
            <a:custGeom>
              <a:avLst/>
              <a:gdLst/>
              <a:ahLst/>
              <a:cxnLst/>
              <a:rect r="r" b="b" t="t" l="l"/>
              <a:pathLst>
                <a:path h="4653384" w="4679323">
                  <a:moveTo>
                    <a:pt x="0" y="4551784"/>
                  </a:moveTo>
                  <a:lnTo>
                    <a:pt x="4679323" y="4551784"/>
                  </a:lnTo>
                  <a:lnTo>
                    <a:pt x="4552323" y="4653384"/>
                  </a:lnTo>
                  <a:cubicBezTo>
                    <a:pt x="4552323" y="4653384"/>
                    <a:pt x="3561723" y="4577184"/>
                    <a:pt x="3460123" y="4577184"/>
                  </a:cubicBezTo>
                  <a:lnTo>
                    <a:pt x="1219200" y="4577184"/>
                  </a:lnTo>
                  <a:cubicBezTo>
                    <a:pt x="1117600" y="4577184"/>
                    <a:pt x="127000" y="4653384"/>
                    <a:pt x="127000" y="4653384"/>
                  </a:cubicBezTo>
                  <a:lnTo>
                    <a:pt x="0" y="4551784"/>
                  </a:lnTo>
                  <a:lnTo>
                    <a:pt x="0" y="0"/>
                  </a:lnTo>
                  <a:lnTo>
                    <a:pt x="4679323" y="0"/>
                  </a:lnTo>
                  <a:lnTo>
                    <a:pt x="4679323" y="4551784"/>
                  </a:lnTo>
                  <a:lnTo>
                    <a:pt x="12700" y="4551784"/>
                  </a:lnTo>
                  <a:lnTo>
                    <a:pt x="12700" y="4539084"/>
                  </a:lnTo>
                  <a:lnTo>
                    <a:pt x="4666623" y="4539084"/>
                  </a:lnTo>
                  <a:lnTo>
                    <a:pt x="4666623" y="12700"/>
                  </a:lnTo>
                  <a:lnTo>
                    <a:pt x="12700" y="12700"/>
                  </a:lnTo>
                  <a:lnTo>
                    <a:pt x="12700" y="4551784"/>
                  </a:lnTo>
                </a:path>
              </a:pathLst>
            </a:custGeom>
            <a:solidFill>
              <a:srgbClr val="394C60">
                <a:alpha val="784"/>
              </a:srgbClr>
            </a:solidFill>
          </p:spPr>
        </p:sp>
        <p:sp>
          <p:nvSpPr>
            <p:cNvPr name="TextBox 144" id="144"/>
            <p:cNvSpPr txBox="true"/>
            <p:nvPr/>
          </p:nvSpPr>
          <p:spPr>
            <a:xfrm>
              <a:off x="0" y="-9525"/>
              <a:ext cx="4679323"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“Planner often ask to combining multiple design options which often ruins the result.”</a:t>
              </a:r>
            </a:p>
          </p:txBody>
        </p:sp>
      </p:grpSp>
      <p:grpSp>
        <p:nvGrpSpPr>
          <p:cNvPr name="Group 145" id="145"/>
          <p:cNvGrpSpPr/>
          <p:nvPr/>
        </p:nvGrpSpPr>
        <p:grpSpPr>
          <a:xfrm rot="0">
            <a:off x="5668969" y="893355"/>
            <a:ext cx="1303323" cy="1169304"/>
            <a:chOff x="0" y="0"/>
            <a:chExt cx="5186728" cy="4653384"/>
          </a:xfrm>
        </p:grpSpPr>
        <p:sp>
          <p:nvSpPr>
            <p:cNvPr name="Freeform 146" id="146"/>
            <p:cNvSpPr/>
            <p:nvPr/>
          </p:nvSpPr>
          <p:spPr>
            <a:xfrm flipH="false" flipV="false" rot="0">
              <a:off x="0" y="0"/>
              <a:ext cx="5186728" cy="4551784"/>
            </a:xfrm>
            <a:custGeom>
              <a:avLst/>
              <a:gdLst/>
              <a:ahLst/>
              <a:cxnLst/>
              <a:rect r="r" b="b" t="t" l="l"/>
              <a:pathLst>
                <a:path h="4551784" w="5186728">
                  <a:moveTo>
                    <a:pt x="0" y="0"/>
                  </a:moveTo>
                  <a:lnTo>
                    <a:pt x="5186728" y="0"/>
                  </a:lnTo>
                  <a:lnTo>
                    <a:pt x="5186728" y="4551784"/>
                  </a:lnTo>
                  <a:lnTo>
                    <a:pt x="0" y="4551784"/>
                  </a:lnTo>
                  <a:close/>
                </a:path>
              </a:pathLst>
            </a:custGeom>
            <a:solidFill>
              <a:srgbClr val="FF66C4"/>
            </a:solidFill>
          </p:spPr>
        </p:sp>
        <p:sp>
          <p:nvSpPr>
            <p:cNvPr name="Freeform 147" id="147"/>
            <p:cNvSpPr/>
            <p:nvPr/>
          </p:nvSpPr>
          <p:spPr>
            <a:xfrm flipH="false" flipV="false" rot="0">
              <a:off x="0" y="0"/>
              <a:ext cx="5186728" cy="4653384"/>
            </a:xfrm>
            <a:custGeom>
              <a:avLst/>
              <a:gdLst/>
              <a:ahLst/>
              <a:cxnLst/>
              <a:rect r="r" b="b" t="t" l="l"/>
              <a:pathLst>
                <a:path h="4653384" w="5186728">
                  <a:moveTo>
                    <a:pt x="0" y="4551784"/>
                  </a:moveTo>
                  <a:lnTo>
                    <a:pt x="5186728" y="4551784"/>
                  </a:lnTo>
                  <a:lnTo>
                    <a:pt x="5059728" y="4653384"/>
                  </a:lnTo>
                  <a:cubicBezTo>
                    <a:pt x="5059728" y="4653384"/>
                    <a:pt x="4069128" y="4577184"/>
                    <a:pt x="3967528" y="4577184"/>
                  </a:cubicBezTo>
                  <a:lnTo>
                    <a:pt x="1219200" y="4577184"/>
                  </a:lnTo>
                  <a:cubicBezTo>
                    <a:pt x="1117600" y="4577184"/>
                    <a:pt x="127000" y="4653384"/>
                    <a:pt x="127000" y="4653384"/>
                  </a:cubicBezTo>
                  <a:lnTo>
                    <a:pt x="0" y="4551784"/>
                  </a:lnTo>
                  <a:lnTo>
                    <a:pt x="0" y="0"/>
                  </a:lnTo>
                  <a:lnTo>
                    <a:pt x="5186728" y="0"/>
                  </a:lnTo>
                  <a:lnTo>
                    <a:pt x="5186728" y="4551784"/>
                  </a:lnTo>
                  <a:lnTo>
                    <a:pt x="12700" y="4551784"/>
                  </a:lnTo>
                  <a:lnTo>
                    <a:pt x="12700" y="4539084"/>
                  </a:lnTo>
                  <a:lnTo>
                    <a:pt x="5174028" y="4539084"/>
                  </a:lnTo>
                  <a:lnTo>
                    <a:pt x="5174028" y="12700"/>
                  </a:lnTo>
                  <a:lnTo>
                    <a:pt x="12700" y="12700"/>
                  </a:lnTo>
                  <a:lnTo>
                    <a:pt x="12700" y="4551784"/>
                  </a:lnTo>
                </a:path>
              </a:pathLst>
            </a:custGeom>
            <a:solidFill>
              <a:srgbClr val="394C60">
                <a:alpha val="784"/>
              </a:srgbClr>
            </a:solidFill>
          </p:spPr>
        </p:sp>
        <p:sp>
          <p:nvSpPr>
            <p:cNvPr name="TextBox 148" id="148"/>
            <p:cNvSpPr txBox="true"/>
            <p:nvPr/>
          </p:nvSpPr>
          <p:spPr>
            <a:xfrm>
              <a:off x="0" y="-9525"/>
              <a:ext cx="5186728"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“Planners  lack visual imagination, they need to see it first, and only then realize it doesn’t actually work.”</a:t>
              </a:r>
            </a:p>
          </p:txBody>
        </p:sp>
      </p:grpSp>
      <p:grpSp>
        <p:nvGrpSpPr>
          <p:cNvPr name="Group 149" id="149"/>
          <p:cNvGrpSpPr/>
          <p:nvPr/>
        </p:nvGrpSpPr>
        <p:grpSpPr>
          <a:xfrm rot="0">
            <a:off x="2277655" y="2182737"/>
            <a:ext cx="1039493" cy="1043578"/>
            <a:chOff x="0" y="0"/>
            <a:chExt cx="4136783" cy="4153041"/>
          </a:xfrm>
        </p:grpSpPr>
        <p:sp>
          <p:nvSpPr>
            <p:cNvPr name="Freeform 150" id="15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51" id="15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52" id="15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 “It’s very hard to predict the results beforehand.”</a:t>
              </a:r>
            </a:p>
          </p:txBody>
        </p:sp>
      </p:grpSp>
      <p:grpSp>
        <p:nvGrpSpPr>
          <p:cNvPr name="Group 153" id="153"/>
          <p:cNvGrpSpPr/>
          <p:nvPr/>
        </p:nvGrpSpPr>
        <p:grpSpPr>
          <a:xfrm rot="0">
            <a:off x="3517172" y="2103479"/>
            <a:ext cx="1039493" cy="1043578"/>
            <a:chOff x="0" y="0"/>
            <a:chExt cx="4136783" cy="4153041"/>
          </a:xfrm>
        </p:grpSpPr>
        <p:sp>
          <p:nvSpPr>
            <p:cNvPr name="Freeform 154" id="15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55" id="15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56" id="15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“Nano Banana generally has a more refined and visually pleasing style.”</a:t>
              </a:r>
            </a:p>
          </p:txBody>
        </p:sp>
      </p:grpSp>
      <p:grpSp>
        <p:nvGrpSpPr>
          <p:cNvPr name="Group 157" id="157"/>
          <p:cNvGrpSpPr/>
          <p:nvPr/>
        </p:nvGrpSpPr>
        <p:grpSpPr>
          <a:xfrm rot="0">
            <a:off x="80355" y="2182737"/>
            <a:ext cx="1039493" cy="1169304"/>
            <a:chOff x="0" y="0"/>
            <a:chExt cx="4136783" cy="4653384"/>
          </a:xfrm>
        </p:grpSpPr>
        <p:sp>
          <p:nvSpPr>
            <p:cNvPr name="Freeform 158" id="158"/>
            <p:cNvSpPr/>
            <p:nvPr/>
          </p:nvSpPr>
          <p:spPr>
            <a:xfrm flipH="false" flipV="false" rot="0">
              <a:off x="0" y="0"/>
              <a:ext cx="4136783" cy="4551784"/>
            </a:xfrm>
            <a:custGeom>
              <a:avLst/>
              <a:gdLst/>
              <a:ahLst/>
              <a:cxnLst/>
              <a:rect r="r" b="b" t="t" l="l"/>
              <a:pathLst>
                <a:path h="4551784" w="4136783">
                  <a:moveTo>
                    <a:pt x="0" y="0"/>
                  </a:moveTo>
                  <a:lnTo>
                    <a:pt x="4136783" y="0"/>
                  </a:lnTo>
                  <a:lnTo>
                    <a:pt x="4136783" y="4551784"/>
                  </a:lnTo>
                  <a:lnTo>
                    <a:pt x="0" y="4551784"/>
                  </a:lnTo>
                  <a:close/>
                </a:path>
              </a:pathLst>
            </a:custGeom>
            <a:solidFill>
              <a:srgbClr val="FF66C4"/>
            </a:solidFill>
          </p:spPr>
        </p:sp>
        <p:sp>
          <p:nvSpPr>
            <p:cNvPr name="Freeform 159" id="159"/>
            <p:cNvSpPr/>
            <p:nvPr/>
          </p:nvSpPr>
          <p:spPr>
            <a:xfrm flipH="false" flipV="false" rot="0">
              <a:off x="0" y="0"/>
              <a:ext cx="4136783" cy="4653384"/>
            </a:xfrm>
            <a:custGeom>
              <a:avLst/>
              <a:gdLst/>
              <a:ahLst/>
              <a:cxnLst/>
              <a:rect r="r" b="b" t="t" l="l"/>
              <a:pathLst>
                <a:path h="4653384" w="4136783">
                  <a:moveTo>
                    <a:pt x="0" y="4551784"/>
                  </a:moveTo>
                  <a:lnTo>
                    <a:pt x="4136783" y="4551784"/>
                  </a:lnTo>
                  <a:lnTo>
                    <a:pt x="4009783" y="4653384"/>
                  </a:lnTo>
                  <a:cubicBezTo>
                    <a:pt x="4009783" y="4653384"/>
                    <a:pt x="3019183" y="4577184"/>
                    <a:pt x="2917583" y="4577184"/>
                  </a:cubicBezTo>
                  <a:lnTo>
                    <a:pt x="1219200" y="4577184"/>
                  </a:lnTo>
                  <a:cubicBezTo>
                    <a:pt x="1117600" y="4577184"/>
                    <a:pt x="127000" y="4653384"/>
                    <a:pt x="127000" y="4653384"/>
                  </a:cubicBezTo>
                  <a:lnTo>
                    <a:pt x="0" y="4551784"/>
                  </a:lnTo>
                  <a:lnTo>
                    <a:pt x="0" y="0"/>
                  </a:lnTo>
                  <a:lnTo>
                    <a:pt x="4136783" y="0"/>
                  </a:lnTo>
                  <a:lnTo>
                    <a:pt x="4136783" y="4551784"/>
                  </a:lnTo>
                  <a:lnTo>
                    <a:pt x="12700" y="4551784"/>
                  </a:lnTo>
                  <a:lnTo>
                    <a:pt x="12700" y="4539084"/>
                  </a:lnTo>
                  <a:lnTo>
                    <a:pt x="4124083" y="4539084"/>
                  </a:lnTo>
                  <a:lnTo>
                    <a:pt x="4124083" y="12700"/>
                  </a:lnTo>
                  <a:lnTo>
                    <a:pt x="12700" y="12700"/>
                  </a:lnTo>
                  <a:lnTo>
                    <a:pt x="12700" y="4551784"/>
                  </a:lnTo>
                </a:path>
              </a:pathLst>
            </a:custGeom>
            <a:solidFill>
              <a:srgbClr val="394C60">
                <a:alpha val="784"/>
              </a:srgbClr>
            </a:solidFill>
          </p:spPr>
        </p:sp>
        <p:sp>
          <p:nvSpPr>
            <p:cNvPr name="TextBox 160" id="160"/>
            <p:cNvSpPr txBox="true"/>
            <p:nvPr/>
          </p:nvSpPr>
          <p:spPr>
            <a:xfrm>
              <a:off x="0" y="-9525"/>
              <a:ext cx="4136783"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 often have to try several AI tools at the same time, it takes a lot of time.”</a:t>
              </a:r>
            </a:p>
          </p:txBody>
        </p:sp>
      </p:grpSp>
      <p:grpSp>
        <p:nvGrpSpPr>
          <p:cNvPr name="Group 161" id="161"/>
          <p:cNvGrpSpPr/>
          <p:nvPr/>
        </p:nvGrpSpPr>
        <p:grpSpPr>
          <a:xfrm rot="0">
            <a:off x="1119848" y="2182737"/>
            <a:ext cx="1039493" cy="1340754"/>
            <a:chOff x="0" y="0"/>
            <a:chExt cx="4136783" cy="5335689"/>
          </a:xfrm>
        </p:grpSpPr>
        <p:sp>
          <p:nvSpPr>
            <p:cNvPr name="Freeform 162" id="162"/>
            <p:cNvSpPr/>
            <p:nvPr/>
          </p:nvSpPr>
          <p:spPr>
            <a:xfrm flipH="false" flipV="false" rot="0">
              <a:off x="0" y="0"/>
              <a:ext cx="4136783" cy="5234089"/>
            </a:xfrm>
            <a:custGeom>
              <a:avLst/>
              <a:gdLst/>
              <a:ahLst/>
              <a:cxnLst/>
              <a:rect r="r" b="b" t="t" l="l"/>
              <a:pathLst>
                <a:path h="5234089" w="4136783">
                  <a:moveTo>
                    <a:pt x="0" y="0"/>
                  </a:moveTo>
                  <a:lnTo>
                    <a:pt x="4136783" y="0"/>
                  </a:lnTo>
                  <a:lnTo>
                    <a:pt x="4136783" y="5234089"/>
                  </a:lnTo>
                  <a:lnTo>
                    <a:pt x="0" y="5234089"/>
                  </a:lnTo>
                  <a:close/>
                </a:path>
              </a:pathLst>
            </a:custGeom>
            <a:solidFill>
              <a:srgbClr val="FFF4E3"/>
            </a:solidFill>
          </p:spPr>
        </p:sp>
        <p:sp>
          <p:nvSpPr>
            <p:cNvPr name="Freeform 163" id="163"/>
            <p:cNvSpPr/>
            <p:nvPr/>
          </p:nvSpPr>
          <p:spPr>
            <a:xfrm flipH="false" flipV="false" rot="0">
              <a:off x="0" y="0"/>
              <a:ext cx="4136783" cy="5335689"/>
            </a:xfrm>
            <a:custGeom>
              <a:avLst/>
              <a:gdLst/>
              <a:ahLst/>
              <a:cxnLst/>
              <a:rect r="r" b="b" t="t" l="l"/>
              <a:pathLst>
                <a:path h="5335689" w="4136783">
                  <a:moveTo>
                    <a:pt x="0" y="5234089"/>
                  </a:moveTo>
                  <a:lnTo>
                    <a:pt x="4136783" y="5234089"/>
                  </a:lnTo>
                  <a:lnTo>
                    <a:pt x="4009783" y="5335689"/>
                  </a:lnTo>
                  <a:cubicBezTo>
                    <a:pt x="4009783" y="5335689"/>
                    <a:pt x="3019183" y="5259489"/>
                    <a:pt x="2917583" y="5259489"/>
                  </a:cubicBezTo>
                  <a:lnTo>
                    <a:pt x="1219200" y="5259489"/>
                  </a:lnTo>
                  <a:cubicBezTo>
                    <a:pt x="1117600" y="5259489"/>
                    <a:pt x="127000" y="5335689"/>
                    <a:pt x="127000" y="5335689"/>
                  </a:cubicBezTo>
                  <a:lnTo>
                    <a:pt x="0" y="5234089"/>
                  </a:lnTo>
                  <a:lnTo>
                    <a:pt x="0" y="0"/>
                  </a:lnTo>
                  <a:lnTo>
                    <a:pt x="4136783" y="0"/>
                  </a:lnTo>
                  <a:lnTo>
                    <a:pt x="4136783" y="5234089"/>
                  </a:lnTo>
                  <a:lnTo>
                    <a:pt x="12700" y="5234089"/>
                  </a:lnTo>
                  <a:lnTo>
                    <a:pt x="12700" y="5221389"/>
                  </a:lnTo>
                  <a:lnTo>
                    <a:pt x="4124083" y="5221389"/>
                  </a:lnTo>
                  <a:lnTo>
                    <a:pt x="4124083" y="12700"/>
                  </a:lnTo>
                  <a:lnTo>
                    <a:pt x="12700" y="12700"/>
                  </a:lnTo>
                  <a:lnTo>
                    <a:pt x="12700" y="5234089"/>
                  </a:lnTo>
                </a:path>
              </a:pathLst>
            </a:custGeom>
            <a:solidFill>
              <a:srgbClr val="394C60">
                <a:alpha val="784"/>
              </a:srgbClr>
            </a:solidFill>
          </p:spPr>
        </p:sp>
        <p:sp>
          <p:nvSpPr>
            <p:cNvPr name="TextBox 164" id="164"/>
            <p:cNvSpPr txBox="true"/>
            <p:nvPr/>
          </p:nvSpPr>
          <p:spPr>
            <a:xfrm>
              <a:off x="0" y="-9525"/>
              <a:ext cx="4136783"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“Try several AI because they have different capabilities — creativity, refinement, or visual style.”</a:t>
              </a:r>
            </a:p>
          </p:txBody>
        </p:sp>
      </p:grpSp>
      <p:grpSp>
        <p:nvGrpSpPr>
          <p:cNvPr name="Group 165" id="165"/>
          <p:cNvGrpSpPr/>
          <p:nvPr/>
        </p:nvGrpSpPr>
        <p:grpSpPr>
          <a:xfrm rot="0">
            <a:off x="7821150" y="1971277"/>
            <a:ext cx="1039493" cy="1043578"/>
            <a:chOff x="0" y="0"/>
            <a:chExt cx="4136783" cy="4153041"/>
          </a:xfrm>
        </p:grpSpPr>
        <p:sp>
          <p:nvSpPr>
            <p:cNvPr name="Freeform 166" id="16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67" id="16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68" id="16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“It would be great if these tools could be integrated.”  </a:t>
              </a:r>
            </a:p>
          </p:txBody>
        </p:sp>
      </p:grpSp>
      <p:grpSp>
        <p:nvGrpSpPr>
          <p:cNvPr name="Group 169" id="169"/>
          <p:cNvGrpSpPr/>
          <p:nvPr/>
        </p:nvGrpSpPr>
        <p:grpSpPr>
          <a:xfrm rot="0">
            <a:off x="7391079" y="3352042"/>
            <a:ext cx="1039493" cy="1340754"/>
            <a:chOff x="0" y="0"/>
            <a:chExt cx="4136783" cy="5335689"/>
          </a:xfrm>
        </p:grpSpPr>
        <p:sp>
          <p:nvSpPr>
            <p:cNvPr name="Freeform 170" id="170"/>
            <p:cNvSpPr/>
            <p:nvPr/>
          </p:nvSpPr>
          <p:spPr>
            <a:xfrm flipH="false" flipV="false" rot="0">
              <a:off x="0" y="0"/>
              <a:ext cx="4136783" cy="5234089"/>
            </a:xfrm>
            <a:custGeom>
              <a:avLst/>
              <a:gdLst/>
              <a:ahLst/>
              <a:cxnLst/>
              <a:rect r="r" b="b" t="t" l="l"/>
              <a:pathLst>
                <a:path h="5234089" w="4136783">
                  <a:moveTo>
                    <a:pt x="0" y="0"/>
                  </a:moveTo>
                  <a:lnTo>
                    <a:pt x="4136783" y="0"/>
                  </a:lnTo>
                  <a:lnTo>
                    <a:pt x="4136783" y="5234089"/>
                  </a:lnTo>
                  <a:lnTo>
                    <a:pt x="0" y="5234089"/>
                  </a:lnTo>
                  <a:close/>
                </a:path>
              </a:pathLst>
            </a:custGeom>
            <a:solidFill>
              <a:srgbClr val="FF66C4"/>
            </a:solidFill>
          </p:spPr>
        </p:sp>
        <p:sp>
          <p:nvSpPr>
            <p:cNvPr name="Freeform 171" id="171"/>
            <p:cNvSpPr/>
            <p:nvPr/>
          </p:nvSpPr>
          <p:spPr>
            <a:xfrm flipH="false" flipV="false" rot="0">
              <a:off x="0" y="0"/>
              <a:ext cx="4136783" cy="5335689"/>
            </a:xfrm>
            <a:custGeom>
              <a:avLst/>
              <a:gdLst/>
              <a:ahLst/>
              <a:cxnLst/>
              <a:rect r="r" b="b" t="t" l="l"/>
              <a:pathLst>
                <a:path h="5335689" w="4136783">
                  <a:moveTo>
                    <a:pt x="0" y="5234089"/>
                  </a:moveTo>
                  <a:lnTo>
                    <a:pt x="4136783" y="5234089"/>
                  </a:lnTo>
                  <a:lnTo>
                    <a:pt x="4009783" y="5335689"/>
                  </a:lnTo>
                  <a:cubicBezTo>
                    <a:pt x="4009783" y="5335689"/>
                    <a:pt x="3019183" y="5259489"/>
                    <a:pt x="2917583" y="5259489"/>
                  </a:cubicBezTo>
                  <a:lnTo>
                    <a:pt x="1219200" y="5259489"/>
                  </a:lnTo>
                  <a:cubicBezTo>
                    <a:pt x="1117600" y="5259489"/>
                    <a:pt x="127000" y="5335689"/>
                    <a:pt x="127000" y="5335689"/>
                  </a:cubicBezTo>
                  <a:lnTo>
                    <a:pt x="0" y="5234089"/>
                  </a:lnTo>
                  <a:lnTo>
                    <a:pt x="0" y="0"/>
                  </a:lnTo>
                  <a:lnTo>
                    <a:pt x="4136783" y="0"/>
                  </a:lnTo>
                  <a:lnTo>
                    <a:pt x="4136783" y="5234089"/>
                  </a:lnTo>
                  <a:lnTo>
                    <a:pt x="12700" y="5234089"/>
                  </a:lnTo>
                  <a:lnTo>
                    <a:pt x="12700" y="5221389"/>
                  </a:lnTo>
                  <a:lnTo>
                    <a:pt x="4124083" y="5221389"/>
                  </a:lnTo>
                  <a:lnTo>
                    <a:pt x="4124083" y="12700"/>
                  </a:lnTo>
                  <a:lnTo>
                    <a:pt x="12700" y="12700"/>
                  </a:lnTo>
                  <a:lnTo>
                    <a:pt x="12700" y="5234089"/>
                  </a:lnTo>
                </a:path>
              </a:pathLst>
            </a:custGeom>
            <a:solidFill>
              <a:srgbClr val="394C60">
                <a:alpha val="784"/>
              </a:srgbClr>
            </a:solidFill>
          </p:spPr>
        </p:sp>
        <p:sp>
          <p:nvSpPr>
            <p:cNvPr name="TextBox 172" id="172"/>
            <p:cNvSpPr txBox="true"/>
            <p:nvPr/>
          </p:nvSpPr>
          <p:spPr>
            <a:xfrm>
              <a:off x="0" y="-9525"/>
              <a:ext cx="4136783"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 want to see three or four re</a:t>
              </a:r>
              <a:r>
                <a:rPr lang="en-US" sz="999">
                  <a:solidFill>
                    <a:srgbClr val="000000"/>
                  </a:solidFill>
                  <a:latin typeface="DM Sans"/>
                  <a:ea typeface="DM Sans"/>
                  <a:cs typeface="DM Sans"/>
                  <a:sym typeface="DM Sans"/>
                </a:rPr>
                <a:t>sults at once, choose one, and then continue from there. ”</a:t>
              </a:r>
            </a:p>
          </p:txBody>
        </p:sp>
      </p:grpSp>
      <p:grpSp>
        <p:nvGrpSpPr>
          <p:cNvPr name="Group 173" id="173"/>
          <p:cNvGrpSpPr/>
          <p:nvPr/>
        </p:nvGrpSpPr>
        <p:grpSpPr>
          <a:xfrm rot="0">
            <a:off x="4828017" y="2108756"/>
            <a:ext cx="1193900" cy="1340754"/>
            <a:chOff x="0" y="0"/>
            <a:chExt cx="4751264" cy="5335689"/>
          </a:xfrm>
        </p:grpSpPr>
        <p:sp>
          <p:nvSpPr>
            <p:cNvPr name="Freeform 174" id="174"/>
            <p:cNvSpPr/>
            <p:nvPr/>
          </p:nvSpPr>
          <p:spPr>
            <a:xfrm flipH="false" flipV="false" rot="0">
              <a:off x="0" y="0"/>
              <a:ext cx="4751265" cy="5234089"/>
            </a:xfrm>
            <a:custGeom>
              <a:avLst/>
              <a:gdLst/>
              <a:ahLst/>
              <a:cxnLst/>
              <a:rect r="r" b="b" t="t" l="l"/>
              <a:pathLst>
                <a:path h="5234089" w="4751265">
                  <a:moveTo>
                    <a:pt x="0" y="0"/>
                  </a:moveTo>
                  <a:lnTo>
                    <a:pt x="4751265" y="0"/>
                  </a:lnTo>
                  <a:lnTo>
                    <a:pt x="4751265" y="5234089"/>
                  </a:lnTo>
                  <a:lnTo>
                    <a:pt x="0" y="5234089"/>
                  </a:lnTo>
                  <a:close/>
                </a:path>
              </a:pathLst>
            </a:custGeom>
            <a:solidFill>
              <a:srgbClr val="9ED0DB"/>
            </a:solidFill>
          </p:spPr>
        </p:sp>
        <p:sp>
          <p:nvSpPr>
            <p:cNvPr name="Freeform 175" id="175"/>
            <p:cNvSpPr/>
            <p:nvPr/>
          </p:nvSpPr>
          <p:spPr>
            <a:xfrm flipH="false" flipV="false" rot="0">
              <a:off x="0" y="0"/>
              <a:ext cx="4751265" cy="5335689"/>
            </a:xfrm>
            <a:custGeom>
              <a:avLst/>
              <a:gdLst/>
              <a:ahLst/>
              <a:cxnLst/>
              <a:rect r="r" b="b" t="t" l="l"/>
              <a:pathLst>
                <a:path h="5335689" w="4751265">
                  <a:moveTo>
                    <a:pt x="0" y="5234089"/>
                  </a:moveTo>
                  <a:lnTo>
                    <a:pt x="4751265" y="5234089"/>
                  </a:lnTo>
                  <a:lnTo>
                    <a:pt x="4624265" y="5335689"/>
                  </a:lnTo>
                  <a:cubicBezTo>
                    <a:pt x="4624265" y="5335689"/>
                    <a:pt x="3633665" y="5259489"/>
                    <a:pt x="3532065" y="5259489"/>
                  </a:cubicBezTo>
                  <a:lnTo>
                    <a:pt x="1219200" y="5259489"/>
                  </a:lnTo>
                  <a:cubicBezTo>
                    <a:pt x="1117600" y="5259489"/>
                    <a:pt x="127000" y="5335689"/>
                    <a:pt x="127000" y="5335689"/>
                  </a:cubicBezTo>
                  <a:lnTo>
                    <a:pt x="0" y="5234089"/>
                  </a:lnTo>
                  <a:lnTo>
                    <a:pt x="0" y="0"/>
                  </a:lnTo>
                  <a:lnTo>
                    <a:pt x="4751265" y="0"/>
                  </a:lnTo>
                  <a:lnTo>
                    <a:pt x="4751265" y="5234089"/>
                  </a:lnTo>
                  <a:lnTo>
                    <a:pt x="12700" y="5234089"/>
                  </a:lnTo>
                  <a:lnTo>
                    <a:pt x="12700" y="5221389"/>
                  </a:lnTo>
                  <a:lnTo>
                    <a:pt x="4738565" y="5221389"/>
                  </a:lnTo>
                  <a:lnTo>
                    <a:pt x="4738565" y="12700"/>
                  </a:lnTo>
                  <a:lnTo>
                    <a:pt x="12700" y="12700"/>
                  </a:lnTo>
                  <a:lnTo>
                    <a:pt x="12700" y="5234089"/>
                  </a:lnTo>
                </a:path>
              </a:pathLst>
            </a:custGeom>
            <a:solidFill>
              <a:srgbClr val="394C60">
                <a:alpha val="784"/>
              </a:srgbClr>
            </a:solidFill>
          </p:spPr>
        </p:sp>
        <p:sp>
          <p:nvSpPr>
            <p:cNvPr name="TextBox 176" id="176"/>
            <p:cNvSpPr txBox="true"/>
            <p:nvPr/>
          </p:nvSpPr>
          <p:spPr>
            <a:xfrm>
              <a:off x="0" y="-9525"/>
              <a:ext cx="4751264"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“Some domestic tools are more creativity-oriented, like Jimeng or Doubao.”</a:t>
              </a:r>
            </a:p>
            <a:p>
              <a:pPr algn="ctr">
                <a:lnSpc>
                  <a:spcPts val="1399"/>
                </a:lnSpc>
              </a:pPr>
            </a:p>
          </p:txBody>
        </p:sp>
      </p:grpSp>
      <p:grpSp>
        <p:nvGrpSpPr>
          <p:cNvPr name="Group 177" id="177"/>
          <p:cNvGrpSpPr/>
          <p:nvPr/>
        </p:nvGrpSpPr>
        <p:grpSpPr>
          <a:xfrm rot="0">
            <a:off x="6264915" y="2182737"/>
            <a:ext cx="1039493" cy="1169304"/>
            <a:chOff x="0" y="0"/>
            <a:chExt cx="4136783" cy="4653384"/>
          </a:xfrm>
        </p:grpSpPr>
        <p:sp>
          <p:nvSpPr>
            <p:cNvPr name="Freeform 178" id="178"/>
            <p:cNvSpPr/>
            <p:nvPr/>
          </p:nvSpPr>
          <p:spPr>
            <a:xfrm flipH="false" flipV="false" rot="0">
              <a:off x="0" y="0"/>
              <a:ext cx="4136783" cy="4551784"/>
            </a:xfrm>
            <a:custGeom>
              <a:avLst/>
              <a:gdLst/>
              <a:ahLst/>
              <a:cxnLst/>
              <a:rect r="r" b="b" t="t" l="l"/>
              <a:pathLst>
                <a:path h="4551784" w="4136783">
                  <a:moveTo>
                    <a:pt x="0" y="0"/>
                  </a:moveTo>
                  <a:lnTo>
                    <a:pt x="4136783" y="0"/>
                  </a:lnTo>
                  <a:lnTo>
                    <a:pt x="4136783" y="4551784"/>
                  </a:lnTo>
                  <a:lnTo>
                    <a:pt x="0" y="4551784"/>
                  </a:lnTo>
                  <a:close/>
                </a:path>
              </a:pathLst>
            </a:custGeom>
            <a:solidFill>
              <a:srgbClr val="FFF4E3"/>
            </a:solidFill>
          </p:spPr>
        </p:sp>
        <p:sp>
          <p:nvSpPr>
            <p:cNvPr name="Freeform 179" id="179"/>
            <p:cNvSpPr/>
            <p:nvPr/>
          </p:nvSpPr>
          <p:spPr>
            <a:xfrm flipH="false" flipV="false" rot="0">
              <a:off x="0" y="0"/>
              <a:ext cx="4136783" cy="4653384"/>
            </a:xfrm>
            <a:custGeom>
              <a:avLst/>
              <a:gdLst/>
              <a:ahLst/>
              <a:cxnLst/>
              <a:rect r="r" b="b" t="t" l="l"/>
              <a:pathLst>
                <a:path h="4653384" w="4136783">
                  <a:moveTo>
                    <a:pt x="0" y="4551784"/>
                  </a:moveTo>
                  <a:lnTo>
                    <a:pt x="4136783" y="4551784"/>
                  </a:lnTo>
                  <a:lnTo>
                    <a:pt x="4009783" y="4653384"/>
                  </a:lnTo>
                  <a:cubicBezTo>
                    <a:pt x="4009783" y="4653384"/>
                    <a:pt x="3019183" y="4577184"/>
                    <a:pt x="2917583" y="4577184"/>
                  </a:cubicBezTo>
                  <a:lnTo>
                    <a:pt x="1219200" y="4577184"/>
                  </a:lnTo>
                  <a:cubicBezTo>
                    <a:pt x="1117600" y="4577184"/>
                    <a:pt x="127000" y="4653384"/>
                    <a:pt x="127000" y="4653384"/>
                  </a:cubicBezTo>
                  <a:lnTo>
                    <a:pt x="0" y="4551784"/>
                  </a:lnTo>
                  <a:lnTo>
                    <a:pt x="0" y="0"/>
                  </a:lnTo>
                  <a:lnTo>
                    <a:pt x="4136783" y="0"/>
                  </a:lnTo>
                  <a:lnTo>
                    <a:pt x="4136783" y="4551784"/>
                  </a:lnTo>
                  <a:lnTo>
                    <a:pt x="12700" y="4551784"/>
                  </a:lnTo>
                  <a:lnTo>
                    <a:pt x="12700" y="4539084"/>
                  </a:lnTo>
                  <a:lnTo>
                    <a:pt x="4124083" y="4539084"/>
                  </a:lnTo>
                  <a:lnTo>
                    <a:pt x="4124083" y="12700"/>
                  </a:lnTo>
                  <a:lnTo>
                    <a:pt x="12700" y="12700"/>
                  </a:lnTo>
                  <a:lnTo>
                    <a:pt x="12700" y="4551784"/>
                  </a:lnTo>
                </a:path>
              </a:pathLst>
            </a:custGeom>
            <a:solidFill>
              <a:srgbClr val="394C60">
                <a:alpha val="784"/>
              </a:srgbClr>
            </a:solidFill>
          </p:spPr>
        </p:sp>
        <p:sp>
          <p:nvSpPr>
            <p:cNvPr name="TextBox 180" id="180"/>
            <p:cNvSpPr txBox="true"/>
            <p:nvPr/>
          </p:nvSpPr>
          <p:spPr>
            <a:xfrm>
              <a:off x="0" y="-9525"/>
              <a:ext cx="4136783"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“Doubao is fast and follows prompts well, but its aesthetics aren’t great.”</a:t>
              </a:r>
              <a:r>
                <a:rPr lang="en-US" sz="999">
                  <a:solidFill>
                    <a:srgbClr val="000000"/>
                  </a:solidFill>
                  <a:latin typeface="DM Sans"/>
                  <a:ea typeface="DM Sans"/>
                  <a:cs typeface="DM Sans"/>
                  <a:sym typeface="DM Sans"/>
                </a:rPr>
                <a:t> </a:t>
              </a:r>
            </a:p>
          </p:txBody>
        </p:sp>
      </p:grpSp>
      <p:grpSp>
        <p:nvGrpSpPr>
          <p:cNvPr name="Group 181" id="181"/>
          <p:cNvGrpSpPr/>
          <p:nvPr/>
        </p:nvGrpSpPr>
        <p:grpSpPr>
          <a:xfrm rot="0">
            <a:off x="4996822" y="3637792"/>
            <a:ext cx="1039493" cy="1043578"/>
            <a:chOff x="0" y="0"/>
            <a:chExt cx="4136783" cy="4153041"/>
          </a:xfrm>
        </p:grpSpPr>
        <p:sp>
          <p:nvSpPr>
            <p:cNvPr name="Freeform 182" id="18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183" id="18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84" id="18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“During refinement, I always have to manually adjust the final result ”</a:t>
              </a:r>
            </a:p>
          </p:txBody>
        </p:sp>
      </p:grpSp>
      <p:grpSp>
        <p:nvGrpSpPr>
          <p:cNvPr name="Group 185" id="185"/>
          <p:cNvGrpSpPr/>
          <p:nvPr/>
        </p:nvGrpSpPr>
        <p:grpSpPr>
          <a:xfrm rot="0">
            <a:off x="1430158" y="3570941"/>
            <a:ext cx="1039493" cy="1683654"/>
            <a:chOff x="0" y="0"/>
            <a:chExt cx="4136783" cy="6700300"/>
          </a:xfrm>
        </p:grpSpPr>
        <p:sp>
          <p:nvSpPr>
            <p:cNvPr name="Freeform 186" id="186"/>
            <p:cNvSpPr/>
            <p:nvPr/>
          </p:nvSpPr>
          <p:spPr>
            <a:xfrm flipH="false" flipV="false" rot="0">
              <a:off x="0" y="0"/>
              <a:ext cx="4136783" cy="6598700"/>
            </a:xfrm>
            <a:custGeom>
              <a:avLst/>
              <a:gdLst/>
              <a:ahLst/>
              <a:cxnLst/>
              <a:rect r="r" b="b" t="t" l="l"/>
              <a:pathLst>
                <a:path h="6598700" w="4136783">
                  <a:moveTo>
                    <a:pt x="0" y="0"/>
                  </a:moveTo>
                  <a:lnTo>
                    <a:pt x="4136783" y="0"/>
                  </a:lnTo>
                  <a:lnTo>
                    <a:pt x="4136783" y="6598700"/>
                  </a:lnTo>
                  <a:lnTo>
                    <a:pt x="0" y="6598700"/>
                  </a:lnTo>
                  <a:close/>
                </a:path>
              </a:pathLst>
            </a:custGeom>
            <a:solidFill>
              <a:srgbClr val="FFF4E3"/>
            </a:solidFill>
          </p:spPr>
        </p:sp>
        <p:sp>
          <p:nvSpPr>
            <p:cNvPr name="Freeform 187" id="187"/>
            <p:cNvSpPr/>
            <p:nvPr/>
          </p:nvSpPr>
          <p:spPr>
            <a:xfrm flipH="false" flipV="false" rot="0">
              <a:off x="0" y="0"/>
              <a:ext cx="4136783" cy="6700300"/>
            </a:xfrm>
            <a:custGeom>
              <a:avLst/>
              <a:gdLst/>
              <a:ahLst/>
              <a:cxnLst/>
              <a:rect r="r" b="b" t="t" l="l"/>
              <a:pathLst>
                <a:path h="6700300" w="4136783">
                  <a:moveTo>
                    <a:pt x="0" y="6598700"/>
                  </a:moveTo>
                  <a:lnTo>
                    <a:pt x="4136783" y="6598700"/>
                  </a:lnTo>
                  <a:lnTo>
                    <a:pt x="4009783" y="6700300"/>
                  </a:lnTo>
                  <a:cubicBezTo>
                    <a:pt x="4009783" y="6700300"/>
                    <a:pt x="3019183" y="6624100"/>
                    <a:pt x="2917583" y="6624100"/>
                  </a:cubicBezTo>
                  <a:lnTo>
                    <a:pt x="1219200" y="6624100"/>
                  </a:lnTo>
                  <a:cubicBezTo>
                    <a:pt x="1117600" y="6624100"/>
                    <a:pt x="127000" y="6700300"/>
                    <a:pt x="127000" y="6700300"/>
                  </a:cubicBezTo>
                  <a:lnTo>
                    <a:pt x="0" y="6598700"/>
                  </a:lnTo>
                  <a:lnTo>
                    <a:pt x="0" y="0"/>
                  </a:lnTo>
                  <a:lnTo>
                    <a:pt x="4136783" y="0"/>
                  </a:lnTo>
                  <a:lnTo>
                    <a:pt x="4136783" y="6598700"/>
                  </a:lnTo>
                  <a:lnTo>
                    <a:pt x="12700" y="6598700"/>
                  </a:lnTo>
                  <a:lnTo>
                    <a:pt x="12700" y="6586000"/>
                  </a:lnTo>
                  <a:lnTo>
                    <a:pt x="4124083" y="6586000"/>
                  </a:lnTo>
                  <a:lnTo>
                    <a:pt x="4124083" y="12700"/>
                  </a:lnTo>
                  <a:lnTo>
                    <a:pt x="12700" y="12700"/>
                  </a:lnTo>
                  <a:lnTo>
                    <a:pt x="12700" y="6598700"/>
                  </a:lnTo>
                </a:path>
              </a:pathLst>
            </a:custGeom>
            <a:solidFill>
              <a:srgbClr val="394C60">
                <a:alpha val="784"/>
              </a:srgbClr>
            </a:solidFill>
          </p:spPr>
        </p:sp>
        <p:sp>
          <p:nvSpPr>
            <p:cNvPr name="TextBox 188" id="188"/>
            <p:cNvSpPr txBox="true"/>
            <p:nvPr/>
          </p:nvSpPr>
          <p:spPr>
            <a:xfrm>
              <a:off x="0" y="-9525"/>
              <a:ext cx="4136783" cy="6608225"/>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“In brainstorming it’s like looking for references at work, a tool that helps me shift my thinking and get new ideas.”</a:t>
              </a:r>
            </a:p>
          </p:txBody>
        </p:sp>
      </p:grpSp>
      <p:grpSp>
        <p:nvGrpSpPr>
          <p:cNvPr name="Group 189" id="189"/>
          <p:cNvGrpSpPr/>
          <p:nvPr/>
        </p:nvGrpSpPr>
        <p:grpSpPr>
          <a:xfrm rot="0">
            <a:off x="2159340" y="996285"/>
            <a:ext cx="1039493" cy="1043578"/>
            <a:chOff x="0" y="0"/>
            <a:chExt cx="4136783" cy="4153041"/>
          </a:xfrm>
        </p:grpSpPr>
        <p:sp>
          <p:nvSpPr>
            <p:cNvPr name="Freeform 190" id="19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91" id="19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92" id="19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“Product have clear set of requirements”</a:t>
              </a:r>
            </a:p>
          </p:txBody>
        </p:sp>
      </p:grpSp>
      <p:grpSp>
        <p:nvGrpSpPr>
          <p:cNvPr name="Group 193" id="193"/>
          <p:cNvGrpSpPr/>
          <p:nvPr/>
        </p:nvGrpSpPr>
        <p:grpSpPr>
          <a:xfrm rot="0">
            <a:off x="6274440" y="3658884"/>
            <a:ext cx="1039493" cy="1340754"/>
            <a:chOff x="0" y="0"/>
            <a:chExt cx="4136783" cy="5335689"/>
          </a:xfrm>
        </p:grpSpPr>
        <p:sp>
          <p:nvSpPr>
            <p:cNvPr name="Freeform 194" id="194"/>
            <p:cNvSpPr/>
            <p:nvPr/>
          </p:nvSpPr>
          <p:spPr>
            <a:xfrm flipH="false" flipV="false" rot="0">
              <a:off x="0" y="0"/>
              <a:ext cx="4136783" cy="5234089"/>
            </a:xfrm>
            <a:custGeom>
              <a:avLst/>
              <a:gdLst/>
              <a:ahLst/>
              <a:cxnLst/>
              <a:rect r="r" b="b" t="t" l="l"/>
              <a:pathLst>
                <a:path h="5234089" w="4136783">
                  <a:moveTo>
                    <a:pt x="0" y="0"/>
                  </a:moveTo>
                  <a:lnTo>
                    <a:pt x="4136783" y="0"/>
                  </a:lnTo>
                  <a:lnTo>
                    <a:pt x="4136783" y="5234089"/>
                  </a:lnTo>
                  <a:lnTo>
                    <a:pt x="0" y="5234089"/>
                  </a:lnTo>
                  <a:close/>
                </a:path>
              </a:pathLst>
            </a:custGeom>
            <a:solidFill>
              <a:srgbClr val="87CEFA"/>
            </a:solidFill>
          </p:spPr>
        </p:sp>
        <p:sp>
          <p:nvSpPr>
            <p:cNvPr name="Freeform 195" id="195"/>
            <p:cNvSpPr/>
            <p:nvPr/>
          </p:nvSpPr>
          <p:spPr>
            <a:xfrm flipH="false" flipV="false" rot="0">
              <a:off x="0" y="0"/>
              <a:ext cx="4136783" cy="5335689"/>
            </a:xfrm>
            <a:custGeom>
              <a:avLst/>
              <a:gdLst/>
              <a:ahLst/>
              <a:cxnLst/>
              <a:rect r="r" b="b" t="t" l="l"/>
              <a:pathLst>
                <a:path h="5335689" w="4136783">
                  <a:moveTo>
                    <a:pt x="0" y="5234089"/>
                  </a:moveTo>
                  <a:lnTo>
                    <a:pt x="4136783" y="5234089"/>
                  </a:lnTo>
                  <a:lnTo>
                    <a:pt x="4009783" y="5335689"/>
                  </a:lnTo>
                  <a:cubicBezTo>
                    <a:pt x="4009783" y="5335689"/>
                    <a:pt x="3019183" y="5259489"/>
                    <a:pt x="2917583" y="5259489"/>
                  </a:cubicBezTo>
                  <a:lnTo>
                    <a:pt x="1219200" y="5259489"/>
                  </a:lnTo>
                  <a:cubicBezTo>
                    <a:pt x="1117600" y="5259489"/>
                    <a:pt x="127000" y="5335689"/>
                    <a:pt x="127000" y="5335689"/>
                  </a:cubicBezTo>
                  <a:lnTo>
                    <a:pt x="0" y="5234089"/>
                  </a:lnTo>
                  <a:lnTo>
                    <a:pt x="0" y="0"/>
                  </a:lnTo>
                  <a:lnTo>
                    <a:pt x="4136783" y="0"/>
                  </a:lnTo>
                  <a:lnTo>
                    <a:pt x="4136783" y="5234089"/>
                  </a:lnTo>
                  <a:lnTo>
                    <a:pt x="12700" y="5234089"/>
                  </a:lnTo>
                  <a:lnTo>
                    <a:pt x="12700" y="5221389"/>
                  </a:lnTo>
                  <a:lnTo>
                    <a:pt x="4124083" y="5221389"/>
                  </a:lnTo>
                  <a:lnTo>
                    <a:pt x="4124083" y="12700"/>
                  </a:lnTo>
                  <a:lnTo>
                    <a:pt x="12700" y="12700"/>
                  </a:lnTo>
                  <a:lnTo>
                    <a:pt x="12700" y="5234089"/>
                  </a:lnTo>
                </a:path>
              </a:pathLst>
            </a:custGeom>
            <a:solidFill>
              <a:srgbClr val="394C60">
                <a:alpha val="784"/>
              </a:srgbClr>
            </a:solidFill>
          </p:spPr>
        </p:sp>
        <p:sp>
          <p:nvSpPr>
            <p:cNvPr name="TextBox 196" id="196"/>
            <p:cNvSpPr txBox="true"/>
            <p:nvPr/>
          </p:nvSpPr>
          <p:spPr>
            <a:xfrm>
              <a:off x="0" y="-9525"/>
              <a:ext cx="4136783"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“In terms of efficiency of using AI in refinement, it can get me about 60% of the way there.”</a:t>
              </a:r>
            </a:p>
          </p:txBody>
        </p:sp>
      </p:grpSp>
      <p:grpSp>
        <p:nvGrpSpPr>
          <p:cNvPr name="Group 197" id="197"/>
          <p:cNvGrpSpPr/>
          <p:nvPr/>
        </p:nvGrpSpPr>
        <p:grpSpPr>
          <a:xfrm rot="0">
            <a:off x="2601505" y="3185157"/>
            <a:ext cx="1861059" cy="1043578"/>
            <a:chOff x="0" y="0"/>
            <a:chExt cx="7406303" cy="4153041"/>
          </a:xfrm>
        </p:grpSpPr>
        <p:sp>
          <p:nvSpPr>
            <p:cNvPr name="Freeform 198" id="198"/>
            <p:cNvSpPr/>
            <p:nvPr/>
          </p:nvSpPr>
          <p:spPr>
            <a:xfrm flipH="false" flipV="false" rot="0">
              <a:off x="0" y="0"/>
              <a:ext cx="7406303" cy="4051441"/>
            </a:xfrm>
            <a:custGeom>
              <a:avLst/>
              <a:gdLst/>
              <a:ahLst/>
              <a:cxnLst/>
              <a:rect r="r" b="b" t="t" l="l"/>
              <a:pathLst>
                <a:path h="4051441" w="7406303">
                  <a:moveTo>
                    <a:pt x="0" y="0"/>
                  </a:moveTo>
                  <a:lnTo>
                    <a:pt x="7406303" y="0"/>
                  </a:lnTo>
                  <a:lnTo>
                    <a:pt x="7406303" y="4051441"/>
                  </a:lnTo>
                  <a:lnTo>
                    <a:pt x="0" y="4051441"/>
                  </a:lnTo>
                  <a:close/>
                </a:path>
              </a:pathLst>
            </a:custGeom>
            <a:solidFill>
              <a:srgbClr val="B3B4FF"/>
            </a:solidFill>
          </p:spPr>
        </p:sp>
        <p:sp>
          <p:nvSpPr>
            <p:cNvPr name="Freeform 199" id="199"/>
            <p:cNvSpPr/>
            <p:nvPr/>
          </p:nvSpPr>
          <p:spPr>
            <a:xfrm flipH="false" flipV="false" rot="0">
              <a:off x="0" y="0"/>
              <a:ext cx="7406303" cy="4153041"/>
            </a:xfrm>
            <a:custGeom>
              <a:avLst/>
              <a:gdLst/>
              <a:ahLst/>
              <a:cxnLst/>
              <a:rect r="r" b="b" t="t" l="l"/>
              <a:pathLst>
                <a:path h="4153041" w="7406303">
                  <a:moveTo>
                    <a:pt x="0" y="4051441"/>
                  </a:moveTo>
                  <a:lnTo>
                    <a:pt x="7406303" y="4051441"/>
                  </a:lnTo>
                  <a:lnTo>
                    <a:pt x="7279303" y="4153041"/>
                  </a:lnTo>
                  <a:cubicBezTo>
                    <a:pt x="7279303" y="4153041"/>
                    <a:pt x="6288703" y="4076841"/>
                    <a:pt x="6187103" y="4076841"/>
                  </a:cubicBezTo>
                  <a:lnTo>
                    <a:pt x="1219200" y="4076841"/>
                  </a:lnTo>
                  <a:cubicBezTo>
                    <a:pt x="1117600" y="4076841"/>
                    <a:pt x="127000" y="4153041"/>
                    <a:pt x="127000" y="4153041"/>
                  </a:cubicBezTo>
                  <a:lnTo>
                    <a:pt x="0" y="4051441"/>
                  </a:lnTo>
                  <a:lnTo>
                    <a:pt x="0" y="0"/>
                  </a:lnTo>
                  <a:lnTo>
                    <a:pt x="7406303" y="0"/>
                  </a:lnTo>
                  <a:lnTo>
                    <a:pt x="7406303" y="4051441"/>
                  </a:lnTo>
                  <a:lnTo>
                    <a:pt x="12700" y="4051441"/>
                  </a:lnTo>
                  <a:lnTo>
                    <a:pt x="12700" y="4038741"/>
                  </a:lnTo>
                  <a:lnTo>
                    <a:pt x="7393603" y="4038741"/>
                  </a:lnTo>
                  <a:lnTo>
                    <a:pt x="7393603" y="12700"/>
                  </a:lnTo>
                  <a:lnTo>
                    <a:pt x="12700" y="12700"/>
                  </a:lnTo>
                  <a:lnTo>
                    <a:pt x="12700" y="4051441"/>
                  </a:lnTo>
                </a:path>
              </a:pathLst>
            </a:custGeom>
            <a:solidFill>
              <a:srgbClr val="394C60">
                <a:alpha val="784"/>
              </a:srgbClr>
            </a:solidFill>
          </p:spPr>
        </p:sp>
        <p:sp>
          <p:nvSpPr>
            <p:cNvPr name="TextBox 200" id="200"/>
            <p:cNvSpPr txBox="true"/>
            <p:nvPr/>
          </p:nvSpPr>
          <p:spPr>
            <a:xfrm>
              <a:off x="0" y="-9525"/>
              <a:ext cx="740630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“Using AI in the refinement stage is different, because many artistic decisions are subjective and personal.”</a:t>
              </a:r>
            </a:p>
          </p:txBody>
        </p:sp>
      </p:grpSp>
      <p:grpSp>
        <p:nvGrpSpPr>
          <p:cNvPr name="Group 201" id="201"/>
          <p:cNvGrpSpPr/>
          <p:nvPr/>
        </p:nvGrpSpPr>
        <p:grpSpPr>
          <a:xfrm rot="0">
            <a:off x="152540" y="3731272"/>
            <a:ext cx="1039493" cy="1043578"/>
            <a:chOff x="0" y="0"/>
            <a:chExt cx="4136783" cy="4153041"/>
          </a:xfrm>
        </p:grpSpPr>
        <p:sp>
          <p:nvSpPr>
            <p:cNvPr name="Freeform 202" id="20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03" id="20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04" id="20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essential in the brainstorming stage”</a:t>
              </a:r>
            </a:p>
          </p:txBody>
        </p:sp>
      </p:grpSp>
      <p:grpSp>
        <p:nvGrpSpPr>
          <p:cNvPr name="Group 205" id="205"/>
          <p:cNvGrpSpPr/>
          <p:nvPr/>
        </p:nvGrpSpPr>
        <p:grpSpPr>
          <a:xfrm rot="0">
            <a:off x="6036315" y="5524060"/>
            <a:ext cx="1612886" cy="1340754"/>
            <a:chOff x="0" y="0"/>
            <a:chExt cx="6418668" cy="5335689"/>
          </a:xfrm>
        </p:grpSpPr>
        <p:sp>
          <p:nvSpPr>
            <p:cNvPr name="Freeform 206" id="206"/>
            <p:cNvSpPr/>
            <p:nvPr/>
          </p:nvSpPr>
          <p:spPr>
            <a:xfrm flipH="false" flipV="false" rot="0">
              <a:off x="0" y="0"/>
              <a:ext cx="6418668" cy="5234089"/>
            </a:xfrm>
            <a:custGeom>
              <a:avLst/>
              <a:gdLst/>
              <a:ahLst/>
              <a:cxnLst/>
              <a:rect r="r" b="b" t="t" l="l"/>
              <a:pathLst>
                <a:path h="5234089" w="6418668">
                  <a:moveTo>
                    <a:pt x="0" y="0"/>
                  </a:moveTo>
                  <a:lnTo>
                    <a:pt x="6418668" y="0"/>
                  </a:lnTo>
                  <a:lnTo>
                    <a:pt x="6418668" y="5234089"/>
                  </a:lnTo>
                  <a:lnTo>
                    <a:pt x="0" y="5234089"/>
                  </a:lnTo>
                  <a:close/>
                </a:path>
              </a:pathLst>
            </a:custGeom>
            <a:solidFill>
              <a:srgbClr val="9ED0DB"/>
            </a:solidFill>
          </p:spPr>
        </p:sp>
        <p:sp>
          <p:nvSpPr>
            <p:cNvPr name="Freeform 207" id="207"/>
            <p:cNvSpPr/>
            <p:nvPr/>
          </p:nvSpPr>
          <p:spPr>
            <a:xfrm flipH="false" flipV="false" rot="0">
              <a:off x="0" y="0"/>
              <a:ext cx="6418668" cy="5335689"/>
            </a:xfrm>
            <a:custGeom>
              <a:avLst/>
              <a:gdLst/>
              <a:ahLst/>
              <a:cxnLst/>
              <a:rect r="r" b="b" t="t" l="l"/>
              <a:pathLst>
                <a:path h="5335689" w="6418668">
                  <a:moveTo>
                    <a:pt x="0" y="5234089"/>
                  </a:moveTo>
                  <a:lnTo>
                    <a:pt x="6418668" y="5234089"/>
                  </a:lnTo>
                  <a:lnTo>
                    <a:pt x="6291668" y="5335689"/>
                  </a:lnTo>
                  <a:cubicBezTo>
                    <a:pt x="6291668" y="5335689"/>
                    <a:pt x="5301068" y="5259489"/>
                    <a:pt x="5199468" y="5259489"/>
                  </a:cubicBezTo>
                  <a:lnTo>
                    <a:pt x="1219200" y="5259489"/>
                  </a:lnTo>
                  <a:cubicBezTo>
                    <a:pt x="1117600" y="5259489"/>
                    <a:pt x="127000" y="5335689"/>
                    <a:pt x="127000" y="5335689"/>
                  </a:cubicBezTo>
                  <a:lnTo>
                    <a:pt x="0" y="5234089"/>
                  </a:lnTo>
                  <a:lnTo>
                    <a:pt x="0" y="0"/>
                  </a:lnTo>
                  <a:lnTo>
                    <a:pt x="6418668" y="0"/>
                  </a:lnTo>
                  <a:lnTo>
                    <a:pt x="6418668" y="5234089"/>
                  </a:lnTo>
                  <a:lnTo>
                    <a:pt x="12700" y="5234089"/>
                  </a:lnTo>
                  <a:lnTo>
                    <a:pt x="12700" y="5221389"/>
                  </a:lnTo>
                  <a:lnTo>
                    <a:pt x="6405968" y="5221389"/>
                  </a:lnTo>
                  <a:lnTo>
                    <a:pt x="6405968" y="12700"/>
                  </a:lnTo>
                  <a:lnTo>
                    <a:pt x="12700" y="12700"/>
                  </a:lnTo>
                  <a:lnTo>
                    <a:pt x="12700" y="5234089"/>
                  </a:lnTo>
                </a:path>
              </a:pathLst>
            </a:custGeom>
            <a:solidFill>
              <a:srgbClr val="394C60">
                <a:alpha val="784"/>
              </a:srgbClr>
            </a:solidFill>
          </p:spPr>
        </p:sp>
        <p:sp>
          <p:nvSpPr>
            <p:cNvPr name="TextBox 208" id="208"/>
            <p:cNvSpPr txBox="true"/>
            <p:nvPr/>
          </p:nvSpPr>
          <p:spPr>
            <a:xfrm>
              <a:off x="0" y="-9525"/>
              <a:ext cx="6418668"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When the planner describes a desired “feeling,” </a:t>
              </a:r>
              <a:r>
                <a:rPr lang="en-US" sz="999" b="true">
                  <a:solidFill>
                    <a:srgbClr val="000000"/>
                  </a:solidFill>
                  <a:latin typeface="DM Sans Bold"/>
                  <a:ea typeface="DM Sans Bold"/>
                  <a:cs typeface="DM Sans Bold"/>
                  <a:sym typeface="DM Sans Bold"/>
                </a:rPr>
                <a:t>quickly</a:t>
              </a:r>
              <a:r>
                <a:rPr lang="en-US" sz="999">
                  <a:solidFill>
                    <a:srgbClr val="000000"/>
                  </a:solidFill>
                  <a:latin typeface="DM Sans"/>
                  <a:ea typeface="DM Sans"/>
                  <a:cs typeface="DM Sans"/>
                  <a:sym typeface="DM Sans"/>
                </a:rPr>
                <a:t> generating visuals on the spot to align understanding and direction.</a:t>
              </a:r>
            </a:p>
          </p:txBody>
        </p:sp>
      </p:grpSp>
      <p:grpSp>
        <p:nvGrpSpPr>
          <p:cNvPr name="Group 209" id="209"/>
          <p:cNvGrpSpPr/>
          <p:nvPr/>
        </p:nvGrpSpPr>
        <p:grpSpPr>
          <a:xfrm rot="0">
            <a:off x="46583" y="5501707"/>
            <a:ext cx="1039493" cy="1169304"/>
            <a:chOff x="0" y="0"/>
            <a:chExt cx="4136783" cy="4653384"/>
          </a:xfrm>
        </p:grpSpPr>
        <p:sp>
          <p:nvSpPr>
            <p:cNvPr name="Freeform 210" id="210"/>
            <p:cNvSpPr/>
            <p:nvPr/>
          </p:nvSpPr>
          <p:spPr>
            <a:xfrm flipH="false" flipV="false" rot="0">
              <a:off x="0" y="0"/>
              <a:ext cx="4136783" cy="4551784"/>
            </a:xfrm>
            <a:custGeom>
              <a:avLst/>
              <a:gdLst/>
              <a:ahLst/>
              <a:cxnLst/>
              <a:rect r="r" b="b" t="t" l="l"/>
              <a:pathLst>
                <a:path h="4551784" w="4136783">
                  <a:moveTo>
                    <a:pt x="0" y="0"/>
                  </a:moveTo>
                  <a:lnTo>
                    <a:pt x="4136783" y="0"/>
                  </a:lnTo>
                  <a:lnTo>
                    <a:pt x="4136783" y="4551784"/>
                  </a:lnTo>
                  <a:lnTo>
                    <a:pt x="0" y="4551784"/>
                  </a:lnTo>
                  <a:close/>
                </a:path>
              </a:pathLst>
            </a:custGeom>
            <a:solidFill>
              <a:srgbClr val="87CEFA"/>
            </a:solidFill>
          </p:spPr>
        </p:sp>
        <p:sp>
          <p:nvSpPr>
            <p:cNvPr name="Freeform 211" id="211"/>
            <p:cNvSpPr/>
            <p:nvPr/>
          </p:nvSpPr>
          <p:spPr>
            <a:xfrm flipH="false" flipV="false" rot="0">
              <a:off x="0" y="0"/>
              <a:ext cx="4136783" cy="4653384"/>
            </a:xfrm>
            <a:custGeom>
              <a:avLst/>
              <a:gdLst/>
              <a:ahLst/>
              <a:cxnLst/>
              <a:rect r="r" b="b" t="t" l="l"/>
              <a:pathLst>
                <a:path h="4653384" w="4136783">
                  <a:moveTo>
                    <a:pt x="0" y="4551784"/>
                  </a:moveTo>
                  <a:lnTo>
                    <a:pt x="4136783" y="4551784"/>
                  </a:lnTo>
                  <a:lnTo>
                    <a:pt x="4009783" y="4653384"/>
                  </a:lnTo>
                  <a:cubicBezTo>
                    <a:pt x="4009783" y="4653384"/>
                    <a:pt x="3019183" y="4577184"/>
                    <a:pt x="2917583" y="4577184"/>
                  </a:cubicBezTo>
                  <a:lnTo>
                    <a:pt x="1219200" y="4577184"/>
                  </a:lnTo>
                  <a:cubicBezTo>
                    <a:pt x="1117600" y="4577184"/>
                    <a:pt x="127000" y="4653384"/>
                    <a:pt x="127000" y="4653384"/>
                  </a:cubicBezTo>
                  <a:lnTo>
                    <a:pt x="0" y="4551784"/>
                  </a:lnTo>
                  <a:lnTo>
                    <a:pt x="0" y="0"/>
                  </a:lnTo>
                  <a:lnTo>
                    <a:pt x="4136783" y="0"/>
                  </a:lnTo>
                  <a:lnTo>
                    <a:pt x="4136783" y="4551784"/>
                  </a:lnTo>
                  <a:lnTo>
                    <a:pt x="12700" y="4551784"/>
                  </a:lnTo>
                  <a:lnTo>
                    <a:pt x="12700" y="4539084"/>
                  </a:lnTo>
                  <a:lnTo>
                    <a:pt x="4124083" y="4539084"/>
                  </a:lnTo>
                  <a:lnTo>
                    <a:pt x="4124083" y="12700"/>
                  </a:lnTo>
                  <a:lnTo>
                    <a:pt x="12700" y="12700"/>
                  </a:lnTo>
                  <a:lnTo>
                    <a:pt x="12700" y="4551784"/>
                  </a:lnTo>
                </a:path>
              </a:pathLst>
            </a:custGeom>
            <a:solidFill>
              <a:srgbClr val="394C60">
                <a:alpha val="784"/>
              </a:srgbClr>
            </a:solidFill>
          </p:spPr>
        </p:sp>
        <p:sp>
          <p:nvSpPr>
            <p:cNvPr name="TextBox 212" id="212"/>
            <p:cNvSpPr txBox="true"/>
            <p:nvPr/>
          </p:nvSpPr>
          <p:spPr>
            <a:xfrm>
              <a:off x="0" y="-9525"/>
              <a:ext cx="4136783"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Receives requirements from the planner and builds an initial UE framework.</a:t>
              </a:r>
            </a:p>
          </p:txBody>
        </p:sp>
      </p:grpSp>
      <p:grpSp>
        <p:nvGrpSpPr>
          <p:cNvPr name="Group 213" id="213"/>
          <p:cNvGrpSpPr/>
          <p:nvPr/>
        </p:nvGrpSpPr>
        <p:grpSpPr>
          <a:xfrm rot="0">
            <a:off x="1086076" y="5580102"/>
            <a:ext cx="1039493" cy="1043578"/>
            <a:chOff x="0" y="0"/>
            <a:chExt cx="4136783" cy="4153041"/>
          </a:xfrm>
        </p:grpSpPr>
        <p:sp>
          <p:nvSpPr>
            <p:cNvPr name="Freeform 214" id="21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15" id="21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16" id="21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When UE framework is ready, then communicate with planner</a:t>
              </a:r>
            </a:p>
          </p:txBody>
        </p:sp>
      </p:grpSp>
      <p:grpSp>
        <p:nvGrpSpPr>
          <p:cNvPr name="Group 217" id="217"/>
          <p:cNvGrpSpPr/>
          <p:nvPr/>
        </p:nvGrpSpPr>
        <p:grpSpPr>
          <a:xfrm rot="0">
            <a:off x="2117589" y="5524060"/>
            <a:ext cx="1263964" cy="1512204"/>
            <a:chOff x="0" y="0"/>
            <a:chExt cx="5030092" cy="6017995"/>
          </a:xfrm>
        </p:grpSpPr>
        <p:sp>
          <p:nvSpPr>
            <p:cNvPr name="Freeform 218" id="218"/>
            <p:cNvSpPr/>
            <p:nvPr/>
          </p:nvSpPr>
          <p:spPr>
            <a:xfrm flipH="false" flipV="false" rot="0">
              <a:off x="0" y="0"/>
              <a:ext cx="5030093" cy="5916395"/>
            </a:xfrm>
            <a:custGeom>
              <a:avLst/>
              <a:gdLst/>
              <a:ahLst/>
              <a:cxnLst/>
              <a:rect r="r" b="b" t="t" l="l"/>
              <a:pathLst>
                <a:path h="5916395" w="5030093">
                  <a:moveTo>
                    <a:pt x="0" y="0"/>
                  </a:moveTo>
                  <a:lnTo>
                    <a:pt x="5030093" y="0"/>
                  </a:lnTo>
                  <a:lnTo>
                    <a:pt x="5030093" y="5916395"/>
                  </a:lnTo>
                  <a:lnTo>
                    <a:pt x="0" y="5916395"/>
                  </a:lnTo>
                  <a:close/>
                </a:path>
              </a:pathLst>
            </a:custGeom>
            <a:solidFill>
              <a:srgbClr val="9ED0DB"/>
            </a:solidFill>
          </p:spPr>
        </p:sp>
        <p:sp>
          <p:nvSpPr>
            <p:cNvPr name="Freeform 219" id="219"/>
            <p:cNvSpPr/>
            <p:nvPr/>
          </p:nvSpPr>
          <p:spPr>
            <a:xfrm flipH="false" flipV="false" rot="0">
              <a:off x="0" y="0"/>
              <a:ext cx="5030093" cy="6017995"/>
            </a:xfrm>
            <a:custGeom>
              <a:avLst/>
              <a:gdLst/>
              <a:ahLst/>
              <a:cxnLst/>
              <a:rect r="r" b="b" t="t" l="l"/>
              <a:pathLst>
                <a:path h="6017995" w="5030093">
                  <a:moveTo>
                    <a:pt x="0" y="5916395"/>
                  </a:moveTo>
                  <a:lnTo>
                    <a:pt x="5030093" y="5916395"/>
                  </a:lnTo>
                  <a:lnTo>
                    <a:pt x="4903093" y="6017995"/>
                  </a:lnTo>
                  <a:cubicBezTo>
                    <a:pt x="4903093" y="6017995"/>
                    <a:pt x="3912493" y="5941795"/>
                    <a:pt x="3810893" y="5941795"/>
                  </a:cubicBezTo>
                  <a:lnTo>
                    <a:pt x="1219200" y="5941795"/>
                  </a:lnTo>
                  <a:cubicBezTo>
                    <a:pt x="1117600" y="5941795"/>
                    <a:pt x="127000" y="6017995"/>
                    <a:pt x="127000" y="6017995"/>
                  </a:cubicBezTo>
                  <a:lnTo>
                    <a:pt x="0" y="5916395"/>
                  </a:lnTo>
                  <a:lnTo>
                    <a:pt x="0" y="0"/>
                  </a:lnTo>
                  <a:lnTo>
                    <a:pt x="5030093" y="0"/>
                  </a:lnTo>
                  <a:lnTo>
                    <a:pt x="5030093" y="5916395"/>
                  </a:lnTo>
                  <a:lnTo>
                    <a:pt x="12700" y="5916395"/>
                  </a:lnTo>
                  <a:lnTo>
                    <a:pt x="12700" y="5903695"/>
                  </a:lnTo>
                  <a:lnTo>
                    <a:pt x="5017393" y="5903695"/>
                  </a:lnTo>
                  <a:lnTo>
                    <a:pt x="5017393" y="12700"/>
                  </a:lnTo>
                  <a:lnTo>
                    <a:pt x="12700" y="12700"/>
                  </a:lnTo>
                  <a:lnTo>
                    <a:pt x="12700" y="5916395"/>
                  </a:lnTo>
                </a:path>
              </a:pathLst>
            </a:custGeom>
            <a:solidFill>
              <a:srgbClr val="394C60">
                <a:alpha val="784"/>
              </a:srgbClr>
            </a:solidFill>
          </p:spPr>
        </p:sp>
        <p:sp>
          <p:nvSpPr>
            <p:cNvPr name="TextBox 220" id="220"/>
            <p:cNvSpPr txBox="true"/>
            <p:nvPr/>
          </p:nvSpPr>
          <p:spPr>
            <a:xfrm>
              <a:off x="0" y="-9525"/>
              <a:ext cx="5030092" cy="5925920"/>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Communicate using demos, rough sketches, UE scenes, or images to align on direction, rather than creating a full prototype.</a:t>
              </a:r>
            </a:p>
          </p:txBody>
        </p:sp>
      </p:grpSp>
      <p:grpSp>
        <p:nvGrpSpPr>
          <p:cNvPr name="Group 221" id="221"/>
          <p:cNvGrpSpPr/>
          <p:nvPr/>
        </p:nvGrpSpPr>
        <p:grpSpPr>
          <a:xfrm rot="0">
            <a:off x="3411653" y="5625840"/>
            <a:ext cx="1570771" cy="1512204"/>
            <a:chOff x="0" y="0"/>
            <a:chExt cx="6251068" cy="6017995"/>
          </a:xfrm>
        </p:grpSpPr>
        <p:sp>
          <p:nvSpPr>
            <p:cNvPr name="Freeform 222" id="222"/>
            <p:cNvSpPr/>
            <p:nvPr/>
          </p:nvSpPr>
          <p:spPr>
            <a:xfrm flipH="false" flipV="false" rot="0">
              <a:off x="0" y="0"/>
              <a:ext cx="6251068" cy="5916395"/>
            </a:xfrm>
            <a:custGeom>
              <a:avLst/>
              <a:gdLst/>
              <a:ahLst/>
              <a:cxnLst/>
              <a:rect r="r" b="b" t="t" l="l"/>
              <a:pathLst>
                <a:path h="5916395" w="6251068">
                  <a:moveTo>
                    <a:pt x="0" y="0"/>
                  </a:moveTo>
                  <a:lnTo>
                    <a:pt x="6251068" y="0"/>
                  </a:lnTo>
                  <a:lnTo>
                    <a:pt x="6251068" y="5916395"/>
                  </a:lnTo>
                  <a:lnTo>
                    <a:pt x="0" y="5916395"/>
                  </a:lnTo>
                  <a:close/>
                </a:path>
              </a:pathLst>
            </a:custGeom>
            <a:solidFill>
              <a:srgbClr val="FFF4E3"/>
            </a:solidFill>
          </p:spPr>
        </p:sp>
        <p:sp>
          <p:nvSpPr>
            <p:cNvPr name="Freeform 223" id="223"/>
            <p:cNvSpPr/>
            <p:nvPr/>
          </p:nvSpPr>
          <p:spPr>
            <a:xfrm flipH="false" flipV="false" rot="0">
              <a:off x="0" y="0"/>
              <a:ext cx="6251068" cy="6017995"/>
            </a:xfrm>
            <a:custGeom>
              <a:avLst/>
              <a:gdLst/>
              <a:ahLst/>
              <a:cxnLst/>
              <a:rect r="r" b="b" t="t" l="l"/>
              <a:pathLst>
                <a:path h="6017995" w="6251068">
                  <a:moveTo>
                    <a:pt x="0" y="5916395"/>
                  </a:moveTo>
                  <a:lnTo>
                    <a:pt x="6251068" y="5916395"/>
                  </a:lnTo>
                  <a:lnTo>
                    <a:pt x="6124068" y="6017995"/>
                  </a:lnTo>
                  <a:cubicBezTo>
                    <a:pt x="6124068" y="6017995"/>
                    <a:pt x="5133468" y="5941795"/>
                    <a:pt x="5031868" y="5941795"/>
                  </a:cubicBezTo>
                  <a:lnTo>
                    <a:pt x="1219200" y="5941795"/>
                  </a:lnTo>
                  <a:cubicBezTo>
                    <a:pt x="1117600" y="5941795"/>
                    <a:pt x="127000" y="6017995"/>
                    <a:pt x="127000" y="6017995"/>
                  </a:cubicBezTo>
                  <a:lnTo>
                    <a:pt x="0" y="5916395"/>
                  </a:lnTo>
                  <a:lnTo>
                    <a:pt x="0" y="0"/>
                  </a:lnTo>
                  <a:lnTo>
                    <a:pt x="6251068" y="0"/>
                  </a:lnTo>
                  <a:lnTo>
                    <a:pt x="6251068" y="5916395"/>
                  </a:lnTo>
                  <a:lnTo>
                    <a:pt x="12700" y="5916395"/>
                  </a:lnTo>
                  <a:lnTo>
                    <a:pt x="12700" y="5903695"/>
                  </a:lnTo>
                  <a:lnTo>
                    <a:pt x="6238368" y="5903695"/>
                  </a:lnTo>
                  <a:lnTo>
                    <a:pt x="6238368" y="12700"/>
                  </a:lnTo>
                  <a:lnTo>
                    <a:pt x="12700" y="12700"/>
                  </a:lnTo>
                  <a:lnTo>
                    <a:pt x="12700" y="5916395"/>
                  </a:lnTo>
                </a:path>
              </a:pathLst>
            </a:custGeom>
            <a:solidFill>
              <a:srgbClr val="394C60">
                <a:alpha val="784"/>
              </a:srgbClr>
            </a:solidFill>
          </p:spPr>
        </p:sp>
        <p:sp>
          <p:nvSpPr>
            <p:cNvPr name="TextBox 224" id="224"/>
            <p:cNvSpPr txBox="true"/>
            <p:nvPr/>
          </p:nvSpPr>
          <p:spPr>
            <a:xfrm>
              <a:off x="0" y="-9525"/>
              <a:ext cx="6251068" cy="5925920"/>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Some UI scenes would normally rely on illustration support, but due to limited illustration resources, we use AI early to  generate rough visuals and validate the direction.</a:t>
              </a:r>
            </a:p>
          </p:txBody>
        </p:sp>
      </p:grpSp>
      <p:grpSp>
        <p:nvGrpSpPr>
          <p:cNvPr name="Group 225" id="225"/>
          <p:cNvGrpSpPr/>
          <p:nvPr/>
        </p:nvGrpSpPr>
        <p:grpSpPr>
          <a:xfrm rot="0">
            <a:off x="4982424" y="5627433"/>
            <a:ext cx="1039493" cy="1043578"/>
            <a:chOff x="0" y="0"/>
            <a:chExt cx="4136783" cy="4153041"/>
          </a:xfrm>
        </p:grpSpPr>
        <p:sp>
          <p:nvSpPr>
            <p:cNvPr name="Freeform 226" id="22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27" id="22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28" id="22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We use AI during meetings. </a:t>
              </a:r>
            </a:p>
          </p:txBody>
        </p:sp>
      </p:grpSp>
      <p:grpSp>
        <p:nvGrpSpPr>
          <p:cNvPr name="Group 229" id="229"/>
          <p:cNvGrpSpPr/>
          <p:nvPr/>
        </p:nvGrpSpPr>
        <p:grpSpPr>
          <a:xfrm rot="0">
            <a:off x="2677705" y="7250106"/>
            <a:ext cx="1210943" cy="1043578"/>
            <a:chOff x="0" y="0"/>
            <a:chExt cx="4819088" cy="4153041"/>
          </a:xfrm>
        </p:grpSpPr>
        <p:sp>
          <p:nvSpPr>
            <p:cNvPr name="Freeform 230" id="230"/>
            <p:cNvSpPr/>
            <p:nvPr/>
          </p:nvSpPr>
          <p:spPr>
            <a:xfrm flipH="false" flipV="false" rot="0">
              <a:off x="0" y="0"/>
              <a:ext cx="4819088" cy="4051441"/>
            </a:xfrm>
            <a:custGeom>
              <a:avLst/>
              <a:gdLst/>
              <a:ahLst/>
              <a:cxnLst/>
              <a:rect r="r" b="b" t="t" l="l"/>
              <a:pathLst>
                <a:path h="4051441" w="4819088">
                  <a:moveTo>
                    <a:pt x="0" y="0"/>
                  </a:moveTo>
                  <a:lnTo>
                    <a:pt x="4819088" y="0"/>
                  </a:lnTo>
                  <a:lnTo>
                    <a:pt x="4819088" y="4051441"/>
                  </a:lnTo>
                  <a:lnTo>
                    <a:pt x="0" y="4051441"/>
                  </a:lnTo>
                  <a:close/>
                </a:path>
              </a:pathLst>
            </a:custGeom>
            <a:solidFill>
              <a:srgbClr val="87CEFA"/>
            </a:solidFill>
          </p:spPr>
        </p:sp>
        <p:sp>
          <p:nvSpPr>
            <p:cNvPr name="Freeform 231" id="231"/>
            <p:cNvSpPr/>
            <p:nvPr/>
          </p:nvSpPr>
          <p:spPr>
            <a:xfrm flipH="false" flipV="false" rot="0">
              <a:off x="0" y="0"/>
              <a:ext cx="4819088" cy="4153041"/>
            </a:xfrm>
            <a:custGeom>
              <a:avLst/>
              <a:gdLst/>
              <a:ahLst/>
              <a:cxnLst/>
              <a:rect r="r" b="b" t="t" l="l"/>
              <a:pathLst>
                <a:path h="4153041" w="4819088">
                  <a:moveTo>
                    <a:pt x="0" y="4051441"/>
                  </a:moveTo>
                  <a:lnTo>
                    <a:pt x="4819088" y="4051441"/>
                  </a:lnTo>
                  <a:lnTo>
                    <a:pt x="4692088" y="4153041"/>
                  </a:lnTo>
                  <a:cubicBezTo>
                    <a:pt x="4692088" y="4153041"/>
                    <a:pt x="3701488" y="4076841"/>
                    <a:pt x="3599888" y="4076841"/>
                  </a:cubicBezTo>
                  <a:lnTo>
                    <a:pt x="1219200" y="4076841"/>
                  </a:lnTo>
                  <a:cubicBezTo>
                    <a:pt x="1117600" y="4076841"/>
                    <a:pt x="127000" y="4153041"/>
                    <a:pt x="127000" y="4153041"/>
                  </a:cubicBezTo>
                  <a:lnTo>
                    <a:pt x="0" y="4051441"/>
                  </a:lnTo>
                  <a:lnTo>
                    <a:pt x="0" y="0"/>
                  </a:lnTo>
                  <a:lnTo>
                    <a:pt x="4819088" y="0"/>
                  </a:lnTo>
                  <a:lnTo>
                    <a:pt x="4819088" y="4051441"/>
                  </a:lnTo>
                  <a:lnTo>
                    <a:pt x="12700" y="4051441"/>
                  </a:lnTo>
                  <a:lnTo>
                    <a:pt x="12700" y="4038741"/>
                  </a:lnTo>
                  <a:lnTo>
                    <a:pt x="4806388" y="4038741"/>
                  </a:lnTo>
                  <a:lnTo>
                    <a:pt x="4806388" y="12700"/>
                  </a:lnTo>
                  <a:lnTo>
                    <a:pt x="12700" y="12700"/>
                  </a:lnTo>
                  <a:lnTo>
                    <a:pt x="12700" y="4051441"/>
                  </a:lnTo>
                </a:path>
              </a:pathLst>
            </a:custGeom>
            <a:solidFill>
              <a:srgbClr val="394C60">
                <a:alpha val="784"/>
              </a:srgbClr>
            </a:solidFill>
          </p:spPr>
        </p:sp>
        <p:sp>
          <p:nvSpPr>
            <p:cNvPr name="TextBox 232" id="232"/>
            <p:cNvSpPr txBox="true"/>
            <p:nvPr/>
          </p:nvSpPr>
          <p:spPr>
            <a:xfrm>
              <a:off x="0" y="-9525"/>
              <a:ext cx="4819088"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 still rely mostly on Photoshop and Adobe Illustrator and do step-by-step design.</a:t>
              </a:r>
            </a:p>
          </p:txBody>
        </p:sp>
      </p:grpSp>
      <p:grpSp>
        <p:nvGrpSpPr>
          <p:cNvPr name="Group 233" id="233"/>
          <p:cNvGrpSpPr/>
          <p:nvPr/>
        </p:nvGrpSpPr>
        <p:grpSpPr>
          <a:xfrm rot="0">
            <a:off x="3964847" y="7138045"/>
            <a:ext cx="1723171" cy="1169304"/>
            <a:chOff x="0" y="0"/>
            <a:chExt cx="6857562" cy="4653384"/>
          </a:xfrm>
        </p:grpSpPr>
        <p:sp>
          <p:nvSpPr>
            <p:cNvPr name="Freeform 234" id="234"/>
            <p:cNvSpPr/>
            <p:nvPr/>
          </p:nvSpPr>
          <p:spPr>
            <a:xfrm flipH="false" flipV="false" rot="0">
              <a:off x="0" y="0"/>
              <a:ext cx="6857561" cy="4551784"/>
            </a:xfrm>
            <a:custGeom>
              <a:avLst/>
              <a:gdLst/>
              <a:ahLst/>
              <a:cxnLst/>
              <a:rect r="r" b="b" t="t" l="l"/>
              <a:pathLst>
                <a:path h="4551784" w="6857561">
                  <a:moveTo>
                    <a:pt x="0" y="0"/>
                  </a:moveTo>
                  <a:lnTo>
                    <a:pt x="6857561" y="0"/>
                  </a:lnTo>
                  <a:lnTo>
                    <a:pt x="6857561" y="4551784"/>
                  </a:lnTo>
                  <a:lnTo>
                    <a:pt x="0" y="4551784"/>
                  </a:lnTo>
                  <a:close/>
                </a:path>
              </a:pathLst>
            </a:custGeom>
            <a:solidFill>
              <a:srgbClr val="B3B4FF"/>
            </a:solidFill>
          </p:spPr>
        </p:sp>
        <p:sp>
          <p:nvSpPr>
            <p:cNvPr name="Freeform 235" id="235"/>
            <p:cNvSpPr/>
            <p:nvPr/>
          </p:nvSpPr>
          <p:spPr>
            <a:xfrm flipH="false" flipV="false" rot="0">
              <a:off x="0" y="0"/>
              <a:ext cx="6857561" cy="4653384"/>
            </a:xfrm>
            <a:custGeom>
              <a:avLst/>
              <a:gdLst/>
              <a:ahLst/>
              <a:cxnLst/>
              <a:rect r="r" b="b" t="t" l="l"/>
              <a:pathLst>
                <a:path h="4653384" w="6857561">
                  <a:moveTo>
                    <a:pt x="0" y="4551784"/>
                  </a:moveTo>
                  <a:lnTo>
                    <a:pt x="6857561" y="4551784"/>
                  </a:lnTo>
                  <a:lnTo>
                    <a:pt x="6730561" y="4653384"/>
                  </a:lnTo>
                  <a:cubicBezTo>
                    <a:pt x="6730561" y="4653384"/>
                    <a:pt x="5739962" y="4577184"/>
                    <a:pt x="5638362" y="4577184"/>
                  </a:cubicBezTo>
                  <a:lnTo>
                    <a:pt x="1219200" y="4577184"/>
                  </a:lnTo>
                  <a:cubicBezTo>
                    <a:pt x="1117600" y="4577184"/>
                    <a:pt x="127000" y="4653384"/>
                    <a:pt x="127000" y="4653384"/>
                  </a:cubicBezTo>
                  <a:lnTo>
                    <a:pt x="0" y="4551784"/>
                  </a:lnTo>
                  <a:lnTo>
                    <a:pt x="0" y="0"/>
                  </a:lnTo>
                  <a:lnTo>
                    <a:pt x="6857561" y="0"/>
                  </a:lnTo>
                  <a:lnTo>
                    <a:pt x="6857561" y="4551784"/>
                  </a:lnTo>
                  <a:lnTo>
                    <a:pt x="12700" y="4551784"/>
                  </a:lnTo>
                  <a:lnTo>
                    <a:pt x="12700" y="4539084"/>
                  </a:lnTo>
                  <a:lnTo>
                    <a:pt x="6844861" y="4539084"/>
                  </a:lnTo>
                  <a:lnTo>
                    <a:pt x="6844861" y="12700"/>
                  </a:lnTo>
                  <a:lnTo>
                    <a:pt x="12700" y="12700"/>
                  </a:lnTo>
                  <a:lnTo>
                    <a:pt x="12700" y="4551784"/>
                  </a:lnTo>
                </a:path>
              </a:pathLst>
            </a:custGeom>
            <a:solidFill>
              <a:srgbClr val="394C60">
                <a:alpha val="784"/>
              </a:srgbClr>
            </a:solidFill>
          </p:spPr>
        </p:sp>
        <p:sp>
          <p:nvSpPr>
            <p:cNvPr name="TextBox 236" id="236"/>
            <p:cNvSpPr txBox="true"/>
            <p:nvPr/>
          </p:nvSpPr>
          <p:spPr>
            <a:xfrm>
              <a:off x="0" y="-9525"/>
              <a:ext cx="6857562"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Search for references during brainstorming, from design platforms like Pinterest and Behance, similar games, events, or systems.</a:t>
              </a:r>
            </a:p>
          </p:txBody>
        </p:sp>
      </p:grpSp>
      <p:grpSp>
        <p:nvGrpSpPr>
          <p:cNvPr name="Group 237" id="237"/>
          <p:cNvGrpSpPr/>
          <p:nvPr/>
        </p:nvGrpSpPr>
        <p:grpSpPr>
          <a:xfrm rot="0">
            <a:off x="0" y="6862110"/>
            <a:ext cx="1439461" cy="980909"/>
            <a:chOff x="0" y="0"/>
            <a:chExt cx="6094490" cy="4153041"/>
          </a:xfrm>
        </p:grpSpPr>
        <p:sp>
          <p:nvSpPr>
            <p:cNvPr name="Freeform 238" id="238"/>
            <p:cNvSpPr/>
            <p:nvPr/>
          </p:nvSpPr>
          <p:spPr>
            <a:xfrm flipH="false" flipV="false" rot="0">
              <a:off x="0" y="0"/>
              <a:ext cx="6094490" cy="4051441"/>
            </a:xfrm>
            <a:custGeom>
              <a:avLst/>
              <a:gdLst/>
              <a:ahLst/>
              <a:cxnLst/>
              <a:rect r="r" b="b" t="t" l="l"/>
              <a:pathLst>
                <a:path h="4051441" w="6094490">
                  <a:moveTo>
                    <a:pt x="0" y="0"/>
                  </a:moveTo>
                  <a:lnTo>
                    <a:pt x="6094490" y="0"/>
                  </a:lnTo>
                  <a:lnTo>
                    <a:pt x="6094490" y="4051441"/>
                  </a:lnTo>
                  <a:lnTo>
                    <a:pt x="0" y="4051441"/>
                  </a:lnTo>
                  <a:close/>
                </a:path>
              </a:pathLst>
            </a:custGeom>
            <a:solidFill>
              <a:srgbClr val="9ED0DB"/>
            </a:solidFill>
          </p:spPr>
        </p:sp>
        <p:sp>
          <p:nvSpPr>
            <p:cNvPr name="Freeform 239" id="239"/>
            <p:cNvSpPr/>
            <p:nvPr/>
          </p:nvSpPr>
          <p:spPr>
            <a:xfrm flipH="false" flipV="false" rot="0">
              <a:off x="0" y="0"/>
              <a:ext cx="6094490" cy="4153041"/>
            </a:xfrm>
            <a:custGeom>
              <a:avLst/>
              <a:gdLst/>
              <a:ahLst/>
              <a:cxnLst/>
              <a:rect r="r" b="b" t="t" l="l"/>
              <a:pathLst>
                <a:path h="4153041" w="6094490">
                  <a:moveTo>
                    <a:pt x="0" y="4051441"/>
                  </a:moveTo>
                  <a:lnTo>
                    <a:pt x="6094490" y="4051441"/>
                  </a:lnTo>
                  <a:lnTo>
                    <a:pt x="5967490" y="4153041"/>
                  </a:lnTo>
                  <a:cubicBezTo>
                    <a:pt x="5967490" y="4153041"/>
                    <a:pt x="4976890" y="4076841"/>
                    <a:pt x="4875290" y="4076841"/>
                  </a:cubicBezTo>
                  <a:lnTo>
                    <a:pt x="1219200" y="4076841"/>
                  </a:lnTo>
                  <a:cubicBezTo>
                    <a:pt x="1117600" y="4076841"/>
                    <a:pt x="127000" y="4153041"/>
                    <a:pt x="127000" y="4153041"/>
                  </a:cubicBezTo>
                  <a:lnTo>
                    <a:pt x="0" y="4051441"/>
                  </a:lnTo>
                  <a:lnTo>
                    <a:pt x="0" y="0"/>
                  </a:lnTo>
                  <a:lnTo>
                    <a:pt x="6094490" y="0"/>
                  </a:lnTo>
                  <a:lnTo>
                    <a:pt x="6094490" y="4051441"/>
                  </a:lnTo>
                  <a:lnTo>
                    <a:pt x="12700" y="4051441"/>
                  </a:lnTo>
                  <a:lnTo>
                    <a:pt x="12700" y="4038741"/>
                  </a:lnTo>
                  <a:lnTo>
                    <a:pt x="6081790" y="4038741"/>
                  </a:lnTo>
                  <a:lnTo>
                    <a:pt x="6081790" y="12700"/>
                  </a:lnTo>
                  <a:lnTo>
                    <a:pt x="12700" y="12700"/>
                  </a:lnTo>
                  <a:lnTo>
                    <a:pt x="12700" y="4051441"/>
                  </a:lnTo>
                </a:path>
              </a:pathLst>
            </a:custGeom>
            <a:solidFill>
              <a:srgbClr val="394C60">
                <a:alpha val="784"/>
              </a:srgbClr>
            </a:solidFill>
          </p:spPr>
        </p:sp>
        <p:sp>
          <p:nvSpPr>
            <p:cNvPr name="TextBox 240" id="240"/>
            <p:cNvSpPr txBox="true"/>
            <p:nvPr/>
          </p:nvSpPr>
          <p:spPr>
            <a:xfrm>
              <a:off x="0" y="-19050"/>
              <a:ext cx="6094490" cy="4070491"/>
            </a:xfrm>
            <a:prstGeom prst="rect">
              <a:avLst/>
            </a:prstGeom>
          </p:spPr>
          <p:txBody>
            <a:bodyPr anchor="ctr" rtlCol="false" tIns="63992" lIns="63992" bIns="63992" rIns="63992"/>
            <a:lstStyle/>
            <a:p>
              <a:pPr algn="ctr">
                <a:lnSpc>
                  <a:spcPts val="1315"/>
                </a:lnSpc>
              </a:pPr>
              <a:r>
                <a:rPr lang="en-US" sz="939">
                  <a:solidFill>
                    <a:srgbClr val="000000"/>
                  </a:solidFill>
                  <a:latin typeface="DM Sans"/>
                  <a:ea typeface="DM Sans"/>
                  <a:cs typeface="DM Sans"/>
                  <a:sym typeface="DM Sans"/>
                </a:rPr>
                <a:t>Start design directly or first use AI to explore ideas and do  brainstorming.</a:t>
              </a:r>
            </a:p>
          </p:txBody>
        </p:sp>
      </p:grpSp>
      <p:grpSp>
        <p:nvGrpSpPr>
          <p:cNvPr name="Group 241" id="241"/>
          <p:cNvGrpSpPr/>
          <p:nvPr/>
        </p:nvGrpSpPr>
        <p:grpSpPr>
          <a:xfrm rot="0">
            <a:off x="1639594" y="6728317"/>
            <a:ext cx="1039493" cy="1043578"/>
            <a:chOff x="0" y="0"/>
            <a:chExt cx="4136783" cy="4153041"/>
          </a:xfrm>
        </p:grpSpPr>
        <p:sp>
          <p:nvSpPr>
            <p:cNvPr name="Freeform 242" id="24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43" id="24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44" id="24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mostly used in brainstorming phase as a supporting tool</a:t>
              </a:r>
            </a:p>
          </p:txBody>
        </p:sp>
      </p:grpSp>
      <p:grpSp>
        <p:nvGrpSpPr>
          <p:cNvPr name="Group 245" id="245"/>
          <p:cNvGrpSpPr/>
          <p:nvPr/>
        </p:nvGrpSpPr>
        <p:grpSpPr>
          <a:xfrm rot="0">
            <a:off x="7678748" y="6864814"/>
            <a:ext cx="1360477" cy="1169304"/>
            <a:chOff x="0" y="0"/>
            <a:chExt cx="5414178" cy="4653384"/>
          </a:xfrm>
        </p:grpSpPr>
        <p:sp>
          <p:nvSpPr>
            <p:cNvPr name="Freeform 246" id="246"/>
            <p:cNvSpPr/>
            <p:nvPr/>
          </p:nvSpPr>
          <p:spPr>
            <a:xfrm flipH="false" flipV="false" rot="0">
              <a:off x="0" y="0"/>
              <a:ext cx="5414178" cy="4551784"/>
            </a:xfrm>
            <a:custGeom>
              <a:avLst/>
              <a:gdLst/>
              <a:ahLst/>
              <a:cxnLst/>
              <a:rect r="r" b="b" t="t" l="l"/>
              <a:pathLst>
                <a:path h="4551784" w="5414178">
                  <a:moveTo>
                    <a:pt x="0" y="0"/>
                  </a:moveTo>
                  <a:lnTo>
                    <a:pt x="5414178" y="0"/>
                  </a:lnTo>
                  <a:lnTo>
                    <a:pt x="5414178" y="4551784"/>
                  </a:lnTo>
                  <a:lnTo>
                    <a:pt x="0" y="4551784"/>
                  </a:lnTo>
                  <a:close/>
                </a:path>
              </a:pathLst>
            </a:custGeom>
            <a:solidFill>
              <a:srgbClr val="B3B4FF"/>
            </a:solidFill>
          </p:spPr>
        </p:sp>
        <p:sp>
          <p:nvSpPr>
            <p:cNvPr name="Freeform 247" id="247"/>
            <p:cNvSpPr/>
            <p:nvPr/>
          </p:nvSpPr>
          <p:spPr>
            <a:xfrm flipH="false" flipV="false" rot="0">
              <a:off x="0" y="0"/>
              <a:ext cx="5414178" cy="4653384"/>
            </a:xfrm>
            <a:custGeom>
              <a:avLst/>
              <a:gdLst/>
              <a:ahLst/>
              <a:cxnLst/>
              <a:rect r="r" b="b" t="t" l="l"/>
              <a:pathLst>
                <a:path h="4653384" w="5414178">
                  <a:moveTo>
                    <a:pt x="0" y="4551784"/>
                  </a:moveTo>
                  <a:lnTo>
                    <a:pt x="5414178" y="4551784"/>
                  </a:lnTo>
                  <a:lnTo>
                    <a:pt x="5287178" y="4653384"/>
                  </a:lnTo>
                  <a:cubicBezTo>
                    <a:pt x="5287178" y="4653384"/>
                    <a:pt x="4296578" y="4577184"/>
                    <a:pt x="4194978" y="4577184"/>
                  </a:cubicBezTo>
                  <a:lnTo>
                    <a:pt x="1219200" y="4577184"/>
                  </a:lnTo>
                  <a:cubicBezTo>
                    <a:pt x="1117600" y="4577184"/>
                    <a:pt x="127000" y="4653384"/>
                    <a:pt x="127000" y="4653384"/>
                  </a:cubicBezTo>
                  <a:lnTo>
                    <a:pt x="0" y="4551784"/>
                  </a:lnTo>
                  <a:lnTo>
                    <a:pt x="0" y="0"/>
                  </a:lnTo>
                  <a:lnTo>
                    <a:pt x="5414178" y="0"/>
                  </a:lnTo>
                  <a:lnTo>
                    <a:pt x="5414178" y="4551784"/>
                  </a:lnTo>
                  <a:lnTo>
                    <a:pt x="12700" y="4551784"/>
                  </a:lnTo>
                  <a:lnTo>
                    <a:pt x="12700" y="4539084"/>
                  </a:lnTo>
                  <a:lnTo>
                    <a:pt x="5401478" y="4539084"/>
                  </a:lnTo>
                  <a:lnTo>
                    <a:pt x="5401478" y="12700"/>
                  </a:lnTo>
                  <a:lnTo>
                    <a:pt x="12700" y="12700"/>
                  </a:lnTo>
                  <a:lnTo>
                    <a:pt x="12700" y="4551784"/>
                  </a:lnTo>
                </a:path>
              </a:pathLst>
            </a:custGeom>
            <a:solidFill>
              <a:srgbClr val="394C60">
                <a:alpha val="784"/>
              </a:srgbClr>
            </a:solidFill>
          </p:spPr>
        </p:sp>
        <p:sp>
          <p:nvSpPr>
            <p:cNvPr name="TextBox 248" id="248"/>
            <p:cNvSpPr txBox="true"/>
            <p:nvPr/>
          </p:nvSpPr>
          <p:spPr>
            <a:xfrm>
              <a:off x="0" y="-9525"/>
              <a:ext cx="5414178"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All the images generated during the process is documented and useful ones are marked</a:t>
              </a:r>
            </a:p>
          </p:txBody>
        </p:sp>
      </p:grpSp>
      <p:grpSp>
        <p:nvGrpSpPr>
          <p:cNvPr name="Group 249" id="249"/>
          <p:cNvGrpSpPr/>
          <p:nvPr/>
        </p:nvGrpSpPr>
        <p:grpSpPr>
          <a:xfrm rot="0">
            <a:off x="5924022" y="8192740"/>
            <a:ext cx="1594991" cy="1043578"/>
            <a:chOff x="0" y="0"/>
            <a:chExt cx="6347452" cy="4153041"/>
          </a:xfrm>
        </p:grpSpPr>
        <p:sp>
          <p:nvSpPr>
            <p:cNvPr name="Freeform 250" id="250"/>
            <p:cNvSpPr/>
            <p:nvPr/>
          </p:nvSpPr>
          <p:spPr>
            <a:xfrm flipH="false" flipV="false" rot="0">
              <a:off x="0" y="0"/>
              <a:ext cx="6347452" cy="4051441"/>
            </a:xfrm>
            <a:custGeom>
              <a:avLst/>
              <a:gdLst/>
              <a:ahLst/>
              <a:cxnLst/>
              <a:rect r="r" b="b" t="t" l="l"/>
              <a:pathLst>
                <a:path h="4051441" w="6347452">
                  <a:moveTo>
                    <a:pt x="0" y="0"/>
                  </a:moveTo>
                  <a:lnTo>
                    <a:pt x="6347452" y="0"/>
                  </a:lnTo>
                  <a:lnTo>
                    <a:pt x="6347452" y="4051441"/>
                  </a:lnTo>
                  <a:lnTo>
                    <a:pt x="0" y="4051441"/>
                  </a:lnTo>
                  <a:close/>
                </a:path>
              </a:pathLst>
            </a:custGeom>
            <a:solidFill>
              <a:srgbClr val="9ED0DB"/>
            </a:solidFill>
          </p:spPr>
        </p:sp>
        <p:sp>
          <p:nvSpPr>
            <p:cNvPr name="Freeform 251" id="251"/>
            <p:cNvSpPr/>
            <p:nvPr/>
          </p:nvSpPr>
          <p:spPr>
            <a:xfrm flipH="false" flipV="false" rot="0">
              <a:off x="0" y="0"/>
              <a:ext cx="6347452" cy="4153041"/>
            </a:xfrm>
            <a:custGeom>
              <a:avLst/>
              <a:gdLst/>
              <a:ahLst/>
              <a:cxnLst/>
              <a:rect r="r" b="b" t="t" l="l"/>
              <a:pathLst>
                <a:path h="4153041" w="6347452">
                  <a:moveTo>
                    <a:pt x="0" y="4051441"/>
                  </a:moveTo>
                  <a:lnTo>
                    <a:pt x="6347452" y="4051441"/>
                  </a:lnTo>
                  <a:lnTo>
                    <a:pt x="6220452" y="4153041"/>
                  </a:lnTo>
                  <a:cubicBezTo>
                    <a:pt x="6220452" y="4153041"/>
                    <a:pt x="5229852" y="4076841"/>
                    <a:pt x="5128252" y="4076841"/>
                  </a:cubicBezTo>
                  <a:lnTo>
                    <a:pt x="1219200" y="4076841"/>
                  </a:lnTo>
                  <a:cubicBezTo>
                    <a:pt x="1117600" y="4076841"/>
                    <a:pt x="127000" y="4153041"/>
                    <a:pt x="127000" y="4153041"/>
                  </a:cubicBezTo>
                  <a:lnTo>
                    <a:pt x="0" y="4051441"/>
                  </a:lnTo>
                  <a:lnTo>
                    <a:pt x="0" y="0"/>
                  </a:lnTo>
                  <a:lnTo>
                    <a:pt x="6347452" y="0"/>
                  </a:lnTo>
                  <a:lnTo>
                    <a:pt x="6347452" y="4051441"/>
                  </a:lnTo>
                  <a:lnTo>
                    <a:pt x="12700" y="4051441"/>
                  </a:lnTo>
                  <a:lnTo>
                    <a:pt x="12700" y="4038741"/>
                  </a:lnTo>
                  <a:lnTo>
                    <a:pt x="6334752" y="4038741"/>
                  </a:lnTo>
                  <a:lnTo>
                    <a:pt x="6334752" y="12700"/>
                  </a:lnTo>
                  <a:lnTo>
                    <a:pt x="12700" y="12700"/>
                  </a:lnTo>
                  <a:lnTo>
                    <a:pt x="12700" y="4051441"/>
                  </a:lnTo>
                </a:path>
              </a:pathLst>
            </a:custGeom>
            <a:solidFill>
              <a:srgbClr val="394C60">
                <a:alpha val="784"/>
              </a:srgbClr>
            </a:solidFill>
          </p:spPr>
        </p:sp>
        <p:sp>
          <p:nvSpPr>
            <p:cNvPr name="TextBox 252" id="252"/>
            <p:cNvSpPr txBox="true"/>
            <p:nvPr/>
          </p:nvSpPr>
          <p:spPr>
            <a:xfrm>
              <a:off x="0" y="-9525"/>
              <a:ext cx="6347452"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Sets a personal deadline for exploration using AI, Stop if no promising result appears within a fixed time window </a:t>
              </a:r>
            </a:p>
          </p:txBody>
        </p:sp>
      </p:grpSp>
      <p:grpSp>
        <p:nvGrpSpPr>
          <p:cNvPr name="Group 253" id="253"/>
          <p:cNvGrpSpPr/>
          <p:nvPr/>
        </p:nvGrpSpPr>
        <p:grpSpPr>
          <a:xfrm rot="0">
            <a:off x="5764219" y="6775786"/>
            <a:ext cx="1587444" cy="1340754"/>
            <a:chOff x="0" y="0"/>
            <a:chExt cx="6317420" cy="5335689"/>
          </a:xfrm>
        </p:grpSpPr>
        <p:sp>
          <p:nvSpPr>
            <p:cNvPr name="Freeform 254" id="254"/>
            <p:cNvSpPr/>
            <p:nvPr/>
          </p:nvSpPr>
          <p:spPr>
            <a:xfrm flipH="false" flipV="false" rot="0">
              <a:off x="0" y="0"/>
              <a:ext cx="6317421" cy="5234089"/>
            </a:xfrm>
            <a:custGeom>
              <a:avLst/>
              <a:gdLst/>
              <a:ahLst/>
              <a:cxnLst/>
              <a:rect r="r" b="b" t="t" l="l"/>
              <a:pathLst>
                <a:path h="5234089" w="6317421">
                  <a:moveTo>
                    <a:pt x="0" y="0"/>
                  </a:moveTo>
                  <a:lnTo>
                    <a:pt x="6317421" y="0"/>
                  </a:lnTo>
                  <a:lnTo>
                    <a:pt x="6317421" y="5234089"/>
                  </a:lnTo>
                  <a:lnTo>
                    <a:pt x="0" y="5234089"/>
                  </a:lnTo>
                  <a:close/>
                </a:path>
              </a:pathLst>
            </a:custGeom>
            <a:solidFill>
              <a:srgbClr val="FFF4E3"/>
            </a:solidFill>
          </p:spPr>
        </p:sp>
        <p:sp>
          <p:nvSpPr>
            <p:cNvPr name="Freeform 255" id="255"/>
            <p:cNvSpPr/>
            <p:nvPr/>
          </p:nvSpPr>
          <p:spPr>
            <a:xfrm flipH="false" flipV="false" rot="0">
              <a:off x="0" y="0"/>
              <a:ext cx="6317421" cy="5335689"/>
            </a:xfrm>
            <a:custGeom>
              <a:avLst/>
              <a:gdLst/>
              <a:ahLst/>
              <a:cxnLst/>
              <a:rect r="r" b="b" t="t" l="l"/>
              <a:pathLst>
                <a:path h="5335689" w="6317421">
                  <a:moveTo>
                    <a:pt x="0" y="5234089"/>
                  </a:moveTo>
                  <a:lnTo>
                    <a:pt x="6317421" y="5234089"/>
                  </a:lnTo>
                  <a:lnTo>
                    <a:pt x="6190421" y="5335689"/>
                  </a:lnTo>
                  <a:cubicBezTo>
                    <a:pt x="6190421" y="5335689"/>
                    <a:pt x="5199821" y="5259489"/>
                    <a:pt x="5098221" y="5259489"/>
                  </a:cubicBezTo>
                  <a:lnTo>
                    <a:pt x="1219200" y="5259489"/>
                  </a:lnTo>
                  <a:cubicBezTo>
                    <a:pt x="1117600" y="5259489"/>
                    <a:pt x="127000" y="5335689"/>
                    <a:pt x="127000" y="5335689"/>
                  </a:cubicBezTo>
                  <a:lnTo>
                    <a:pt x="0" y="5234089"/>
                  </a:lnTo>
                  <a:lnTo>
                    <a:pt x="0" y="0"/>
                  </a:lnTo>
                  <a:lnTo>
                    <a:pt x="6317421" y="0"/>
                  </a:lnTo>
                  <a:lnTo>
                    <a:pt x="6317421" y="5234089"/>
                  </a:lnTo>
                  <a:lnTo>
                    <a:pt x="12700" y="5234089"/>
                  </a:lnTo>
                  <a:lnTo>
                    <a:pt x="12700" y="5221389"/>
                  </a:lnTo>
                  <a:lnTo>
                    <a:pt x="6304721" y="5221389"/>
                  </a:lnTo>
                  <a:lnTo>
                    <a:pt x="6304721" y="12700"/>
                  </a:lnTo>
                  <a:lnTo>
                    <a:pt x="12700" y="12700"/>
                  </a:lnTo>
                  <a:lnTo>
                    <a:pt x="12700" y="5234089"/>
                  </a:lnTo>
                </a:path>
              </a:pathLst>
            </a:custGeom>
            <a:solidFill>
              <a:srgbClr val="394C60">
                <a:alpha val="784"/>
              </a:srgbClr>
            </a:solidFill>
          </p:spPr>
        </p:sp>
        <p:sp>
          <p:nvSpPr>
            <p:cNvPr name="TextBox 256" id="256"/>
            <p:cNvSpPr txBox="true"/>
            <p:nvPr/>
          </p:nvSpPr>
          <p:spPr>
            <a:xfrm>
              <a:off x="0" y="-9525"/>
              <a:ext cx="6317420"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Runs 3 AI tools in parallel , compares the results, and continues refining the most promising output—either within the same tool or by feeding it into other AI tools.</a:t>
              </a:r>
            </a:p>
          </p:txBody>
        </p:sp>
      </p:grpSp>
      <p:grpSp>
        <p:nvGrpSpPr>
          <p:cNvPr name="Group 257" id="257"/>
          <p:cNvGrpSpPr/>
          <p:nvPr/>
        </p:nvGrpSpPr>
        <p:grpSpPr>
          <a:xfrm rot="0">
            <a:off x="2960134" y="8293684"/>
            <a:ext cx="2389226" cy="1043578"/>
            <a:chOff x="0" y="0"/>
            <a:chExt cx="9508203" cy="4153041"/>
          </a:xfrm>
        </p:grpSpPr>
        <p:sp>
          <p:nvSpPr>
            <p:cNvPr name="Freeform 258" id="258"/>
            <p:cNvSpPr/>
            <p:nvPr/>
          </p:nvSpPr>
          <p:spPr>
            <a:xfrm flipH="false" flipV="false" rot="0">
              <a:off x="0" y="0"/>
              <a:ext cx="9508203" cy="4051441"/>
            </a:xfrm>
            <a:custGeom>
              <a:avLst/>
              <a:gdLst/>
              <a:ahLst/>
              <a:cxnLst/>
              <a:rect r="r" b="b" t="t" l="l"/>
              <a:pathLst>
                <a:path h="4051441" w="9508203">
                  <a:moveTo>
                    <a:pt x="0" y="0"/>
                  </a:moveTo>
                  <a:lnTo>
                    <a:pt x="9508203" y="0"/>
                  </a:lnTo>
                  <a:lnTo>
                    <a:pt x="9508203" y="4051441"/>
                  </a:lnTo>
                  <a:lnTo>
                    <a:pt x="0" y="4051441"/>
                  </a:lnTo>
                  <a:close/>
                </a:path>
              </a:pathLst>
            </a:custGeom>
            <a:solidFill>
              <a:srgbClr val="FF66C4"/>
            </a:solidFill>
          </p:spPr>
        </p:sp>
        <p:sp>
          <p:nvSpPr>
            <p:cNvPr name="Freeform 259" id="259"/>
            <p:cNvSpPr/>
            <p:nvPr/>
          </p:nvSpPr>
          <p:spPr>
            <a:xfrm flipH="false" flipV="false" rot="0">
              <a:off x="0" y="0"/>
              <a:ext cx="9508203" cy="4153041"/>
            </a:xfrm>
            <a:custGeom>
              <a:avLst/>
              <a:gdLst/>
              <a:ahLst/>
              <a:cxnLst/>
              <a:rect r="r" b="b" t="t" l="l"/>
              <a:pathLst>
                <a:path h="4153041" w="9508203">
                  <a:moveTo>
                    <a:pt x="0" y="4051441"/>
                  </a:moveTo>
                  <a:lnTo>
                    <a:pt x="9508203" y="4051441"/>
                  </a:lnTo>
                  <a:lnTo>
                    <a:pt x="9381203" y="4153041"/>
                  </a:lnTo>
                  <a:cubicBezTo>
                    <a:pt x="9381203" y="4153041"/>
                    <a:pt x="8390603" y="4076841"/>
                    <a:pt x="8289003" y="4076841"/>
                  </a:cubicBezTo>
                  <a:lnTo>
                    <a:pt x="1219200" y="4076841"/>
                  </a:lnTo>
                  <a:cubicBezTo>
                    <a:pt x="1117600" y="4076841"/>
                    <a:pt x="127000" y="4153041"/>
                    <a:pt x="127000" y="4153041"/>
                  </a:cubicBezTo>
                  <a:lnTo>
                    <a:pt x="0" y="4051441"/>
                  </a:lnTo>
                  <a:lnTo>
                    <a:pt x="0" y="0"/>
                  </a:lnTo>
                  <a:lnTo>
                    <a:pt x="9508203" y="0"/>
                  </a:lnTo>
                  <a:lnTo>
                    <a:pt x="9508203" y="4051441"/>
                  </a:lnTo>
                  <a:lnTo>
                    <a:pt x="12700" y="4051441"/>
                  </a:lnTo>
                  <a:lnTo>
                    <a:pt x="12700" y="4038741"/>
                  </a:lnTo>
                  <a:lnTo>
                    <a:pt x="9495503" y="4038741"/>
                  </a:lnTo>
                  <a:lnTo>
                    <a:pt x="9495503" y="12700"/>
                  </a:lnTo>
                  <a:lnTo>
                    <a:pt x="12700" y="12700"/>
                  </a:lnTo>
                  <a:lnTo>
                    <a:pt x="12700" y="4051441"/>
                  </a:lnTo>
                </a:path>
              </a:pathLst>
            </a:custGeom>
            <a:solidFill>
              <a:srgbClr val="394C60">
                <a:alpha val="784"/>
              </a:srgbClr>
            </a:solidFill>
          </p:spPr>
        </p:sp>
        <p:sp>
          <p:nvSpPr>
            <p:cNvPr name="TextBox 260" id="260"/>
            <p:cNvSpPr txBox="true"/>
            <p:nvPr/>
          </p:nvSpPr>
          <p:spPr>
            <a:xfrm>
              <a:off x="0" y="-9525"/>
              <a:ext cx="950820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Uses text-based AI tools to get keywords or prompts and feeding them into one or many AI tools for further image generation</a:t>
              </a:r>
            </a:p>
          </p:txBody>
        </p:sp>
      </p:grpSp>
      <p:grpSp>
        <p:nvGrpSpPr>
          <p:cNvPr name="Group 261" id="261"/>
          <p:cNvGrpSpPr/>
          <p:nvPr/>
        </p:nvGrpSpPr>
        <p:grpSpPr>
          <a:xfrm rot="0">
            <a:off x="5095116" y="9145549"/>
            <a:ext cx="1338206" cy="1043578"/>
            <a:chOff x="0" y="0"/>
            <a:chExt cx="5325547" cy="4153041"/>
          </a:xfrm>
        </p:grpSpPr>
        <p:sp>
          <p:nvSpPr>
            <p:cNvPr name="Freeform 262" id="262"/>
            <p:cNvSpPr/>
            <p:nvPr/>
          </p:nvSpPr>
          <p:spPr>
            <a:xfrm flipH="false" flipV="false" rot="0">
              <a:off x="0" y="0"/>
              <a:ext cx="5325547" cy="4051441"/>
            </a:xfrm>
            <a:custGeom>
              <a:avLst/>
              <a:gdLst/>
              <a:ahLst/>
              <a:cxnLst/>
              <a:rect r="r" b="b" t="t" l="l"/>
              <a:pathLst>
                <a:path h="4051441" w="5325547">
                  <a:moveTo>
                    <a:pt x="0" y="0"/>
                  </a:moveTo>
                  <a:lnTo>
                    <a:pt x="5325547" y="0"/>
                  </a:lnTo>
                  <a:lnTo>
                    <a:pt x="5325547" y="4051441"/>
                  </a:lnTo>
                  <a:lnTo>
                    <a:pt x="0" y="4051441"/>
                  </a:lnTo>
                  <a:close/>
                </a:path>
              </a:pathLst>
            </a:custGeom>
            <a:solidFill>
              <a:srgbClr val="FFF4E3"/>
            </a:solidFill>
          </p:spPr>
        </p:sp>
        <p:sp>
          <p:nvSpPr>
            <p:cNvPr name="Freeform 263" id="263"/>
            <p:cNvSpPr/>
            <p:nvPr/>
          </p:nvSpPr>
          <p:spPr>
            <a:xfrm flipH="false" flipV="false" rot="0">
              <a:off x="0" y="0"/>
              <a:ext cx="5325547" cy="4153041"/>
            </a:xfrm>
            <a:custGeom>
              <a:avLst/>
              <a:gdLst/>
              <a:ahLst/>
              <a:cxnLst/>
              <a:rect r="r" b="b" t="t" l="l"/>
              <a:pathLst>
                <a:path h="4153041" w="5325547">
                  <a:moveTo>
                    <a:pt x="0" y="4051441"/>
                  </a:moveTo>
                  <a:lnTo>
                    <a:pt x="5325547" y="4051441"/>
                  </a:lnTo>
                  <a:lnTo>
                    <a:pt x="5198547" y="4153041"/>
                  </a:lnTo>
                  <a:cubicBezTo>
                    <a:pt x="5198547" y="4153041"/>
                    <a:pt x="4207947" y="4076841"/>
                    <a:pt x="4106347" y="4076841"/>
                  </a:cubicBezTo>
                  <a:lnTo>
                    <a:pt x="1219200" y="4076841"/>
                  </a:lnTo>
                  <a:cubicBezTo>
                    <a:pt x="1117600" y="4076841"/>
                    <a:pt x="127000" y="4153041"/>
                    <a:pt x="127000" y="4153041"/>
                  </a:cubicBezTo>
                  <a:lnTo>
                    <a:pt x="0" y="4051441"/>
                  </a:lnTo>
                  <a:lnTo>
                    <a:pt x="0" y="0"/>
                  </a:lnTo>
                  <a:lnTo>
                    <a:pt x="5325547" y="0"/>
                  </a:lnTo>
                  <a:lnTo>
                    <a:pt x="5325547" y="4051441"/>
                  </a:lnTo>
                  <a:lnTo>
                    <a:pt x="12700" y="4051441"/>
                  </a:lnTo>
                  <a:lnTo>
                    <a:pt x="12700" y="4038741"/>
                  </a:lnTo>
                  <a:lnTo>
                    <a:pt x="5312847" y="4038741"/>
                  </a:lnTo>
                  <a:lnTo>
                    <a:pt x="5312847" y="12700"/>
                  </a:lnTo>
                  <a:lnTo>
                    <a:pt x="12700" y="12700"/>
                  </a:lnTo>
                  <a:lnTo>
                    <a:pt x="12700" y="4051441"/>
                  </a:lnTo>
                </a:path>
              </a:pathLst>
            </a:custGeom>
            <a:solidFill>
              <a:srgbClr val="394C60">
                <a:alpha val="784"/>
              </a:srgbClr>
            </a:solidFill>
          </p:spPr>
        </p:sp>
        <p:sp>
          <p:nvSpPr>
            <p:cNvPr name="TextBox 264" id="264"/>
            <p:cNvSpPr txBox="true"/>
            <p:nvPr/>
          </p:nvSpPr>
          <p:spPr>
            <a:xfrm>
              <a:off x="0" y="-9525"/>
              <a:ext cx="5325547"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Generate an initial result in Jimeng and then refining it in Nano Banana for better aesthetics.</a:t>
              </a:r>
            </a:p>
          </p:txBody>
        </p:sp>
      </p:grpSp>
      <p:grpSp>
        <p:nvGrpSpPr>
          <p:cNvPr name="Group 265" id="265"/>
          <p:cNvGrpSpPr/>
          <p:nvPr/>
        </p:nvGrpSpPr>
        <p:grpSpPr>
          <a:xfrm rot="0">
            <a:off x="7458977" y="8367494"/>
            <a:ext cx="1580248" cy="1043578"/>
            <a:chOff x="0" y="0"/>
            <a:chExt cx="6288782" cy="4153041"/>
          </a:xfrm>
        </p:grpSpPr>
        <p:sp>
          <p:nvSpPr>
            <p:cNvPr name="Freeform 266" id="266"/>
            <p:cNvSpPr/>
            <p:nvPr/>
          </p:nvSpPr>
          <p:spPr>
            <a:xfrm flipH="false" flipV="false" rot="0">
              <a:off x="0" y="0"/>
              <a:ext cx="6288782" cy="4051441"/>
            </a:xfrm>
            <a:custGeom>
              <a:avLst/>
              <a:gdLst/>
              <a:ahLst/>
              <a:cxnLst/>
              <a:rect r="r" b="b" t="t" l="l"/>
              <a:pathLst>
                <a:path h="4051441" w="6288782">
                  <a:moveTo>
                    <a:pt x="0" y="0"/>
                  </a:moveTo>
                  <a:lnTo>
                    <a:pt x="6288782" y="0"/>
                  </a:lnTo>
                  <a:lnTo>
                    <a:pt x="6288782" y="4051441"/>
                  </a:lnTo>
                  <a:lnTo>
                    <a:pt x="0" y="4051441"/>
                  </a:lnTo>
                  <a:close/>
                </a:path>
              </a:pathLst>
            </a:custGeom>
            <a:solidFill>
              <a:srgbClr val="87CEFA"/>
            </a:solidFill>
          </p:spPr>
        </p:sp>
        <p:sp>
          <p:nvSpPr>
            <p:cNvPr name="Freeform 267" id="267"/>
            <p:cNvSpPr/>
            <p:nvPr/>
          </p:nvSpPr>
          <p:spPr>
            <a:xfrm flipH="false" flipV="false" rot="0">
              <a:off x="0" y="0"/>
              <a:ext cx="6288782" cy="4153041"/>
            </a:xfrm>
            <a:custGeom>
              <a:avLst/>
              <a:gdLst/>
              <a:ahLst/>
              <a:cxnLst/>
              <a:rect r="r" b="b" t="t" l="l"/>
              <a:pathLst>
                <a:path h="4153041" w="6288782">
                  <a:moveTo>
                    <a:pt x="0" y="4051441"/>
                  </a:moveTo>
                  <a:lnTo>
                    <a:pt x="6288782" y="4051441"/>
                  </a:lnTo>
                  <a:lnTo>
                    <a:pt x="6161782" y="4153041"/>
                  </a:lnTo>
                  <a:cubicBezTo>
                    <a:pt x="6161782" y="4153041"/>
                    <a:pt x="5171182" y="4076841"/>
                    <a:pt x="5069582" y="4076841"/>
                  </a:cubicBezTo>
                  <a:lnTo>
                    <a:pt x="1219200" y="4076841"/>
                  </a:lnTo>
                  <a:cubicBezTo>
                    <a:pt x="1117600" y="4076841"/>
                    <a:pt x="127000" y="4153041"/>
                    <a:pt x="127000" y="4153041"/>
                  </a:cubicBezTo>
                  <a:lnTo>
                    <a:pt x="0" y="4051441"/>
                  </a:lnTo>
                  <a:lnTo>
                    <a:pt x="0" y="0"/>
                  </a:lnTo>
                  <a:lnTo>
                    <a:pt x="6288782" y="0"/>
                  </a:lnTo>
                  <a:lnTo>
                    <a:pt x="6288782" y="4051441"/>
                  </a:lnTo>
                  <a:lnTo>
                    <a:pt x="12700" y="4051441"/>
                  </a:lnTo>
                  <a:lnTo>
                    <a:pt x="12700" y="4038741"/>
                  </a:lnTo>
                  <a:lnTo>
                    <a:pt x="6276082" y="4038741"/>
                  </a:lnTo>
                  <a:lnTo>
                    <a:pt x="6276082" y="12700"/>
                  </a:lnTo>
                  <a:lnTo>
                    <a:pt x="12700" y="12700"/>
                  </a:lnTo>
                  <a:lnTo>
                    <a:pt x="12700" y="4051441"/>
                  </a:lnTo>
                </a:path>
              </a:pathLst>
            </a:custGeom>
            <a:solidFill>
              <a:srgbClr val="394C60">
                <a:alpha val="784"/>
              </a:srgbClr>
            </a:solidFill>
          </p:spPr>
        </p:sp>
        <p:sp>
          <p:nvSpPr>
            <p:cNvPr name="TextBox 268" id="268"/>
            <p:cNvSpPr txBox="true"/>
            <p:nvPr/>
          </p:nvSpPr>
          <p:spPr>
            <a:xfrm>
              <a:off x="0" y="-9525"/>
              <a:ext cx="6288782"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Maintains and continuously expands a personal image library, organizing accumulated outputs over time.</a:t>
              </a:r>
            </a:p>
          </p:txBody>
        </p:sp>
      </p:grpSp>
      <p:grpSp>
        <p:nvGrpSpPr>
          <p:cNvPr name="Group 269" id="269"/>
          <p:cNvGrpSpPr/>
          <p:nvPr/>
        </p:nvGrpSpPr>
        <p:grpSpPr>
          <a:xfrm rot="0">
            <a:off x="3283176" y="9279876"/>
            <a:ext cx="1699248" cy="1043578"/>
            <a:chOff x="0" y="0"/>
            <a:chExt cx="6762357" cy="4153041"/>
          </a:xfrm>
        </p:grpSpPr>
        <p:sp>
          <p:nvSpPr>
            <p:cNvPr name="Freeform 270" id="270"/>
            <p:cNvSpPr/>
            <p:nvPr/>
          </p:nvSpPr>
          <p:spPr>
            <a:xfrm flipH="false" flipV="false" rot="0">
              <a:off x="0" y="0"/>
              <a:ext cx="6762357" cy="4051441"/>
            </a:xfrm>
            <a:custGeom>
              <a:avLst/>
              <a:gdLst/>
              <a:ahLst/>
              <a:cxnLst/>
              <a:rect r="r" b="b" t="t" l="l"/>
              <a:pathLst>
                <a:path h="4051441" w="6762357">
                  <a:moveTo>
                    <a:pt x="0" y="0"/>
                  </a:moveTo>
                  <a:lnTo>
                    <a:pt x="6762357" y="0"/>
                  </a:lnTo>
                  <a:lnTo>
                    <a:pt x="6762357" y="4051441"/>
                  </a:lnTo>
                  <a:lnTo>
                    <a:pt x="0" y="4051441"/>
                  </a:lnTo>
                  <a:close/>
                </a:path>
              </a:pathLst>
            </a:custGeom>
            <a:solidFill>
              <a:srgbClr val="87CEFA"/>
            </a:solidFill>
          </p:spPr>
        </p:sp>
        <p:sp>
          <p:nvSpPr>
            <p:cNvPr name="Freeform 271" id="271"/>
            <p:cNvSpPr/>
            <p:nvPr/>
          </p:nvSpPr>
          <p:spPr>
            <a:xfrm flipH="false" flipV="false" rot="0">
              <a:off x="0" y="0"/>
              <a:ext cx="6762357" cy="4153041"/>
            </a:xfrm>
            <a:custGeom>
              <a:avLst/>
              <a:gdLst/>
              <a:ahLst/>
              <a:cxnLst/>
              <a:rect r="r" b="b" t="t" l="l"/>
              <a:pathLst>
                <a:path h="4153041" w="6762357">
                  <a:moveTo>
                    <a:pt x="0" y="4051441"/>
                  </a:moveTo>
                  <a:lnTo>
                    <a:pt x="6762357" y="4051441"/>
                  </a:lnTo>
                  <a:lnTo>
                    <a:pt x="6635357" y="4153041"/>
                  </a:lnTo>
                  <a:cubicBezTo>
                    <a:pt x="6635357" y="4153041"/>
                    <a:pt x="5644757" y="4076841"/>
                    <a:pt x="5543157" y="4076841"/>
                  </a:cubicBezTo>
                  <a:lnTo>
                    <a:pt x="1219200" y="4076841"/>
                  </a:lnTo>
                  <a:cubicBezTo>
                    <a:pt x="1117600" y="4076841"/>
                    <a:pt x="127000" y="4153041"/>
                    <a:pt x="127000" y="4153041"/>
                  </a:cubicBezTo>
                  <a:lnTo>
                    <a:pt x="0" y="4051441"/>
                  </a:lnTo>
                  <a:lnTo>
                    <a:pt x="0" y="0"/>
                  </a:lnTo>
                  <a:lnTo>
                    <a:pt x="6762357" y="0"/>
                  </a:lnTo>
                  <a:lnTo>
                    <a:pt x="6762357" y="4051441"/>
                  </a:lnTo>
                  <a:lnTo>
                    <a:pt x="12700" y="4051441"/>
                  </a:lnTo>
                  <a:lnTo>
                    <a:pt x="12700" y="4038741"/>
                  </a:lnTo>
                  <a:lnTo>
                    <a:pt x="6749657" y="4038741"/>
                  </a:lnTo>
                  <a:lnTo>
                    <a:pt x="6749657" y="12700"/>
                  </a:lnTo>
                  <a:lnTo>
                    <a:pt x="12700" y="12700"/>
                  </a:lnTo>
                  <a:lnTo>
                    <a:pt x="12700" y="4051441"/>
                  </a:lnTo>
                </a:path>
              </a:pathLst>
            </a:custGeom>
            <a:solidFill>
              <a:srgbClr val="394C60">
                <a:alpha val="784"/>
              </a:srgbClr>
            </a:solidFill>
          </p:spPr>
        </p:sp>
        <p:sp>
          <p:nvSpPr>
            <p:cNvPr name="TextBox 272" id="272"/>
            <p:cNvSpPr txBox="true"/>
            <p:nvPr/>
          </p:nvSpPr>
          <p:spPr>
            <a:xfrm>
              <a:off x="0" y="-9525"/>
              <a:ext cx="6762357"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Iterates by mixing and switching between different AI tools </a:t>
              </a:r>
            </a:p>
          </p:txBody>
        </p:sp>
      </p:grpSp>
      <p:grpSp>
        <p:nvGrpSpPr>
          <p:cNvPr name="Group 273" id="273"/>
          <p:cNvGrpSpPr/>
          <p:nvPr/>
        </p:nvGrpSpPr>
        <p:grpSpPr>
          <a:xfrm rot="0">
            <a:off x="1102484" y="7733038"/>
            <a:ext cx="1283014" cy="1505135"/>
            <a:chOff x="0" y="0"/>
            <a:chExt cx="6293113" cy="7382605"/>
          </a:xfrm>
        </p:grpSpPr>
        <p:sp>
          <p:nvSpPr>
            <p:cNvPr name="Freeform 274" id="274"/>
            <p:cNvSpPr/>
            <p:nvPr/>
          </p:nvSpPr>
          <p:spPr>
            <a:xfrm flipH="false" flipV="false" rot="0">
              <a:off x="0" y="0"/>
              <a:ext cx="6293113" cy="7281005"/>
            </a:xfrm>
            <a:custGeom>
              <a:avLst/>
              <a:gdLst/>
              <a:ahLst/>
              <a:cxnLst/>
              <a:rect r="r" b="b" t="t" l="l"/>
              <a:pathLst>
                <a:path h="7281005" w="6293113">
                  <a:moveTo>
                    <a:pt x="0" y="0"/>
                  </a:moveTo>
                  <a:lnTo>
                    <a:pt x="6293113" y="0"/>
                  </a:lnTo>
                  <a:lnTo>
                    <a:pt x="6293113" y="7281005"/>
                  </a:lnTo>
                  <a:lnTo>
                    <a:pt x="0" y="7281005"/>
                  </a:lnTo>
                  <a:close/>
                </a:path>
              </a:pathLst>
            </a:custGeom>
            <a:solidFill>
              <a:srgbClr val="FF66C4"/>
            </a:solidFill>
          </p:spPr>
        </p:sp>
        <p:sp>
          <p:nvSpPr>
            <p:cNvPr name="Freeform 275" id="275"/>
            <p:cNvSpPr/>
            <p:nvPr/>
          </p:nvSpPr>
          <p:spPr>
            <a:xfrm flipH="false" flipV="false" rot="0">
              <a:off x="0" y="0"/>
              <a:ext cx="6293113" cy="7382605"/>
            </a:xfrm>
            <a:custGeom>
              <a:avLst/>
              <a:gdLst/>
              <a:ahLst/>
              <a:cxnLst/>
              <a:rect r="r" b="b" t="t" l="l"/>
              <a:pathLst>
                <a:path h="7382605" w="6293113">
                  <a:moveTo>
                    <a:pt x="0" y="7281005"/>
                  </a:moveTo>
                  <a:lnTo>
                    <a:pt x="6293113" y="7281005"/>
                  </a:lnTo>
                  <a:lnTo>
                    <a:pt x="6166113" y="7382605"/>
                  </a:lnTo>
                  <a:cubicBezTo>
                    <a:pt x="6166113" y="7382605"/>
                    <a:pt x="5175513" y="7306405"/>
                    <a:pt x="5073913" y="7306405"/>
                  </a:cubicBezTo>
                  <a:lnTo>
                    <a:pt x="1219200" y="7306405"/>
                  </a:lnTo>
                  <a:cubicBezTo>
                    <a:pt x="1117600" y="7306405"/>
                    <a:pt x="127000" y="7382605"/>
                    <a:pt x="127000" y="7382605"/>
                  </a:cubicBezTo>
                  <a:lnTo>
                    <a:pt x="0" y="7281005"/>
                  </a:lnTo>
                  <a:lnTo>
                    <a:pt x="0" y="0"/>
                  </a:lnTo>
                  <a:lnTo>
                    <a:pt x="6293113" y="0"/>
                  </a:lnTo>
                  <a:lnTo>
                    <a:pt x="6293113" y="7281005"/>
                  </a:lnTo>
                  <a:lnTo>
                    <a:pt x="12700" y="7281005"/>
                  </a:lnTo>
                  <a:lnTo>
                    <a:pt x="12700" y="7268305"/>
                  </a:lnTo>
                  <a:lnTo>
                    <a:pt x="6280413" y="7268305"/>
                  </a:lnTo>
                  <a:lnTo>
                    <a:pt x="6280413" y="12700"/>
                  </a:lnTo>
                  <a:lnTo>
                    <a:pt x="12700" y="12700"/>
                  </a:lnTo>
                  <a:lnTo>
                    <a:pt x="12700" y="7281005"/>
                  </a:lnTo>
                </a:path>
              </a:pathLst>
            </a:custGeom>
            <a:solidFill>
              <a:srgbClr val="394C60">
                <a:alpha val="784"/>
              </a:srgbClr>
            </a:solidFill>
          </p:spPr>
        </p:sp>
        <p:sp>
          <p:nvSpPr>
            <p:cNvPr name="TextBox 276" id="276"/>
            <p:cNvSpPr txBox="true"/>
            <p:nvPr/>
          </p:nvSpPr>
          <p:spPr>
            <a:xfrm>
              <a:off x="0" y="-19050"/>
              <a:ext cx="6293113" cy="7300055"/>
            </a:xfrm>
            <a:prstGeom prst="rect">
              <a:avLst/>
            </a:prstGeom>
          </p:spPr>
          <p:txBody>
            <a:bodyPr anchor="ctr" rtlCol="false" tIns="55237" lIns="55237" bIns="55237" rIns="55237"/>
            <a:lstStyle/>
            <a:p>
              <a:pPr algn="ctr">
                <a:lnSpc>
                  <a:spcPts val="1415"/>
                </a:lnSpc>
              </a:pPr>
              <a:r>
                <a:rPr lang="en-US" sz="1011">
                  <a:solidFill>
                    <a:srgbClr val="000000"/>
                  </a:solidFill>
                  <a:latin typeface="DM Sans"/>
                  <a:ea typeface="DM Sans"/>
                  <a:cs typeface="DM Sans"/>
                  <a:sym typeface="DM Sans"/>
                </a:rPr>
                <a:t>Uses images from Pinterest or suitable reference image as input materials for image-to-image generation</a:t>
              </a:r>
            </a:p>
            <a:p>
              <a:pPr algn="ctr">
                <a:lnSpc>
                  <a:spcPts val="1415"/>
                </a:lnSpc>
              </a:pPr>
            </a:p>
          </p:txBody>
        </p:sp>
      </p:grpSp>
      <p:grpSp>
        <p:nvGrpSpPr>
          <p:cNvPr name="Group 277" id="277"/>
          <p:cNvGrpSpPr/>
          <p:nvPr/>
        </p:nvGrpSpPr>
        <p:grpSpPr>
          <a:xfrm rot="0">
            <a:off x="0" y="8034119"/>
            <a:ext cx="1039493" cy="1340754"/>
            <a:chOff x="0" y="0"/>
            <a:chExt cx="4136783" cy="5335689"/>
          </a:xfrm>
        </p:grpSpPr>
        <p:sp>
          <p:nvSpPr>
            <p:cNvPr name="Freeform 278" id="278"/>
            <p:cNvSpPr/>
            <p:nvPr/>
          </p:nvSpPr>
          <p:spPr>
            <a:xfrm flipH="false" flipV="false" rot="0">
              <a:off x="0" y="0"/>
              <a:ext cx="4136783" cy="5234089"/>
            </a:xfrm>
            <a:custGeom>
              <a:avLst/>
              <a:gdLst/>
              <a:ahLst/>
              <a:cxnLst/>
              <a:rect r="r" b="b" t="t" l="l"/>
              <a:pathLst>
                <a:path h="5234089" w="4136783">
                  <a:moveTo>
                    <a:pt x="0" y="0"/>
                  </a:moveTo>
                  <a:lnTo>
                    <a:pt x="4136783" y="0"/>
                  </a:lnTo>
                  <a:lnTo>
                    <a:pt x="4136783" y="5234089"/>
                  </a:lnTo>
                  <a:lnTo>
                    <a:pt x="0" y="5234089"/>
                  </a:lnTo>
                  <a:close/>
                </a:path>
              </a:pathLst>
            </a:custGeom>
            <a:solidFill>
              <a:srgbClr val="FFF4E3"/>
            </a:solidFill>
          </p:spPr>
        </p:sp>
        <p:sp>
          <p:nvSpPr>
            <p:cNvPr name="Freeform 279" id="279"/>
            <p:cNvSpPr/>
            <p:nvPr/>
          </p:nvSpPr>
          <p:spPr>
            <a:xfrm flipH="false" flipV="false" rot="0">
              <a:off x="0" y="0"/>
              <a:ext cx="4136783" cy="5335689"/>
            </a:xfrm>
            <a:custGeom>
              <a:avLst/>
              <a:gdLst/>
              <a:ahLst/>
              <a:cxnLst/>
              <a:rect r="r" b="b" t="t" l="l"/>
              <a:pathLst>
                <a:path h="5335689" w="4136783">
                  <a:moveTo>
                    <a:pt x="0" y="5234089"/>
                  </a:moveTo>
                  <a:lnTo>
                    <a:pt x="4136783" y="5234089"/>
                  </a:lnTo>
                  <a:lnTo>
                    <a:pt x="4009783" y="5335689"/>
                  </a:lnTo>
                  <a:cubicBezTo>
                    <a:pt x="4009783" y="5335689"/>
                    <a:pt x="3019183" y="5259489"/>
                    <a:pt x="2917583" y="5259489"/>
                  </a:cubicBezTo>
                  <a:lnTo>
                    <a:pt x="1219200" y="5259489"/>
                  </a:lnTo>
                  <a:cubicBezTo>
                    <a:pt x="1117600" y="5259489"/>
                    <a:pt x="127000" y="5335689"/>
                    <a:pt x="127000" y="5335689"/>
                  </a:cubicBezTo>
                  <a:lnTo>
                    <a:pt x="0" y="5234089"/>
                  </a:lnTo>
                  <a:lnTo>
                    <a:pt x="0" y="0"/>
                  </a:lnTo>
                  <a:lnTo>
                    <a:pt x="4136783" y="0"/>
                  </a:lnTo>
                  <a:lnTo>
                    <a:pt x="4136783" y="5234089"/>
                  </a:lnTo>
                  <a:lnTo>
                    <a:pt x="12700" y="5234089"/>
                  </a:lnTo>
                  <a:lnTo>
                    <a:pt x="12700" y="5221389"/>
                  </a:lnTo>
                  <a:lnTo>
                    <a:pt x="4124083" y="5221389"/>
                  </a:lnTo>
                  <a:lnTo>
                    <a:pt x="4124083" y="12700"/>
                  </a:lnTo>
                  <a:lnTo>
                    <a:pt x="12700" y="12700"/>
                  </a:lnTo>
                  <a:lnTo>
                    <a:pt x="12700" y="5234089"/>
                  </a:lnTo>
                </a:path>
              </a:pathLst>
            </a:custGeom>
            <a:solidFill>
              <a:srgbClr val="394C60">
                <a:alpha val="784"/>
              </a:srgbClr>
            </a:solidFill>
          </p:spPr>
        </p:sp>
        <p:sp>
          <p:nvSpPr>
            <p:cNvPr name="TextBox 280" id="280"/>
            <p:cNvSpPr txBox="true"/>
            <p:nvPr/>
          </p:nvSpPr>
          <p:spPr>
            <a:xfrm>
              <a:off x="0" y="-9525"/>
              <a:ext cx="4136783" cy="5243614"/>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Uses text-to-image generation when no reference images are available</a:t>
              </a:r>
            </a:p>
          </p:txBody>
        </p:sp>
      </p:grpSp>
      <p:sp>
        <p:nvSpPr>
          <p:cNvPr name="TextBox 281" id="281"/>
          <p:cNvSpPr txBox="true"/>
          <p:nvPr/>
        </p:nvSpPr>
        <p:spPr>
          <a:xfrm rot="0">
            <a:off x="307474" y="146559"/>
            <a:ext cx="3374117" cy="419100"/>
          </a:xfrm>
          <a:prstGeom prst="rect">
            <a:avLst/>
          </a:prstGeom>
        </p:spPr>
        <p:txBody>
          <a:bodyPr anchor="t" rtlCol="false" tIns="0" lIns="0" bIns="0" rIns="0">
            <a:spAutoFit/>
          </a:bodyPr>
          <a:lstStyle/>
          <a:p>
            <a:pPr algn="l">
              <a:lnSpc>
                <a:spcPts val="3000"/>
              </a:lnSpc>
            </a:pPr>
            <a:r>
              <a:rPr lang="en-US" sz="3000" b="true">
                <a:solidFill>
                  <a:srgbClr val="000000"/>
                </a:solidFill>
                <a:latin typeface="Gosha Bold"/>
                <a:ea typeface="Gosha Bold"/>
                <a:cs typeface="Gosha Bold"/>
                <a:sym typeface="Gosha Bold"/>
              </a:rPr>
              <a:t>EMPATHY MAP</a:t>
            </a:r>
          </a:p>
        </p:txBody>
      </p:sp>
      <p:grpSp>
        <p:nvGrpSpPr>
          <p:cNvPr name="Group 282" id="282"/>
          <p:cNvGrpSpPr/>
          <p:nvPr/>
        </p:nvGrpSpPr>
        <p:grpSpPr>
          <a:xfrm rot="0">
            <a:off x="2448922" y="4384193"/>
            <a:ext cx="2183943" cy="1043578"/>
            <a:chOff x="0" y="0"/>
            <a:chExt cx="8691256" cy="4153041"/>
          </a:xfrm>
        </p:grpSpPr>
        <p:sp>
          <p:nvSpPr>
            <p:cNvPr name="Freeform 283" id="283"/>
            <p:cNvSpPr/>
            <p:nvPr/>
          </p:nvSpPr>
          <p:spPr>
            <a:xfrm flipH="false" flipV="false" rot="0">
              <a:off x="0" y="0"/>
              <a:ext cx="8691256" cy="4051441"/>
            </a:xfrm>
            <a:custGeom>
              <a:avLst/>
              <a:gdLst/>
              <a:ahLst/>
              <a:cxnLst/>
              <a:rect r="r" b="b" t="t" l="l"/>
              <a:pathLst>
                <a:path h="4051441" w="8691256">
                  <a:moveTo>
                    <a:pt x="0" y="0"/>
                  </a:moveTo>
                  <a:lnTo>
                    <a:pt x="8691256" y="0"/>
                  </a:lnTo>
                  <a:lnTo>
                    <a:pt x="8691256" y="4051441"/>
                  </a:lnTo>
                  <a:lnTo>
                    <a:pt x="0" y="4051441"/>
                  </a:lnTo>
                  <a:close/>
                </a:path>
              </a:pathLst>
            </a:custGeom>
            <a:solidFill>
              <a:srgbClr val="87CEFA"/>
            </a:solidFill>
          </p:spPr>
        </p:sp>
        <p:sp>
          <p:nvSpPr>
            <p:cNvPr name="Freeform 284" id="284"/>
            <p:cNvSpPr/>
            <p:nvPr/>
          </p:nvSpPr>
          <p:spPr>
            <a:xfrm flipH="false" flipV="false" rot="0">
              <a:off x="0" y="0"/>
              <a:ext cx="8691256" cy="4153041"/>
            </a:xfrm>
            <a:custGeom>
              <a:avLst/>
              <a:gdLst/>
              <a:ahLst/>
              <a:cxnLst/>
              <a:rect r="r" b="b" t="t" l="l"/>
              <a:pathLst>
                <a:path h="4153041" w="8691256">
                  <a:moveTo>
                    <a:pt x="0" y="4051441"/>
                  </a:moveTo>
                  <a:lnTo>
                    <a:pt x="8691256" y="4051441"/>
                  </a:lnTo>
                  <a:lnTo>
                    <a:pt x="8564256" y="4153041"/>
                  </a:lnTo>
                  <a:cubicBezTo>
                    <a:pt x="8564256" y="4153041"/>
                    <a:pt x="7573656" y="4076841"/>
                    <a:pt x="7472056" y="4076841"/>
                  </a:cubicBezTo>
                  <a:lnTo>
                    <a:pt x="1219200" y="4076841"/>
                  </a:lnTo>
                  <a:cubicBezTo>
                    <a:pt x="1117600" y="4076841"/>
                    <a:pt x="127000" y="4153041"/>
                    <a:pt x="127000" y="4153041"/>
                  </a:cubicBezTo>
                  <a:lnTo>
                    <a:pt x="0" y="4051441"/>
                  </a:lnTo>
                  <a:lnTo>
                    <a:pt x="0" y="0"/>
                  </a:lnTo>
                  <a:lnTo>
                    <a:pt x="8691256" y="0"/>
                  </a:lnTo>
                  <a:lnTo>
                    <a:pt x="8691256" y="4051441"/>
                  </a:lnTo>
                  <a:lnTo>
                    <a:pt x="12700" y="4051441"/>
                  </a:lnTo>
                  <a:lnTo>
                    <a:pt x="12700" y="4038741"/>
                  </a:lnTo>
                  <a:lnTo>
                    <a:pt x="8678556" y="4038741"/>
                  </a:lnTo>
                  <a:lnTo>
                    <a:pt x="8678556" y="12700"/>
                  </a:lnTo>
                  <a:lnTo>
                    <a:pt x="12700" y="12700"/>
                  </a:lnTo>
                  <a:lnTo>
                    <a:pt x="12700" y="4051441"/>
                  </a:lnTo>
                </a:path>
              </a:pathLst>
            </a:custGeom>
            <a:solidFill>
              <a:srgbClr val="394C60">
                <a:alpha val="784"/>
              </a:srgbClr>
            </a:solidFill>
          </p:spPr>
        </p:sp>
        <p:sp>
          <p:nvSpPr>
            <p:cNvPr name="TextBox 285" id="285"/>
            <p:cNvSpPr txBox="true"/>
            <p:nvPr/>
          </p:nvSpPr>
          <p:spPr>
            <a:xfrm>
              <a:off x="0" y="-9525"/>
              <a:ext cx="8691256"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“In good cases, one or two attempts are enough.” </a:t>
              </a:r>
              <a:r>
                <a:rPr lang="en-US" sz="999">
                  <a:solidFill>
                    <a:srgbClr val="000000"/>
                  </a:solidFill>
                  <a:latin typeface="DM Sans"/>
                  <a:ea typeface="DM Sans"/>
                  <a:cs typeface="DM Sans"/>
                  <a:sym typeface="DM Sans"/>
                </a:rPr>
                <a:t>“In bad cases, it can take several days without any strong results.”</a:t>
              </a:r>
            </a:p>
            <a:p>
              <a:pPr algn="ctr">
                <a:lnSpc>
                  <a:spcPts val="1399"/>
                </a:lnSpc>
              </a:pPr>
            </a:p>
          </p:txBody>
        </p:sp>
      </p:grpSp>
      <p:grpSp>
        <p:nvGrpSpPr>
          <p:cNvPr name="Group 286" id="286"/>
          <p:cNvGrpSpPr/>
          <p:nvPr/>
        </p:nvGrpSpPr>
        <p:grpSpPr>
          <a:xfrm rot="0">
            <a:off x="6339136" y="9339044"/>
            <a:ext cx="1310064" cy="1043578"/>
            <a:chOff x="0" y="0"/>
            <a:chExt cx="5213555" cy="4153041"/>
          </a:xfrm>
        </p:grpSpPr>
        <p:sp>
          <p:nvSpPr>
            <p:cNvPr name="Freeform 287" id="287"/>
            <p:cNvSpPr/>
            <p:nvPr/>
          </p:nvSpPr>
          <p:spPr>
            <a:xfrm flipH="false" flipV="false" rot="0">
              <a:off x="0" y="0"/>
              <a:ext cx="5213555" cy="4051441"/>
            </a:xfrm>
            <a:custGeom>
              <a:avLst/>
              <a:gdLst/>
              <a:ahLst/>
              <a:cxnLst/>
              <a:rect r="r" b="b" t="t" l="l"/>
              <a:pathLst>
                <a:path h="4051441" w="5213555">
                  <a:moveTo>
                    <a:pt x="0" y="0"/>
                  </a:moveTo>
                  <a:lnTo>
                    <a:pt x="5213555" y="0"/>
                  </a:lnTo>
                  <a:lnTo>
                    <a:pt x="5213555" y="4051441"/>
                  </a:lnTo>
                  <a:lnTo>
                    <a:pt x="0" y="4051441"/>
                  </a:lnTo>
                  <a:close/>
                </a:path>
              </a:pathLst>
            </a:custGeom>
            <a:solidFill>
              <a:srgbClr val="87CEFA"/>
            </a:solidFill>
          </p:spPr>
        </p:sp>
        <p:sp>
          <p:nvSpPr>
            <p:cNvPr name="Freeform 288" id="288"/>
            <p:cNvSpPr/>
            <p:nvPr/>
          </p:nvSpPr>
          <p:spPr>
            <a:xfrm flipH="false" flipV="false" rot="0">
              <a:off x="0" y="0"/>
              <a:ext cx="5213555" cy="4153041"/>
            </a:xfrm>
            <a:custGeom>
              <a:avLst/>
              <a:gdLst/>
              <a:ahLst/>
              <a:cxnLst/>
              <a:rect r="r" b="b" t="t" l="l"/>
              <a:pathLst>
                <a:path h="4153041" w="5213555">
                  <a:moveTo>
                    <a:pt x="0" y="4051441"/>
                  </a:moveTo>
                  <a:lnTo>
                    <a:pt x="5213555" y="4051441"/>
                  </a:lnTo>
                  <a:lnTo>
                    <a:pt x="5086555" y="4153041"/>
                  </a:lnTo>
                  <a:cubicBezTo>
                    <a:pt x="5086555" y="4153041"/>
                    <a:pt x="4095955" y="4076841"/>
                    <a:pt x="3994355" y="4076841"/>
                  </a:cubicBezTo>
                  <a:lnTo>
                    <a:pt x="1219200" y="4076841"/>
                  </a:lnTo>
                  <a:cubicBezTo>
                    <a:pt x="1117600" y="4076841"/>
                    <a:pt x="127000" y="4153041"/>
                    <a:pt x="127000" y="4153041"/>
                  </a:cubicBezTo>
                  <a:lnTo>
                    <a:pt x="0" y="4051441"/>
                  </a:lnTo>
                  <a:lnTo>
                    <a:pt x="0" y="0"/>
                  </a:lnTo>
                  <a:lnTo>
                    <a:pt x="5213555" y="0"/>
                  </a:lnTo>
                  <a:lnTo>
                    <a:pt x="5213555" y="4051441"/>
                  </a:lnTo>
                  <a:lnTo>
                    <a:pt x="12700" y="4051441"/>
                  </a:lnTo>
                  <a:lnTo>
                    <a:pt x="12700" y="4038741"/>
                  </a:lnTo>
                  <a:lnTo>
                    <a:pt x="5200855" y="4038741"/>
                  </a:lnTo>
                  <a:lnTo>
                    <a:pt x="5200855" y="12700"/>
                  </a:lnTo>
                  <a:lnTo>
                    <a:pt x="12700" y="12700"/>
                  </a:lnTo>
                  <a:lnTo>
                    <a:pt x="12700" y="4051441"/>
                  </a:lnTo>
                </a:path>
              </a:pathLst>
            </a:custGeom>
            <a:solidFill>
              <a:srgbClr val="394C60">
                <a:alpha val="784"/>
              </a:srgbClr>
            </a:solidFill>
          </p:spPr>
        </p:sp>
        <p:sp>
          <p:nvSpPr>
            <p:cNvPr name="TextBox 289" id="289"/>
            <p:cNvSpPr txBox="true"/>
            <p:nvPr/>
          </p:nvSpPr>
          <p:spPr>
            <a:xfrm>
              <a:off x="0" y="-9525"/>
              <a:ext cx="5213555"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Keeps separate Pinterest accounts for work and personal use.</a:t>
              </a:r>
            </a:p>
          </p:txBody>
        </p:sp>
      </p:grpSp>
      <p:grpSp>
        <p:nvGrpSpPr>
          <p:cNvPr name="Group 290" id="290"/>
          <p:cNvGrpSpPr/>
          <p:nvPr/>
        </p:nvGrpSpPr>
        <p:grpSpPr>
          <a:xfrm rot="0">
            <a:off x="51780" y="9597028"/>
            <a:ext cx="1420493" cy="527610"/>
            <a:chOff x="0" y="0"/>
            <a:chExt cx="5653017" cy="2099684"/>
          </a:xfrm>
        </p:grpSpPr>
        <p:sp>
          <p:nvSpPr>
            <p:cNvPr name="Freeform 291" id="291"/>
            <p:cNvSpPr/>
            <p:nvPr/>
          </p:nvSpPr>
          <p:spPr>
            <a:xfrm flipH="false" flipV="false" rot="0">
              <a:off x="0" y="0"/>
              <a:ext cx="5653017" cy="1998084"/>
            </a:xfrm>
            <a:custGeom>
              <a:avLst/>
              <a:gdLst/>
              <a:ahLst/>
              <a:cxnLst/>
              <a:rect r="r" b="b" t="t" l="l"/>
              <a:pathLst>
                <a:path h="1998084" w="5653017">
                  <a:moveTo>
                    <a:pt x="0" y="0"/>
                  </a:moveTo>
                  <a:lnTo>
                    <a:pt x="5653017" y="0"/>
                  </a:lnTo>
                  <a:lnTo>
                    <a:pt x="5653017" y="1998084"/>
                  </a:lnTo>
                  <a:lnTo>
                    <a:pt x="0" y="1998084"/>
                  </a:lnTo>
                  <a:close/>
                </a:path>
              </a:pathLst>
            </a:custGeom>
            <a:solidFill>
              <a:srgbClr val="9ED0DB"/>
            </a:solidFill>
          </p:spPr>
        </p:sp>
        <p:sp>
          <p:nvSpPr>
            <p:cNvPr name="Freeform 292" id="292"/>
            <p:cNvSpPr/>
            <p:nvPr/>
          </p:nvSpPr>
          <p:spPr>
            <a:xfrm flipH="false" flipV="false" rot="0">
              <a:off x="0" y="0"/>
              <a:ext cx="5653017" cy="2099684"/>
            </a:xfrm>
            <a:custGeom>
              <a:avLst/>
              <a:gdLst/>
              <a:ahLst/>
              <a:cxnLst/>
              <a:rect r="r" b="b" t="t" l="l"/>
              <a:pathLst>
                <a:path h="2099684" w="5653017">
                  <a:moveTo>
                    <a:pt x="0" y="1998084"/>
                  </a:moveTo>
                  <a:lnTo>
                    <a:pt x="5653017" y="1998084"/>
                  </a:lnTo>
                  <a:lnTo>
                    <a:pt x="5526017" y="2099684"/>
                  </a:lnTo>
                  <a:cubicBezTo>
                    <a:pt x="5526017" y="2099684"/>
                    <a:pt x="4535417" y="2023484"/>
                    <a:pt x="4433817" y="2023484"/>
                  </a:cubicBezTo>
                  <a:lnTo>
                    <a:pt x="1219200" y="2023484"/>
                  </a:lnTo>
                  <a:cubicBezTo>
                    <a:pt x="1117600" y="2023484"/>
                    <a:pt x="127000" y="2099684"/>
                    <a:pt x="127000" y="2099684"/>
                  </a:cubicBezTo>
                  <a:lnTo>
                    <a:pt x="0" y="1998084"/>
                  </a:lnTo>
                  <a:lnTo>
                    <a:pt x="0" y="0"/>
                  </a:lnTo>
                  <a:lnTo>
                    <a:pt x="5653017" y="0"/>
                  </a:lnTo>
                  <a:lnTo>
                    <a:pt x="5653017" y="1998084"/>
                  </a:lnTo>
                  <a:lnTo>
                    <a:pt x="12700" y="1998084"/>
                  </a:lnTo>
                  <a:lnTo>
                    <a:pt x="12700" y="1985384"/>
                  </a:lnTo>
                  <a:lnTo>
                    <a:pt x="5640317" y="1985384"/>
                  </a:lnTo>
                  <a:lnTo>
                    <a:pt x="5640317" y="12700"/>
                  </a:lnTo>
                  <a:lnTo>
                    <a:pt x="12700" y="12700"/>
                  </a:lnTo>
                  <a:lnTo>
                    <a:pt x="12700" y="1998084"/>
                  </a:lnTo>
                </a:path>
              </a:pathLst>
            </a:custGeom>
            <a:solidFill>
              <a:srgbClr val="394C60">
                <a:alpha val="784"/>
              </a:srgbClr>
            </a:solidFill>
          </p:spPr>
        </p:sp>
        <p:sp>
          <p:nvSpPr>
            <p:cNvPr name="TextBox 293" id="293"/>
            <p:cNvSpPr txBox="true"/>
            <p:nvPr/>
          </p:nvSpPr>
          <p:spPr>
            <a:xfrm>
              <a:off x="0" y="-9525"/>
              <a:ext cx="5653017" cy="20076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‘train’ the account </a:t>
              </a:r>
            </a:p>
          </p:txBody>
        </p:sp>
      </p:grpSp>
      <p:grpSp>
        <p:nvGrpSpPr>
          <p:cNvPr name="Group 294" id="294"/>
          <p:cNvGrpSpPr/>
          <p:nvPr/>
        </p:nvGrpSpPr>
        <p:grpSpPr>
          <a:xfrm rot="0">
            <a:off x="1454169" y="9043965"/>
            <a:ext cx="1570771" cy="1169304"/>
            <a:chOff x="0" y="0"/>
            <a:chExt cx="6251068" cy="4653384"/>
          </a:xfrm>
        </p:grpSpPr>
        <p:sp>
          <p:nvSpPr>
            <p:cNvPr name="Freeform 295" id="295"/>
            <p:cNvSpPr/>
            <p:nvPr/>
          </p:nvSpPr>
          <p:spPr>
            <a:xfrm flipH="false" flipV="false" rot="0">
              <a:off x="0" y="0"/>
              <a:ext cx="6251068" cy="4551784"/>
            </a:xfrm>
            <a:custGeom>
              <a:avLst/>
              <a:gdLst/>
              <a:ahLst/>
              <a:cxnLst/>
              <a:rect r="r" b="b" t="t" l="l"/>
              <a:pathLst>
                <a:path h="4551784" w="6251068">
                  <a:moveTo>
                    <a:pt x="0" y="0"/>
                  </a:moveTo>
                  <a:lnTo>
                    <a:pt x="6251068" y="0"/>
                  </a:lnTo>
                  <a:lnTo>
                    <a:pt x="6251068" y="4551784"/>
                  </a:lnTo>
                  <a:lnTo>
                    <a:pt x="0" y="4551784"/>
                  </a:lnTo>
                  <a:close/>
                </a:path>
              </a:pathLst>
            </a:custGeom>
            <a:solidFill>
              <a:srgbClr val="FFF4E3"/>
            </a:solidFill>
          </p:spPr>
        </p:sp>
        <p:sp>
          <p:nvSpPr>
            <p:cNvPr name="Freeform 296" id="296"/>
            <p:cNvSpPr/>
            <p:nvPr/>
          </p:nvSpPr>
          <p:spPr>
            <a:xfrm flipH="false" flipV="false" rot="0">
              <a:off x="0" y="0"/>
              <a:ext cx="6251068" cy="4653384"/>
            </a:xfrm>
            <a:custGeom>
              <a:avLst/>
              <a:gdLst/>
              <a:ahLst/>
              <a:cxnLst/>
              <a:rect r="r" b="b" t="t" l="l"/>
              <a:pathLst>
                <a:path h="4653384" w="6251068">
                  <a:moveTo>
                    <a:pt x="0" y="4551784"/>
                  </a:moveTo>
                  <a:lnTo>
                    <a:pt x="6251068" y="4551784"/>
                  </a:lnTo>
                  <a:lnTo>
                    <a:pt x="6124068" y="4653384"/>
                  </a:lnTo>
                  <a:cubicBezTo>
                    <a:pt x="6124068" y="4653384"/>
                    <a:pt x="5133468" y="4577184"/>
                    <a:pt x="5031868" y="4577184"/>
                  </a:cubicBezTo>
                  <a:lnTo>
                    <a:pt x="1219200" y="4577184"/>
                  </a:lnTo>
                  <a:cubicBezTo>
                    <a:pt x="1117600" y="4577184"/>
                    <a:pt x="127000" y="4653384"/>
                    <a:pt x="127000" y="4653384"/>
                  </a:cubicBezTo>
                  <a:lnTo>
                    <a:pt x="0" y="4551784"/>
                  </a:lnTo>
                  <a:lnTo>
                    <a:pt x="0" y="0"/>
                  </a:lnTo>
                  <a:lnTo>
                    <a:pt x="6251068" y="0"/>
                  </a:lnTo>
                  <a:lnTo>
                    <a:pt x="6251068" y="4551784"/>
                  </a:lnTo>
                  <a:lnTo>
                    <a:pt x="12700" y="4551784"/>
                  </a:lnTo>
                  <a:lnTo>
                    <a:pt x="12700" y="4539084"/>
                  </a:lnTo>
                  <a:lnTo>
                    <a:pt x="6238368" y="4539084"/>
                  </a:lnTo>
                  <a:lnTo>
                    <a:pt x="6238368" y="12700"/>
                  </a:lnTo>
                  <a:lnTo>
                    <a:pt x="12700" y="12700"/>
                  </a:lnTo>
                  <a:lnTo>
                    <a:pt x="12700" y="4551784"/>
                  </a:lnTo>
                </a:path>
              </a:pathLst>
            </a:custGeom>
            <a:solidFill>
              <a:srgbClr val="394C60">
                <a:alpha val="784"/>
              </a:srgbClr>
            </a:solidFill>
          </p:spPr>
        </p:sp>
        <p:sp>
          <p:nvSpPr>
            <p:cNvPr name="TextBox 297" id="297"/>
            <p:cNvSpPr txBox="true"/>
            <p:nvPr/>
          </p:nvSpPr>
          <p:spPr>
            <a:xfrm>
              <a:off x="0" y="-9525"/>
              <a:ext cx="6251068"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When using Pinterest, I repeatedly layer and refine search keywords to narrow down the results.</a:t>
              </a:r>
            </a:p>
            <a:p>
              <a:pPr algn="ctr">
                <a:lnSpc>
                  <a:spcPts val="1399"/>
                </a:lnSpc>
              </a:pPr>
            </a:p>
          </p:txBody>
        </p:sp>
      </p:grpSp>
      <p:grpSp>
        <p:nvGrpSpPr>
          <p:cNvPr name="Group 298" id="298"/>
          <p:cNvGrpSpPr/>
          <p:nvPr/>
        </p:nvGrpSpPr>
        <p:grpSpPr>
          <a:xfrm rot="0">
            <a:off x="13174145" y="4291623"/>
            <a:ext cx="1871064" cy="1169304"/>
            <a:chOff x="0" y="0"/>
            <a:chExt cx="7446120" cy="4653384"/>
          </a:xfrm>
        </p:grpSpPr>
        <p:sp>
          <p:nvSpPr>
            <p:cNvPr name="Freeform 299" id="299"/>
            <p:cNvSpPr/>
            <p:nvPr/>
          </p:nvSpPr>
          <p:spPr>
            <a:xfrm flipH="false" flipV="false" rot="0">
              <a:off x="0" y="0"/>
              <a:ext cx="7446120" cy="4551784"/>
            </a:xfrm>
            <a:custGeom>
              <a:avLst/>
              <a:gdLst/>
              <a:ahLst/>
              <a:cxnLst/>
              <a:rect r="r" b="b" t="t" l="l"/>
              <a:pathLst>
                <a:path h="4551784" w="7446120">
                  <a:moveTo>
                    <a:pt x="0" y="0"/>
                  </a:moveTo>
                  <a:lnTo>
                    <a:pt x="7446120" y="0"/>
                  </a:lnTo>
                  <a:lnTo>
                    <a:pt x="7446120" y="4551784"/>
                  </a:lnTo>
                  <a:lnTo>
                    <a:pt x="0" y="4551784"/>
                  </a:lnTo>
                  <a:close/>
                </a:path>
              </a:pathLst>
            </a:custGeom>
            <a:solidFill>
              <a:srgbClr val="FFF4E3"/>
            </a:solidFill>
          </p:spPr>
        </p:sp>
        <p:sp>
          <p:nvSpPr>
            <p:cNvPr name="Freeform 300" id="300"/>
            <p:cNvSpPr/>
            <p:nvPr/>
          </p:nvSpPr>
          <p:spPr>
            <a:xfrm flipH="false" flipV="false" rot="0">
              <a:off x="0" y="0"/>
              <a:ext cx="7446120" cy="4653384"/>
            </a:xfrm>
            <a:custGeom>
              <a:avLst/>
              <a:gdLst/>
              <a:ahLst/>
              <a:cxnLst/>
              <a:rect r="r" b="b" t="t" l="l"/>
              <a:pathLst>
                <a:path h="4653384" w="7446120">
                  <a:moveTo>
                    <a:pt x="0" y="4551784"/>
                  </a:moveTo>
                  <a:lnTo>
                    <a:pt x="7446120" y="4551784"/>
                  </a:lnTo>
                  <a:lnTo>
                    <a:pt x="7319120" y="4653384"/>
                  </a:lnTo>
                  <a:cubicBezTo>
                    <a:pt x="7319120" y="4653384"/>
                    <a:pt x="6328520" y="4577184"/>
                    <a:pt x="6226920" y="4577184"/>
                  </a:cubicBezTo>
                  <a:lnTo>
                    <a:pt x="1219200" y="4577184"/>
                  </a:lnTo>
                  <a:cubicBezTo>
                    <a:pt x="1117600" y="4577184"/>
                    <a:pt x="127000" y="4653384"/>
                    <a:pt x="127000" y="4653384"/>
                  </a:cubicBezTo>
                  <a:lnTo>
                    <a:pt x="0" y="4551784"/>
                  </a:lnTo>
                  <a:lnTo>
                    <a:pt x="0" y="0"/>
                  </a:lnTo>
                  <a:lnTo>
                    <a:pt x="7446120" y="0"/>
                  </a:lnTo>
                  <a:lnTo>
                    <a:pt x="7446120" y="4551784"/>
                  </a:lnTo>
                  <a:lnTo>
                    <a:pt x="12700" y="4551784"/>
                  </a:lnTo>
                  <a:lnTo>
                    <a:pt x="12700" y="4539084"/>
                  </a:lnTo>
                  <a:lnTo>
                    <a:pt x="7433420" y="4539084"/>
                  </a:lnTo>
                  <a:lnTo>
                    <a:pt x="7433420" y="12700"/>
                  </a:lnTo>
                  <a:lnTo>
                    <a:pt x="12700" y="12700"/>
                  </a:lnTo>
                  <a:lnTo>
                    <a:pt x="12700" y="4551784"/>
                  </a:lnTo>
                </a:path>
              </a:pathLst>
            </a:custGeom>
            <a:solidFill>
              <a:srgbClr val="394C60">
                <a:alpha val="784"/>
              </a:srgbClr>
            </a:solidFill>
          </p:spPr>
        </p:sp>
        <p:sp>
          <p:nvSpPr>
            <p:cNvPr name="TextBox 301" id="301"/>
            <p:cNvSpPr txBox="true"/>
            <p:nvPr/>
          </p:nvSpPr>
          <p:spPr>
            <a:xfrm>
              <a:off x="0" y="-9525"/>
              <a:ext cx="7446120"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can improve communication efficiency by rapidly visualizing ideas and reducing ambiguity during discussions. Further enhance iteration efficiency</a:t>
              </a:r>
            </a:p>
          </p:txBody>
        </p:sp>
      </p:grpSp>
      <p:grpSp>
        <p:nvGrpSpPr>
          <p:cNvPr name="Group 302" id="302"/>
          <p:cNvGrpSpPr/>
          <p:nvPr/>
        </p:nvGrpSpPr>
        <p:grpSpPr>
          <a:xfrm rot="0">
            <a:off x="15548839" y="8716384"/>
            <a:ext cx="1039493" cy="1043578"/>
            <a:chOff x="0" y="0"/>
            <a:chExt cx="4136783" cy="4153041"/>
          </a:xfrm>
        </p:grpSpPr>
        <p:sp>
          <p:nvSpPr>
            <p:cNvPr name="Freeform 303" id="30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304" id="30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05" id="30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Anxious about the unpredictability of AI outcomes.</a:t>
              </a:r>
            </a:p>
          </p:txBody>
        </p:sp>
      </p:grpSp>
      <p:grpSp>
        <p:nvGrpSpPr>
          <p:cNvPr name="Group 306" id="306"/>
          <p:cNvGrpSpPr/>
          <p:nvPr/>
        </p:nvGrpSpPr>
        <p:grpSpPr>
          <a:xfrm rot="0">
            <a:off x="10116704" y="4359049"/>
            <a:ext cx="1245807" cy="1043578"/>
            <a:chOff x="0" y="0"/>
            <a:chExt cx="4957836" cy="4153041"/>
          </a:xfrm>
        </p:grpSpPr>
        <p:sp>
          <p:nvSpPr>
            <p:cNvPr name="Freeform 307" id="307"/>
            <p:cNvSpPr/>
            <p:nvPr/>
          </p:nvSpPr>
          <p:spPr>
            <a:xfrm flipH="false" flipV="false" rot="0">
              <a:off x="0" y="0"/>
              <a:ext cx="4957836" cy="4051441"/>
            </a:xfrm>
            <a:custGeom>
              <a:avLst/>
              <a:gdLst/>
              <a:ahLst/>
              <a:cxnLst/>
              <a:rect r="r" b="b" t="t" l="l"/>
              <a:pathLst>
                <a:path h="4051441" w="4957836">
                  <a:moveTo>
                    <a:pt x="0" y="0"/>
                  </a:moveTo>
                  <a:lnTo>
                    <a:pt x="4957836" y="0"/>
                  </a:lnTo>
                  <a:lnTo>
                    <a:pt x="4957836" y="4051441"/>
                  </a:lnTo>
                  <a:lnTo>
                    <a:pt x="0" y="4051441"/>
                  </a:lnTo>
                  <a:close/>
                </a:path>
              </a:pathLst>
            </a:custGeom>
            <a:solidFill>
              <a:srgbClr val="87CEFA"/>
            </a:solidFill>
          </p:spPr>
        </p:sp>
        <p:sp>
          <p:nvSpPr>
            <p:cNvPr name="Freeform 308" id="308"/>
            <p:cNvSpPr/>
            <p:nvPr/>
          </p:nvSpPr>
          <p:spPr>
            <a:xfrm flipH="false" flipV="false" rot="0">
              <a:off x="0" y="0"/>
              <a:ext cx="4957836" cy="4153041"/>
            </a:xfrm>
            <a:custGeom>
              <a:avLst/>
              <a:gdLst/>
              <a:ahLst/>
              <a:cxnLst/>
              <a:rect r="r" b="b" t="t" l="l"/>
              <a:pathLst>
                <a:path h="4153041" w="4957836">
                  <a:moveTo>
                    <a:pt x="0" y="4051441"/>
                  </a:moveTo>
                  <a:lnTo>
                    <a:pt x="4957836" y="4051441"/>
                  </a:lnTo>
                  <a:lnTo>
                    <a:pt x="4830836" y="4153041"/>
                  </a:lnTo>
                  <a:cubicBezTo>
                    <a:pt x="4830836" y="4153041"/>
                    <a:pt x="3840236" y="4076841"/>
                    <a:pt x="3738636" y="4076841"/>
                  </a:cubicBezTo>
                  <a:lnTo>
                    <a:pt x="1219200" y="4076841"/>
                  </a:lnTo>
                  <a:cubicBezTo>
                    <a:pt x="1117600" y="4076841"/>
                    <a:pt x="127000" y="4153041"/>
                    <a:pt x="127000" y="4153041"/>
                  </a:cubicBezTo>
                  <a:lnTo>
                    <a:pt x="0" y="4051441"/>
                  </a:lnTo>
                  <a:lnTo>
                    <a:pt x="0" y="0"/>
                  </a:lnTo>
                  <a:lnTo>
                    <a:pt x="4957836" y="0"/>
                  </a:lnTo>
                  <a:lnTo>
                    <a:pt x="4957836" y="4051441"/>
                  </a:lnTo>
                  <a:lnTo>
                    <a:pt x="12700" y="4051441"/>
                  </a:lnTo>
                  <a:lnTo>
                    <a:pt x="12700" y="4038741"/>
                  </a:lnTo>
                  <a:lnTo>
                    <a:pt x="4945136" y="4038741"/>
                  </a:lnTo>
                  <a:lnTo>
                    <a:pt x="4945136" y="12700"/>
                  </a:lnTo>
                  <a:lnTo>
                    <a:pt x="12700" y="12700"/>
                  </a:lnTo>
                  <a:lnTo>
                    <a:pt x="12700" y="4051441"/>
                  </a:lnTo>
                </a:path>
              </a:pathLst>
            </a:custGeom>
            <a:solidFill>
              <a:srgbClr val="394C60">
                <a:alpha val="784"/>
              </a:srgbClr>
            </a:solidFill>
          </p:spPr>
        </p:sp>
        <p:sp>
          <p:nvSpPr>
            <p:cNvPr name="TextBox 309" id="309"/>
            <p:cNvSpPr txBox="true"/>
            <p:nvPr/>
          </p:nvSpPr>
          <p:spPr>
            <a:xfrm>
              <a:off x="0" y="-9525"/>
              <a:ext cx="4957836"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Combining elements does not automatically result in good design.</a:t>
              </a:r>
            </a:p>
          </p:txBody>
        </p:sp>
      </p:grpSp>
      <p:grpSp>
        <p:nvGrpSpPr>
          <p:cNvPr name="Group 310" id="310"/>
          <p:cNvGrpSpPr/>
          <p:nvPr/>
        </p:nvGrpSpPr>
        <p:grpSpPr>
          <a:xfrm rot="0">
            <a:off x="8002995" y="4357836"/>
            <a:ext cx="2287740" cy="2287740"/>
            <a:chOff x="0" y="0"/>
            <a:chExt cx="812800" cy="812800"/>
          </a:xfrm>
        </p:grpSpPr>
        <p:sp>
          <p:nvSpPr>
            <p:cNvPr name="Freeform 311" id="3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312" id="312"/>
          <p:cNvGrpSpPr/>
          <p:nvPr/>
        </p:nvGrpSpPr>
        <p:grpSpPr>
          <a:xfrm rot="0">
            <a:off x="15604865" y="1845551"/>
            <a:ext cx="1285263" cy="1169304"/>
            <a:chOff x="0" y="0"/>
            <a:chExt cx="5114853" cy="4653384"/>
          </a:xfrm>
        </p:grpSpPr>
        <p:sp>
          <p:nvSpPr>
            <p:cNvPr name="Freeform 313" id="313"/>
            <p:cNvSpPr/>
            <p:nvPr/>
          </p:nvSpPr>
          <p:spPr>
            <a:xfrm flipH="false" flipV="false" rot="0">
              <a:off x="0" y="0"/>
              <a:ext cx="5114853" cy="4551784"/>
            </a:xfrm>
            <a:custGeom>
              <a:avLst/>
              <a:gdLst/>
              <a:ahLst/>
              <a:cxnLst/>
              <a:rect r="r" b="b" t="t" l="l"/>
              <a:pathLst>
                <a:path h="4551784" w="5114853">
                  <a:moveTo>
                    <a:pt x="0" y="0"/>
                  </a:moveTo>
                  <a:lnTo>
                    <a:pt x="5114853" y="0"/>
                  </a:lnTo>
                  <a:lnTo>
                    <a:pt x="5114853" y="4551784"/>
                  </a:lnTo>
                  <a:lnTo>
                    <a:pt x="0" y="4551784"/>
                  </a:lnTo>
                  <a:close/>
                </a:path>
              </a:pathLst>
            </a:custGeom>
            <a:solidFill>
              <a:srgbClr val="87CEFA"/>
            </a:solidFill>
          </p:spPr>
        </p:sp>
        <p:sp>
          <p:nvSpPr>
            <p:cNvPr name="Freeform 314" id="314"/>
            <p:cNvSpPr/>
            <p:nvPr/>
          </p:nvSpPr>
          <p:spPr>
            <a:xfrm flipH="false" flipV="false" rot="0">
              <a:off x="0" y="0"/>
              <a:ext cx="5114853" cy="4653384"/>
            </a:xfrm>
            <a:custGeom>
              <a:avLst/>
              <a:gdLst/>
              <a:ahLst/>
              <a:cxnLst/>
              <a:rect r="r" b="b" t="t" l="l"/>
              <a:pathLst>
                <a:path h="4653384" w="5114853">
                  <a:moveTo>
                    <a:pt x="0" y="4551784"/>
                  </a:moveTo>
                  <a:lnTo>
                    <a:pt x="5114853" y="4551784"/>
                  </a:lnTo>
                  <a:lnTo>
                    <a:pt x="4987853" y="4653384"/>
                  </a:lnTo>
                  <a:cubicBezTo>
                    <a:pt x="4987853" y="4653384"/>
                    <a:pt x="3997253" y="4577184"/>
                    <a:pt x="3895653" y="4577184"/>
                  </a:cubicBezTo>
                  <a:lnTo>
                    <a:pt x="1219200" y="4577184"/>
                  </a:lnTo>
                  <a:cubicBezTo>
                    <a:pt x="1117600" y="4577184"/>
                    <a:pt x="127000" y="4653384"/>
                    <a:pt x="127000" y="4653384"/>
                  </a:cubicBezTo>
                  <a:lnTo>
                    <a:pt x="0" y="4551784"/>
                  </a:lnTo>
                  <a:lnTo>
                    <a:pt x="0" y="0"/>
                  </a:lnTo>
                  <a:lnTo>
                    <a:pt x="5114853" y="0"/>
                  </a:lnTo>
                  <a:lnTo>
                    <a:pt x="5114853" y="4551784"/>
                  </a:lnTo>
                  <a:lnTo>
                    <a:pt x="12700" y="4551784"/>
                  </a:lnTo>
                  <a:lnTo>
                    <a:pt x="12700" y="4539084"/>
                  </a:lnTo>
                  <a:lnTo>
                    <a:pt x="5102153" y="4539084"/>
                  </a:lnTo>
                  <a:lnTo>
                    <a:pt x="5102153" y="12700"/>
                  </a:lnTo>
                  <a:lnTo>
                    <a:pt x="12700" y="12700"/>
                  </a:lnTo>
                  <a:lnTo>
                    <a:pt x="12700" y="4551784"/>
                  </a:lnTo>
                </a:path>
              </a:pathLst>
            </a:custGeom>
            <a:solidFill>
              <a:srgbClr val="394C60">
                <a:alpha val="784"/>
              </a:srgbClr>
            </a:solidFill>
          </p:spPr>
        </p:sp>
        <p:sp>
          <p:nvSpPr>
            <p:cNvPr name="TextBox 315" id="315"/>
            <p:cNvSpPr txBox="true"/>
            <p:nvPr/>
          </p:nvSpPr>
          <p:spPr>
            <a:xfrm>
              <a:off x="0" y="-9525"/>
              <a:ext cx="5114853"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Design work requires aesthetic judgment, even when it is framed as product work rather than art</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5622" y="1517288"/>
            <a:ext cx="2771877" cy="3147892"/>
            <a:chOff x="0" y="0"/>
            <a:chExt cx="730042" cy="829074"/>
          </a:xfrm>
        </p:grpSpPr>
        <p:sp>
          <p:nvSpPr>
            <p:cNvPr name="Freeform 3" id="3"/>
            <p:cNvSpPr/>
            <p:nvPr/>
          </p:nvSpPr>
          <p:spPr>
            <a:xfrm flipH="false" flipV="false" rot="0">
              <a:off x="0" y="0"/>
              <a:ext cx="730042" cy="829074"/>
            </a:xfrm>
            <a:custGeom>
              <a:avLst/>
              <a:gdLst/>
              <a:ahLst/>
              <a:cxnLst/>
              <a:rect r="r" b="b" t="t" l="l"/>
              <a:pathLst>
                <a:path h="829074" w="730042">
                  <a:moveTo>
                    <a:pt x="122893" y="0"/>
                  </a:moveTo>
                  <a:lnTo>
                    <a:pt x="607149" y="0"/>
                  </a:lnTo>
                  <a:cubicBezTo>
                    <a:pt x="639742" y="0"/>
                    <a:pt x="671000" y="12948"/>
                    <a:pt x="694047" y="35995"/>
                  </a:cubicBezTo>
                  <a:cubicBezTo>
                    <a:pt x="717094" y="59041"/>
                    <a:pt x="730042" y="90300"/>
                    <a:pt x="730042" y="122893"/>
                  </a:cubicBezTo>
                  <a:lnTo>
                    <a:pt x="730042" y="706181"/>
                  </a:lnTo>
                  <a:cubicBezTo>
                    <a:pt x="730042" y="738774"/>
                    <a:pt x="717094" y="770033"/>
                    <a:pt x="694047" y="793080"/>
                  </a:cubicBezTo>
                  <a:cubicBezTo>
                    <a:pt x="671000" y="816127"/>
                    <a:pt x="639742" y="829074"/>
                    <a:pt x="607149" y="829074"/>
                  </a:cubicBezTo>
                  <a:lnTo>
                    <a:pt x="122893" y="829074"/>
                  </a:lnTo>
                  <a:cubicBezTo>
                    <a:pt x="90300" y="829074"/>
                    <a:pt x="59041" y="816127"/>
                    <a:pt x="35995" y="793080"/>
                  </a:cubicBezTo>
                  <a:cubicBezTo>
                    <a:pt x="12948" y="770033"/>
                    <a:pt x="0" y="738774"/>
                    <a:pt x="0" y="706181"/>
                  </a:cubicBezTo>
                  <a:lnTo>
                    <a:pt x="0" y="122893"/>
                  </a:lnTo>
                  <a:cubicBezTo>
                    <a:pt x="0" y="90300"/>
                    <a:pt x="12948" y="59041"/>
                    <a:pt x="35995" y="35995"/>
                  </a:cubicBezTo>
                  <a:cubicBezTo>
                    <a:pt x="59041" y="12948"/>
                    <a:pt x="90300" y="0"/>
                    <a:pt x="122893" y="0"/>
                  </a:cubicBezTo>
                  <a:close/>
                </a:path>
              </a:pathLst>
            </a:custGeom>
            <a:solidFill>
              <a:srgbClr val="B589FF"/>
            </a:solidFill>
          </p:spPr>
        </p:sp>
        <p:sp>
          <p:nvSpPr>
            <p:cNvPr name="TextBox 4" id="4"/>
            <p:cNvSpPr txBox="true"/>
            <p:nvPr/>
          </p:nvSpPr>
          <p:spPr>
            <a:xfrm>
              <a:off x="0" y="-38100"/>
              <a:ext cx="730042" cy="86717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179503" y="1705295"/>
            <a:ext cx="5375110" cy="2771877"/>
            <a:chOff x="0" y="0"/>
            <a:chExt cx="410900" cy="211896"/>
          </a:xfrm>
        </p:grpSpPr>
        <p:sp>
          <p:nvSpPr>
            <p:cNvPr name="Freeform 6" id="6"/>
            <p:cNvSpPr/>
            <p:nvPr/>
          </p:nvSpPr>
          <p:spPr>
            <a:xfrm flipH="false" flipV="false" rot="0">
              <a:off x="0" y="0"/>
              <a:ext cx="410900" cy="211896"/>
            </a:xfrm>
            <a:custGeom>
              <a:avLst/>
              <a:gdLst/>
              <a:ahLst/>
              <a:cxnLst/>
              <a:rect r="r" b="b" t="t" l="l"/>
              <a:pathLst>
                <a:path h="211896" w="410900">
                  <a:moveTo>
                    <a:pt x="61934" y="0"/>
                  </a:moveTo>
                  <a:lnTo>
                    <a:pt x="348966" y="0"/>
                  </a:lnTo>
                  <a:cubicBezTo>
                    <a:pt x="383171" y="0"/>
                    <a:pt x="410900" y="27729"/>
                    <a:pt x="410900" y="61934"/>
                  </a:cubicBezTo>
                  <a:lnTo>
                    <a:pt x="410900" y="149962"/>
                  </a:lnTo>
                  <a:cubicBezTo>
                    <a:pt x="410900" y="184167"/>
                    <a:pt x="383171" y="211896"/>
                    <a:pt x="348966" y="211896"/>
                  </a:cubicBezTo>
                  <a:lnTo>
                    <a:pt x="61934" y="211896"/>
                  </a:lnTo>
                  <a:cubicBezTo>
                    <a:pt x="27729" y="211896"/>
                    <a:pt x="0" y="184167"/>
                    <a:pt x="0" y="149962"/>
                  </a:cubicBezTo>
                  <a:lnTo>
                    <a:pt x="0" y="61934"/>
                  </a:lnTo>
                  <a:cubicBezTo>
                    <a:pt x="0" y="27729"/>
                    <a:pt x="27729" y="0"/>
                    <a:pt x="61934" y="0"/>
                  </a:cubicBezTo>
                  <a:close/>
                </a:path>
              </a:pathLst>
            </a:custGeom>
            <a:blipFill>
              <a:blip r:embed="rId2"/>
              <a:stretch>
                <a:fillRect l="0" t="-12174" r="0" b="-12174"/>
              </a:stretch>
            </a:blipFill>
          </p:spPr>
        </p:sp>
      </p:grpSp>
      <p:grpSp>
        <p:nvGrpSpPr>
          <p:cNvPr name="Group 7" id="7"/>
          <p:cNvGrpSpPr/>
          <p:nvPr/>
        </p:nvGrpSpPr>
        <p:grpSpPr>
          <a:xfrm rot="0">
            <a:off x="1028700" y="460621"/>
            <a:ext cx="2178629" cy="568079"/>
            <a:chOff x="0" y="0"/>
            <a:chExt cx="573795" cy="149617"/>
          </a:xfrm>
        </p:grpSpPr>
        <p:sp>
          <p:nvSpPr>
            <p:cNvPr name="Freeform 8" id="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9" id="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0" id="10"/>
          <p:cNvGrpSpPr/>
          <p:nvPr/>
        </p:nvGrpSpPr>
        <p:grpSpPr>
          <a:xfrm rot="0">
            <a:off x="3507958" y="460621"/>
            <a:ext cx="2178629" cy="568079"/>
            <a:chOff x="0" y="0"/>
            <a:chExt cx="573795" cy="149617"/>
          </a:xfrm>
        </p:grpSpPr>
        <p:sp>
          <p:nvSpPr>
            <p:cNvPr name="Freeform 11" id="11"/>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2" id="12"/>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sp>
        <p:nvSpPr>
          <p:cNvPr name="TextBox 13" id="13"/>
          <p:cNvSpPr txBox="true"/>
          <p:nvPr/>
        </p:nvSpPr>
        <p:spPr>
          <a:xfrm rot="0">
            <a:off x="2615554" y="4343822"/>
            <a:ext cx="13327738" cy="3928110"/>
          </a:xfrm>
          <a:prstGeom prst="rect">
            <a:avLst/>
          </a:prstGeom>
        </p:spPr>
        <p:txBody>
          <a:bodyPr anchor="t" rtlCol="false" tIns="0" lIns="0" bIns="0" rIns="0">
            <a:spAutoFit/>
          </a:bodyPr>
          <a:lstStyle/>
          <a:p>
            <a:pPr algn="just" marL="474979" indent="-237490" lvl="1">
              <a:lnSpc>
                <a:spcPts val="3959"/>
              </a:lnSpc>
              <a:buFont typeface="Arial"/>
              <a:buChar char="•"/>
            </a:pPr>
            <a:r>
              <a:rPr lang="en-US" sz="2199">
                <a:solidFill>
                  <a:srgbClr val="000000"/>
                </a:solidFill>
                <a:latin typeface="DM Sans"/>
                <a:ea typeface="DM Sans"/>
                <a:cs typeface="DM Sans"/>
                <a:sym typeface="DM Sans"/>
              </a:rPr>
              <a:t>Brainstorming is where AI creates the most value</a:t>
            </a:r>
          </a:p>
          <a:p>
            <a:pPr algn="just" marL="474979" indent="-237490" lvl="1">
              <a:lnSpc>
                <a:spcPts val="3959"/>
              </a:lnSpc>
              <a:buFont typeface="Arial"/>
              <a:buChar char="•"/>
            </a:pPr>
            <a:r>
              <a:rPr lang="en-US" sz="2199">
                <a:solidFill>
                  <a:srgbClr val="000000"/>
                </a:solidFill>
                <a:latin typeface="DM Sans"/>
                <a:ea typeface="DM Sans"/>
                <a:cs typeface="DM Sans"/>
                <a:sym typeface="DM Sans"/>
              </a:rPr>
              <a:t>AI accelerates ideation but introduces uncertainty and overhead</a:t>
            </a:r>
          </a:p>
          <a:p>
            <a:pPr algn="just" marL="474979" indent="-237490" lvl="1">
              <a:lnSpc>
                <a:spcPts val="3959"/>
              </a:lnSpc>
              <a:buFont typeface="Arial"/>
              <a:buChar char="•"/>
            </a:pPr>
            <a:r>
              <a:rPr lang="en-US" sz="2199">
                <a:solidFill>
                  <a:srgbClr val="000000"/>
                </a:solidFill>
                <a:latin typeface="DM Sans"/>
                <a:ea typeface="DM Sans"/>
                <a:cs typeface="DM Sans"/>
                <a:sym typeface="DM Sans"/>
              </a:rPr>
              <a:t>AI partly shifts effort from creation to decision-making</a:t>
            </a:r>
          </a:p>
          <a:p>
            <a:pPr algn="just" marL="474979" indent="-237490" lvl="1">
              <a:lnSpc>
                <a:spcPts val="3959"/>
              </a:lnSpc>
              <a:buFont typeface="Arial"/>
              <a:buChar char="•"/>
            </a:pPr>
            <a:r>
              <a:rPr lang="en-US" sz="2199">
                <a:solidFill>
                  <a:srgbClr val="000000"/>
                </a:solidFill>
                <a:latin typeface="DM Sans"/>
                <a:ea typeface="DM Sans"/>
                <a:cs typeface="DM Sans"/>
                <a:sym typeface="DM Sans"/>
              </a:rPr>
              <a:t>AI can generate options, but design quality comes from human judgment and intervention.</a:t>
            </a:r>
          </a:p>
          <a:p>
            <a:pPr algn="just" marL="474979" indent="-237490" lvl="1">
              <a:lnSpc>
                <a:spcPts val="3959"/>
              </a:lnSpc>
              <a:buFont typeface="Arial"/>
              <a:buChar char="•"/>
            </a:pPr>
            <a:r>
              <a:rPr lang="en-US" sz="2199">
                <a:solidFill>
                  <a:srgbClr val="000000"/>
                </a:solidFill>
                <a:latin typeface="DM Sans"/>
                <a:ea typeface="DM Sans"/>
                <a:cs typeface="DM Sans"/>
                <a:sym typeface="DM Sans"/>
              </a:rPr>
              <a:t>Effective workflows rely on comparing multiple alternatives and iterations</a:t>
            </a:r>
          </a:p>
          <a:p>
            <a:pPr algn="just" marL="474979" indent="-237490" lvl="1">
              <a:lnSpc>
                <a:spcPts val="3959"/>
              </a:lnSpc>
              <a:buFont typeface="Arial"/>
              <a:buChar char="•"/>
            </a:pPr>
            <a:r>
              <a:rPr lang="en-US" sz="2199">
                <a:solidFill>
                  <a:srgbClr val="000000"/>
                </a:solidFill>
                <a:latin typeface="DM Sans"/>
                <a:ea typeface="DM Sans"/>
                <a:cs typeface="DM Sans"/>
                <a:sym typeface="DM Sans"/>
              </a:rPr>
              <a:t>Intermediate outputs can have long-term value beyond a single task</a:t>
            </a:r>
          </a:p>
          <a:p>
            <a:pPr algn="just" marL="474979" indent="-237490" lvl="1">
              <a:lnSpc>
                <a:spcPts val="3959"/>
              </a:lnSpc>
              <a:buFont typeface="Arial"/>
              <a:buChar char="•"/>
            </a:pPr>
            <a:r>
              <a:rPr lang="en-US" sz="2199">
                <a:solidFill>
                  <a:srgbClr val="000000"/>
                </a:solidFill>
                <a:latin typeface="DM Sans"/>
                <a:ea typeface="DM Sans"/>
                <a:cs typeface="DM Sans"/>
                <a:sym typeface="DM Sans"/>
              </a:rPr>
              <a:t>Tool fragmentation disrupts creative flow</a:t>
            </a:r>
          </a:p>
          <a:p>
            <a:pPr algn="just" marL="474979" indent="-237490" lvl="1">
              <a:lnSpc>
                <a:spcPts val="3959"/>
              </a:lnSpc>
              <a:buFont typeface="Arial"/>
              <a:buChar char="•"/>
            </a:pPr>
            <a:r>
              <a:rPr lang="en-US" sz="2199">
                <a:solidFill>
                  <a:srgbClr val="000000"/>
                </a:solidFill>
                <a:latin typeface="DM Sans"/>
                <a:ea typeface="DM Sans"/>
                <a:cs typeface="DM Sans"/>
                <a:sym typeface="DM Sans"/>
              </a:rPr>
              <a:t>Tool choice is contextual, not hierarchical</a:t>
            </a:r>
          </a:p>
        </p:txBody>
      </p:sp>
      <p:grpSp>
        <p:nvGrpSpPr>
          <p:cNvPr name="Group 14" id="14"/>
          <p:cNvGrpSpPr/>
          <p:nvPr/>
        </p:nvGrpSpPr>
        <p:grpSpPr>
          <a:xfrm rot="0">
            <a:off x="8474817" y="460621"/>
            <a:ext cx="8784483" cy="568079"/>
            <a:chOff x="0" y="0"/>
            <a:chExt cx="2313609" cy="149617"/>
          </a:xfrm>
        </p:grpSpPr>
        <p:sp>
          <p:nvSpPr>
            <p:cNvPr name="Freeform 15" id="15"/>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6" id="16"/>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- 2</a:t>
              </a:r>
            </a:p>
          </p:txBody>
        </p:sp>
      </p:grpSp>
      <p:sp>
        <p:nvSpPr>
          <p:cNvPr name="Freeform 17" id="17"/>
          <p:cNvSpPr/>
          <p:nvPr/>
        </p:nvSpPr>
        <p:spPr>
          <a:xfrm flipH="false" flipV="false" rot="-7036320">
            <a:off x="12782999" y="1813887"/>
            <a:ext cx="8389770" cy="11480232"/>
          </a:xfrm>
          <a:custGeom>
            <a:avLst/>
            <a:gdLst/>
            <a:ahLst/>
            <a:cxnLst/>
            <a:rect r="r" b="b" t="t" l="l"/>
            <a:pathLst>
              <a:path h="11480232" w="8389770">
                <a:moveTo>
                  <a:pt x="0" y="0"/>
                </a:moveTo>
                <a:lnTo>
                  <a:pt x="8389771" y="0"/>
                </a:lnTo>
                <a:lnTo>
                  <a:pt x="8389771" y="11480232"/>
                </a:lnTo>
                <a:lnTo>
                  <a:pt x="0" y="11480232"/>
                </a:lnTo>
                <a:lnTo>
                  <a:pt x="0" y="0"/>
                </a:lnTo>
                <a:close/>
              </a:path>
            </a:pathLst>
          </a:custGeom>
          <a:blipFill>
            <a:blip r:embed="rId3">
              <a:alphaModFix amt="80000"/>
            </a:blip>
            <a:stretch>
              <a:fillRect l="-15168" t="0" r="-15168" b="0"/>
            </a:stretch>
          </a:blipFill>
        </p:spPr>
      </p:sp>
      <p:sp>
        <p:nvSpPr>
          <p:cNvPr name="Freeform 18" id="18"/>
          <p:cNvSpPr/>
          <p:nvPr/>
        </p:nvSpPr>
        <p:spPr>
          <a:xfrm flipH="true" flipV="false" rot="0">
            <a:off x="-3484060" y="5447172"/>
            <a:ext cx="6237270" cy="8229600"/>
          </a:xfrm>
          <a:custGeom>
            <a:avLst/>
            <a:gdLst/>
            <a:ahLst/>
            <a:cxnLst/>
            <a:rect r="r" b="b" t="t" l="l"/>
            <a:pathLst>
              <a:path h="8229600" w="6237270">
                <a:moveTo>
                  <a:pt x="6237270" y="0"/>
                </a:moveTo>
                <a:lnTo>
                  <a:pt x="0" y="0"/>
                </a:lnTo>
                <a:lnTo>
                  <a:pt x="0" y="8229600"/>
                </a:lnTo>
                <a:lnTo>
                  <a:pt x="6237270" y="8229600"/>
                </a:lnTo>
                <a:lnTo>
                  <a:pt x="6237270" y="0"/>
                </a:lnTo>
                <a:close/>
              </a:path>
            </a:pathLst>
          </a:custGeom>
          <a:blipFill>
            <a:blip r:embed="rId4"/>
            <a:stretch>
              <a:fillRect l="0" t="0" r="0" b="0"/>
            </a:stretch>
          </a:blipFill>
        </p:spPr>
      </p:sp>
      <p:sp>
        <p:nvSpPr>
          <p:cNvPr name="AutoShape 19" id="19"/>
          <p:cNvSpPr/>
          <p:nvPr/>
        </p:nvSpPr>
        <p:spPr>
          <a:xfrm flipH="true">
            <a:off x="2311805" y="3158678"/>
            <a:ext cx="6693560" cy="0"/>
          </a:xfrm>
          <a:prstGeom prst="line">
            <a:avLst/>
          </a:prstGeom>
          <a:ln cap="flat" w="19050">
            <a:solidFill>
              <a:srgbClr val="000000"/>
            </a:solidFill>
            <a:prstDash val="solid"/>
            <a:headEnd type="none" len="sm" w="sm"/>
            <a:tailEnd type="none" len="sm" w="sm"/>
          </a:ln>
        </p:spPr>
      </p:sp>
      <p:sp>
        <p:nvSpPr>
          <p:cNvPr name="TextBox 20" id="20"/>
          <p:cNvSpPr txBox="true"/>
          <p:nvPr/>
        </p:nvSpPr>
        <p:spPr>
          <a:xfrm rot="0">
            <a:off x="2615554" y="1643715"/>
            <a:ext cx="6086062" cy="1226820"/>
          </a:xfrm>
          <a:prstGeom prst="rect">
            <a:avLst/>
          </a:prstGeom>
        </p:spPr>
        <p:txBody>
          <a:bodyPr anchor="t" rtlCol="false" tIns="0" lIns="0" bIns="0" rIns="0">
            <a:spAutoFit/>
          </a:bodyPr>
          <a:lstStyle/>
          <a:p>
            <a:pPr algn="l">
              <a:lnSpc>
                <a:spcPts val="10080"/>
              </a:lnSpc>
              <a:spcBef>
                <a:spcPct val="0"/>
              </a:spcBef>
            </a:pPr>
            <a:r>
              <a:rPr lang="en-US" sz="7200" b="true">
                <a:solidFill>
                  <a:srgbClr val="000000"/>
                </a:solidFill>
                <a:latin typeface="DM Sans Bold"/>
                <a:ea typeface="DM Sans Bold"/>
                <a:cs typeface="DM Sans Bold"/>
                <a:sym typeface="DM Sans Bold"/>
              </a:rPr>
              <a:t>Key Insights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5622" y="1517288"/>
            <a:ext cx="2771877" cy="3147892"/>
            <a:chOff x="0" y="0"/>
            <a:chExt cx="730042" cy="829074"/>
          </a:xfrm>
        </p:grpSpPr>
        <p:sp>
          <p:nvSpPr>
            <p:cNvPr name="Freeform 3" id="3"/>
            <p:cNvSpPr/>
            <p:nvPr/>
          </p:nvSpPr>
          <p:spPr>
            <a:xfrm flipH="false" flipV="false" rot="0">
              <a:off x="0" y="0"/>
              <a:ext cx="730042" cy="829074"/>
            </a:xfrm>
            <a:custGeom>
              <a:avLst/>
              <a:gdLst/>
              <a:ahLst/>
              <a:cxnLst/>
              <a:rect r="r" b="b" t="t" l="l"/>
              <a:pathLst>
                <a:path h="829074" w="730042">
                  <a:moveTo>
                    <a:pt x="122893" y="0"/>
                  </a:moveTo>
                  <a:lnTo>
                    <a:pt x="607149" y="0"/>
                  </a:lnTo>
                  <a:cubicBezTo>
                    <a:pt x="639742" y="0"/>
                    <a:pt x="671000" y="12948"/>
                    <a:pt x="694047" y="35995"/>
                  </a:cubicBezTo>
                  <a:cubicBezTo>
                    <a:pt x="717094" y="59041"/>
                    <a:pt x="730042" y="90300"/>
                    <a:pt x="730042" y="122893"/>
                  </a:cubicBezTo>
                  <a:lnTo>
                    <a:pt x="730042" y="706181"/>
                  </a:lnTo>
                  <a:cubicBezTo>
                    <a:pt x="730042" y="738774"/>
                    <a:pt x="717094" y="770033"/>
                    <a:pt x="694047" y="793080"/>
                  </a:cubicBezTo>
                  <a:cubicBezTo>
                    <a:pt x="671000" y="816127"/>
                    <a:pt x="639742" y="829074"/>
                    <a:pt x="607149" y="829074"/>
                  </a:cubicBezTo>
                  <a:lnTo>
                    <a:pt x="122893" y="829074"/>
                  </a:lnTo>
                  <a:cubicBezTo>
                    <a:pt x="90300" y="829074"/>
                    <a:pt x="59041" y="816127"/>
                    <a:pt x="35995" y="793080"/>
                  </a:cubicBezTo>
                  <a:cubicBezTo>
                    <a:pt x="12948" y="770033"/>
                    <a:pt x="0" y="738774"/>
                    <a:pt x="0" y="706181"/>
                  </a:cubicBezTo>
                  <a:lnTo>
                    <a:pt x="0" y="122893"/>
                  </a:lnTo>
                  <a:cubicBezTo>
                    <a:pt x="0" y="90300"/>
                    <a:pt x="12948" y="59041"/>
                    <a:pt x="35995" y="35995"/>
                  </a:cubicBezTo>
                  <a:cubicBezTo>
                    <a:pt x="59041" y="12948"/>
                    <a:pt x="90300" y="0"/>
                    <a:pt x="122893" y="0"/>
                  </a:cubicBezTo>
                  <a:close/>
                </a:path>
              </a:pathLst>
            </a:custGeom>
            <a:solidFill>
              <a:srgbClr val="B589FF"/>
            </a:solidFill>
          </p:spPr>
        </p:sp>
        <p:sp>
          <p:nvSpPr>
            <p:cNvPr name="TextBox 4" id="4"/>
            <p:cNvSpPr txBox="true"/>
            <p:nvPr/>
          </p:nvSpPr>
          <p:spPr>
            <a:xfrm>
              <a:off x="0" y="-38100"/>
              <a:ext cx="730042" cy="8671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61200" y="3916568"/>
            <a:ext cx="7056882" cy="8229600"/>
          </a:xfrm>
          <a:custGeom>
            <a:avLst/>
            <a:gdLst/>
            <a:ahLst/>
            <a:cxnLst/>
            <a:rect r="r" b="b" t="t" l="l"/>
            <a:pathLst>
              <a:path h="8229600" w="7056882">
                <a:moveTo>
                  <a:pt x="0" y="0"/>
                </a:moveTo>
                <a:lnTo>
                  <a:pt x="7056882" y="0"/>
                </a:lnTo>
                <a:lnTo>
                  <a:pt x="7056882" y="8229600"/>
                </a:lnTo>
                <a:lnTo>
                  <a:pt x="0" y="8229600"/>
                </a:lnTo>
                <a:lnTo>
                  <a:pt x="0" y="0"/>
                </a:lnTo>
                <a:close/>
              </a:path>
            </a:pathLst>
          </a:custGeom>
          <a:blipFill>
            <a:blip r:embed="rId2"/>
            <a:stretch>
              <a:fillRect l="0" t="0" r="0" b="0"/>
            </a:stretch>
          </a:blipFill>
        </p:spPr>
      </p:sp>
      <p:grpSp>
        <p:nvGrpSpPr>
          <p:cNvPr name="Group 6" id="6"/>
          <p:cNvGrpSpPr/>
          <p:nvPr/>
        </p:nvGrpSpPr>
        <p:grpSpPr>
          <a:xfrm rot="0">
            <a:off x="1028700" y="460621"/>
            <a:ext cx="2178629" cy="568079"/>
            <a:chOff x="0" y="0"/>
            <a:chExt cx="573795" cy="149617"/>
          </a:xfrm>
        </p:grpSpPr>
        <p:sp>
          <p:nvSpPr>
            <p:cNvPr name="Freeform 7" id="7"/>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8" id="8"/>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9" id="9"/>
          <p:cNvGrpSpPr/>
          <p:nvPr/>
        </p:nvGrpSpPr>
        <p:grpSpPr>
          <a:xfrm rot="0">
            <a:off x="3507958" y="460621"/>
            <a:ext cx="2178629" cy="568079"/>
            <a:chOff x="0" y="0"/>
            <a:chExt cx="573795" cy="149617"/>
          </a:xfrm>
        </p:grpSpPr>
        <p:sp>
          <p:nvSpPr>
            <p:cNvPr name="Freeform 10" id="10"/>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1" id="11"/>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sp>
        <p:nvSpPr>
          <p:cNvPr name="TextBox 12" id="12"/>
          <p:cNvSpPr txBox="true"/>
          <p:nvPr/>
        </p:nvSpPr>
        <p:spPr>
          <a:xfrm rot="0">
            <a:off x="2311805" y="3311078"/>
            <a:ext cx="13183641" cy="5909310"/>
          </a:xfrm>
          <a:prstGeom prst="rect">
            <a:avLst/>
          </a:prstGeom>
        </p:spPr>
        <p:txBody>
          <a:bodyPr anchor="t" rtlCol="false" tIns="0" lIns="0" bIns="0" rIns="0">
            <a:spAutoFit/>
          </a:bodyPr>
          <a:lstStyle/>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AI tools that prioritize fast, low-friction exploration during early ideation.</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to manage time, effort, and uncertainty during exploration, maintaining a sense of control rather than being driven by AI unpredictability.</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tools that help her choose, discard, and combine ideas, instead of simply generating more outputs.</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part of generated images to persist as reusable assets</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a unified and continuous workflow, minimizing tool switching and context loss to preserve creative flow.</a:t>
            </a:r>
          </a:p>
          <a:p>
            <a:pPr algn="l" marL="474979" indent="-237490" lvl="1">
              <a:lnSpc>
                <a:spcPts val="3959"/>
              </a:lnSpc>
              <a:buFont typeface="Arial"/>
              <a:buChar char="•"/>
            </a:pPr>
            <a:r>
              <a:rPr lang="en-US" sz="2199">
                <a:solidFill>
                  <a:srgbClr val="000000"/>
                </a:solidFill>
                <a:latin typeface="DM Sans"/>
                <a:ea typeface="DM Sans"/>
                <a:cs typeface="DM Sans"/>
                <a:sym typeface="DM Sans"/>
              </a:rPr>
              <a:t>She needs mechanisms to externalize design intent and aesthetic judgment into visible, manipulable representations, so intent expressed through text or images can be inspected, adjusted, and used to intentionally steer generative outcomes</a:t>
            </a:r>
          </a:p>
          <a:p>
            <a:pPr algn="l">
              <a:lnSpc>
                <a:spcPts val="3959"/>
              </a:lnSpc>
            </a:pPr>
          </a:p>
        </p:txBody>
      </p:sp>
      <p:grpSp>
        <p:nvGrpSpPr>
          <p:cNvPr name="Group 13" id="13"/>
          <p:cNvGrpSpPr/>
          <p:nvPr/>
        </p:nvGrpSpPr>
        <p:grpSpPr>
          <a:xfrm rot="0">
            <a:off x="8474817" y="460621"/>
            <a:ext cx="8784483" cy="568079"/>
            <a:chOff x="0" y="0"/>
            <a:chExt cx="2313609" cy="149617"/>
          </a:xfrm>
        </p:grpSpPr>
        <p:sp>
          <p:nvSpPr>
            <p:cNvPr name="Freeform 14" id="14"/>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5" id="15"/>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- 2</a:t>
              </a:r>
            </a:p>
          </p:txBody>
        </p:sp>
      </p:grpSp>
      <p:sp>
        <p:nvSpPr>
          <p:cNvPr name="AutoShape 16" id="16"/>
          <p:cNvSpPr/>
          <p:nvPr/>
        </p:nvSpPr>
        <p:spPr>
          <a:xfrm flipH="true">
            <a:off x="2311805" y="3158678"/>
            <a:ext cx="6693560" cy="0"/>
          </a:xfrm>
          <a:prstGeom prst="line">
            <a:avLst/>
          </a:prstGeom>
          <a:ln cap="flat" w="19050">
            <a:solidFill>
              <a:srgbClr val="000000"/>
            </a:solidFill>
            <a:prstDash val="solid"/>
            <a:headEnd type="none" len="sm" w="sm"/>
            <a:tailEnd type="none" len="sm" w="sm"/>
          </a:ln>
        </p:spPr>
      </p:sp>
      <p:sp>
        <p:nvSpPr>
          <p:cNvPr name="TextBox 17" id="17"/>
          <p:cNvSpPr txBox="true"/>
          <p:nvPr/>
        </p:nvSpPr>
        <p:spPr>
          <a:xfrm rot="0">
            <a:off x="2615554" y="1643715"/>
            <a:ext cx="6086062" cy="1226820"/>
          </a:xfrm>
          <a:prstGeom prst="rect">
            <a:avLst/>
          </a:prstGeom>
        </p:spPr>
        <p:txBody>
          <a:bodyPr anchor="t" rtlCol="false" tIns="0" lIns="0" bIns="0" rIns="0">
            <a:spAutoFit/>
          </a:bodyPr>
          <a:lstStyle/>
          <a:p>
            <a:pPr algn="l">
              <a:lnSpc>
                <a:spcPts val="10080"/>
              </a:lnSpc>
              <a:spcBef>
                <a:spcPct val="0"/>
              </a:spcBef>
            </a:pPr>
            <a:r>
              <a:rPr lang="en-US" sz="7200" b="true">
                <a:solidFill>
                  <a:srgbClr val="000000"/>
                </a:solidFill>
                <a:latin typeface="DM Sans Bold"/>
                <a:ea typeface="DM Sans Bold"/>
                <a:cs typeface="DM Sans Bold"/>
                <a:sym typeface="DM Sans Bold"/>
              </a:rPr>
              <a:t>Key Needs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71194">
            <a:off x="1806752" y="-2481889"/>
            <a:ext cx="12726529" cy="15801175"/>
          </a:xfrm>
          <a:custGeom>
            <a:avLst/>
            <a:gdLst/>
            <a:ahLst/>
            <a:cxnLst/>
            <a:rect r="r" b="b" t="t" l="l"/>
            <a:pathLst>
              <a:path h="15801175" w="12726529">
                <a:moveTo>
                  <a:pt x="0" y="0"/>
                </a:moveTo>
                <a:lnTo>
                  <a:pt x="12726529" y="0"/>
                </a:lnTo>
                <a:lnTo>
                  <a:pt x="12726529" y="15801174"/>
                </a:lnTo>
                <a:lnTo>
                  <a:pt x="0" y="15801174"/>
                </a:lnTo>
                <a:lnTo>
                  <a:pt x="0" y="0"/>
                </a:lnTo>
                <a:close/>
              </a:path>
            </a:pathLst>
          </a:custGeom>
          <a:blipFill>
            <a:blip r:embed="rId2"/>
            <a:stretch>
              <a:fillRect l="0" t="0" r="0" b="0"/>
            </a:stretch>
          </a:blipFill>
        </p:spPr>
      </p:sp>
      <p:grpSp>
        <p:nvGrpSpPr>
          <p:cNvPr name="Group 3" id="3"/>
          <p:cNvGrpSpPr/>
          <p:nvPr/>
        </p:nvGrpSpPr>
        <p:grpSpPr>
          <a:xfrm rot="0">
            <a:off x="1028700" y="460621"/>
            <a:ext cx="16230600" cy="568079"/>
            <a:chOff x="0" y="0"/>
            <a:chExt cx="21640800" cy="757438"/>
          </a:xfrm>
        </p:grpSpPr>
        <p:grpSp>
          <p:nvGrpSpPr>
            <p:cNvPr name="Group 4" id="4"/>
            <p:cNvGrpSpPr/>
            <p:nvPr/>
          </p:nvGrpSpPr>
          <p:grpSpPr>
            <a:xfrm rot="0">
              <a:off x="0" y="0"/>
              <a:ext cx="2904839" cy="757438"/>
              <a:chOff x="0" y="0"/>
              <a:chExt cx="573795" cy="149617"/>
            </a:xfrm>
          </p:grpSpPr>
          <p:sp>
            <p:nvSpPr>
              <p:cNvPr name="Freeform 5" id="5"/>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6" id="6"/>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7" id="7"/>
            <p:cNvGrpSpPr/>
            <p:nvPr/>
          </p:nvGrpSpPr>
          <p:grpSpPr>
            <a:xfrm rot="0">
              <a:off x="3305678" y="0"/>
              <a:ext cx="2904839" cy="757438"/>
              <a:chOff x="0" y="0"/>
              <a:chExt cx="573795" cy="149617"/>
            </a:xfrm>
          </p:grpSpPr>
          <p:sp>
            <p:nvSpPr>
              <p:cNvPr name="Freeform 8" id="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9" id="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0" id="10"/>
            <p:cNvGrpSpPr/>
            <p:nvPr/>
          </p:nvGrpSpPr>
          <p:grpSpPr>
            <a:xfrm rot="0">
              <a:off x="9928155" y="0"/>
              <a:ext cx="11712645" cy="757438"/>
              <a:chOff x="0" y="0"/>
              <a:chExt cx="2313609" cy="149617"/>
            </a:xfrm>
          </p:grpSpPr>
          <p:sp>
            <p:nvSpPr>
              <p:cNvPr name="Freeform 11" id="11"/>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2" id="12"/>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a:t>
                </a:r>
              </a:p>
            </p:txBody>
          </p:sp>
        </p:grpSp>
      </p:grpSp>
      <p:grpSp>
        <p:nvGrpSpPr>
          <p:cNvPr name="Group 13" id="13"/>
          <p:cNvGrpSpPr/>
          <p:nvPr/>
        </p:nvGrpSpPr>
        <p:grpSpPr>
          <a:xfrm rot="5400000">
            <a:off x="14329528" y="8996062"/>
            <a:ext cx="4520687" cy="1338857"/>
            <a:chOff x="0" y="0"/>
            <a:chExt cx="1190634" cy="352621"/>
          </a:xfrm>
        </p:grpSpPr>
        <p:sp>
          <p:nvSpPr>
            <p:cNvPr name="Freeform 14" id="14"/>
            <p:cNvSpPr/>
            <p:nvPr/>
          </p:nvSpPr>
          <p:spPr>
            <a:xfrm flipH="false" flipV="false" rot="0">
              <a:off x="0" y="0"/>
              <a:ext cx="1190634" cy="352621"/>
            </a:xfrm>
            <a:custGeom>
              <a:avLst/>
              <a:gdLst/>
              <a:ahLst/>
              <a:cxnLst/>
              <a:rect r="r" b="b" t="t" l="l"/>
              <a:pathLst>
                <a:path h="352621" w="1190634">
                  <a:moveTo>
                    <a:pt x="169543" y="0"/>
                  </a:moveTo>
                  <a:lnTo>
                    <a:pt x="1021091" y="0"/>
                  </a:lnTo>
                  <a:cubicBezTo>
                    <a:pt x="1066056" y="0"/>
                    <a:pt x="1109180" y="17862"/>
                    <a:pt x="1140976" y="49658"/>
                  </a:cubicBezTo>
                  <a:cubicBezTo>
                    <a:pt x="1172771" y="81453"/>
                    <a:pt x="1190634" y="124577"/>
                    <a:pt x="1190634" y="169543"/>
                  </a:cubicBezTo>
                  <a:lnTo>
                    <a:pt x="1190634" y="183078"/>
                  </a:lnTo>
                  <a:cubicBezTo>
                    <a:pt x="1190634" y="276714"/>
                    <a:pt x="1114727" y="352621"/>
                    <a:pt x="1021091" y="352621"/>
                  </a:cubicBezTo>
                  <a:lnTo>
                    <a:pt x="169543" y="352621"/>
                  </a:lnTo>
                  <a:cubicBezTo>
                    <a:pt x="124577" y="352621"/>
                    <a:pt x="81453" y="334758"/>
                    <a:pt x="49658" y="302963"/>
                  </a:cubicBezTo>
                  <a:cubicBezTo>
                    <a:pt x="17862" y="271167"/>
                    <a:pt x="0" y="228043"/>
                    <a:pt x="0" y="183078"/>
                  </a:cubicBezTo>
                  <a:lnTo>
                    <a:pt x="0" y="169543"/>
                  </a:lnTo>
                  <a:cubicBezTo>
                    <a:pt x="0" y="124577"/>
                    <a:pt x="17862" y="81453"/>
                    <a:pt x="49658" y="49658"/>
                  </a:cubicBezTo>
                  <a:cubicBezTo>
                    <a:pt x="81453" y="17862"/>
                    <a:pt x="124577" y="0"/>
                    <a:pt x="169543" y="0"/>
                  </a:cubicBezTo>
                  <a:close/>
                </a:path>
              </a:pathLst>
            </a:custGeom>
            <a:solidFill>
              <a:srgbClr val="B589FF"/>
            </a:solidFill>
          </p:spPr>
        </p:sp>
        <p:sp>
          <p:nvSpPr>
            <p:cNvPr name="TextBox 15" id="15"/>
            <p:cNvSpPr txBox="true"/>
            <p:nvPr/>
          </p:nvSpPr>
          <p:spPr>
            <a:xfrm>
              <a:off x="0" y="-38100"/>
              <a:ext cx="1190634" cy="390721"/>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flipH="true">
            <a:off x="1028700" y="4237317"/>
            <a:ext cx="5643550" cy="0"/>
          </a:xfrm>
          <a:prstGeom prst="line">
            <a:avLst/>
          </a:prstGeom>
          <a:ln cap="flat" w="19050">
            <a:solidFill>
              <a:srgbClr val="000000"/>
            </a:solidFill>
            <a:prstDash val="solid"/>
            <a:headEnd type="none" len="sm" w="sm"/>
            <a:tailEnd type="none" len="sm" w="sm"/>
          </a:ln>
        </p:spPr>
      </p:sp>
      <p:sp>
        <p:nvSpPr>
          <p:cNvPr name="AutoShape 17" id="17"/>
          <p:cNvSpPr/>
          <p:nvPr/>
        </p:nvSpPr>
        <p:spPr>
          <a:xfrm flipH="true">
            <a:off x="1028700" y="5029275"/>
            <a:ext cx="5643550" cy="0"/>
          </a:xfrm>
          <a:prstGeom prst="line">
            <a:avLst/>
          </a:prstGeom>
          <a:ln cap="flat" w="19050">
            <a:solidFill>
              <a:srgbClr val="000000"/>
            </a:solidFill>
            <a:prstDash val="solid"/>
            <a:headEnd type="none" len="sm" w="sm"/>
            <a:tailEnd type="none" len="sm" w="sm"/>
          </a:ln>
        </p:spPr>
      </p:sp>
      <p:sp>
        <p:nvSpPr>
          <p:cNvPr name="AutoShape 18" id="18"/>
          <p:cNvSpPr/>
          <p:nvPr/>
        </p:nvSpPr>
        <p:spPr>
          <a:xfrm flipH="true">
            <a:off x="1028700" y="5821232"/>
            <a:ext cx="5643550" cy="0"/>
          </a:xfrm>
          <a:prstGeom prst="line">
            <a:avLst/>
          </a:prstGeom>
          <a:ln cap="flat" w="19050">
            <a:solidFill>
              <a:srgbClr val="000000"/>
            </a:solidFill>
            <a:prstDash val="solid"/>
            <a:headEnd type="none" len="sm" w="sm"/>
            <a:tailEnd type="none" len="sm" w="sm"/>
          </a:ln>
        </p:spPr>
      </p:sp>
      <p:sp>
        <p:nvSpPr>
          <p:cNvPr name="AutoShape 19" id="19"/>
          <p:cNvSpPr/>
          <p:nvPr/>
        </p:nvSpPr>
        <p:spPr>
          <a:xfrm flipH="true">
            <a:off x="1028700" y="6613189"/>
            <a:ext cx="5643550" cy="0"/>
          </a:xfrm>
          <a:prstGeom prst="line">
            <a:avLst/>
          </a:prstGeom>
          <a:ln cap="flat" w="19050">
            <a:solidFill>
              <a:srgbClr val="000000"/>
            </a:solidFill>
            <a:prstDash val="solid"/>
            <a:headEnd type="none" len="sm" w="sm"/>
            <a:tailEnd type="none" len="sm" w="sm"/>
          </a:ln>
        </p:spPr>
      </p:sp>
      <p:sp>
        <p:nvSpPr>
          <p:cNvPr name="AutoShape 20" id="20"/>
          <p:cNvSpPr/>
          <p:nvPr/>
        </p:nvSpPr>
        <p:spPr>
          <a:xfrm flipH="true">
            <a:off x="1028700" y="7405147"/>
            <a:ext cx="5643550" cy="0"/>
          </a:xfrm>
          <a:prstGeom prst="line">
            <a:avLst/>
          </a:prstGeom>
          <a:ln cap="flat" w="19050">
            <a:solidFill>
              <a:srgbClr val="000000"/>
            </a:solidFill>
            <a:prstDash val="solid"/>
            <a:headEnd type="none" len="sm" w="sm"/>
            <a:tailEnd type="none" len="sm" w="sm"/>
          </a:ln>
        </p:spPr>
      </p:sp>
      <p:sp>
        <p:nvSpPr>
          <p:cNvPr name="TextBox 21" id="21"/>
          <p:cNvSpPr txBox="true"/>
          <p:nvPr/>
        </p:nvSpPr>
        <p:spPr>
          <a:xfrm rot="0">
            <a:off x="1028700" y="1748414"/>
            <a:ext cx="7937730" cy="1226820"/>
          </a:xfrm>
          <a:prstGeom prst="rect">
            <a:avLst/>
          </a:prstGeom>
        </p:spPr>
        <p:txBody>
          <a:bodyPr anchor="t" rtlCol="false" tIns="0" lIns="0" bIns="0" rIns="0">
            <a:spAutoFit/>
          </a:bodyPr>
          <a:lstStyle/>
          <a:p>
            <a:pPr algn="l">
              <a:lnSpc>
                <a:spcPts val="10080"/>
              </a:lnSpc>
              <a:spcBef>
                <a:spcPct val="0"/>
              </a:spcBef>
            </a:pPr>
            <a:r>
              <a:rPr lang="en-US" sz="7200" b="true">
                <a:solidFill>
                  <a:srgbClr val="000000"/>
                </a:solidFill>
                <a:latin typeface="DM Sans Bold"/>
                <a:ea typeface="DM Sans Bold"/>
                <a:cs typeface="DM Sans Bold"/>
                <a:sym typeface="DM Sans Bold"/>
              </a:rPr>
              <a:t>Table of Contents</a:t>
            </a:r>
          </a:p>
        </p:txBody>
      </p:sp>
      <p:sp>
        <p:nvSpPr>
          <p:cNvPr name="TextBox 22" id="22"/>
          <p:cNvSpPr txBox="true"/>
          <p:nvPr/>
        </p:nvSpPr>
        <p:spPr>
          <a:xfrm rot="0">
            <a:off x="1028700" y="3616810"/>
            <a:ext cx="6052002" cy="405765"/>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DM Sans"/>
                <a:ea typeface="DM Sans"/>
                <a:cs typeface="DM Sans"/>
                <a:sym typeface="DM Sans"/>
              </a:rPr>
              <a:t>Team Introduction</a:t>
            </a:r>
          </a:p>
        </p:txBody>
      </p:sp>
      <p:sp>
        <p:nvSpPr>
          <p:cNvPr name="TextBox 23" id="23"/>
          <p:cNvSpPr txBox="true"/>
          <p:nvPr/>
        </p:nvSpPr>
        <p:spPr>
          <a:xfrm rot="0">
            <a:off x="1028700" y="4404397"/>
            <a:ext cx="6052002" cy="405765"/>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DM Sans"/>
                <a:ea typeface="DM Sans"/>
                <a:cs typeface="DM Sans"/>
                <a:sym typeface="DM Sans"/>
              </a:rPr>
              <a:t>Problem Domain</a:t>
            </a:r>
          </a:p>
        </p:txBody>
      </p:sp>
      <p:sp>
        <p:nvSpPr>
          <p:cNvPr name="TextBox 24" id="24"/>
          <p:cNvSpPr txBox="true"/>
          <p:nvPr/>
        </p:nvSpPr>
        <p:spPr>
          <a:xfrm rot="0">
            <a:off x="1028700" y="5191984"/>
            <a:ext cx="6052002" cy="405765"/>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DM Sans"/>
                <a:ea typeface="DM Sans"/>
                <a:cs typeface="DM Sans"/>
                <a:sym typeface="DM Sans"/>
              </a:rPr>
              <a:t>Needfinding Methodology</a:t>
            </a:r>
          </a:p>
        </p:txBody>
      </p:sp>
      <p:sp>
        <p:nvSpPr>
          <p:cNvPr name="TextBox 25" id="25"/>
          <p:cNvSpPr txBox="true"/>
          <p:nvPr/>
        </p:nvSpPr>
        <p:spPr>
          <a:xfrm rot="0">
            <a:off x="1028700" y="5979571"/>
            <a:ext cx="6052002" cy="405765"/>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DM Sans"/>
                <a:ea typeface="DM Sans"/>
                <a:cs typeface="DM Sans"/>
                <a:sym typeface="DM Sans"/>
              </a:rPr>
              <a:t>Interveiw result</a:t>
            </a:r>
          </a:p>
        </p:txBody>
      </p:sp>
      <p:sp>
        <p:nvSpPr>
          <p:cNvPr name="TextBox 26" id="26"/>
          <p:cNvSpPr txBox="true"/>
          <p:nvPr/>
        </p:nvSpPr>
        <p:spPr>
          <a:xfrm rot="0">
            <a:off x="1028700" y="6767158"/>
            <a:ext cx="6052002" cy="405765"/>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DM Sans"/>
                <a:ea typeface="DM Sans"/>
                <a:cs typeface="DM Sans"/>
                <a:sym typeface="DM Sans"/>
              </a:rPr>
              <a:t>Analysis</a:t>
            </a:r>
          </a:p>
        </p:txBody>
      </p:sp>
      <p:sp>
        <p:nvSpPr>
          <p:cNvPr name="TextBox 27" id="27"/>
          <p:cNvSpPr txBox="true"/>
          <p:nvPr/>
        </p:nvSpPr>
        <p:spPr>
          <a:xfrm rot="0">
            <a:off x="1028700" y="7554745"/>
            <a:ext cx="6052002" cy="405765"/>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DM Sans"/>
                <a:ea typeface="DM Sans"/>
                <a:cs typeface="DM Sans"/>
                <a:sym typeface="DM Sans"/>
              </a:rPr>
              <a:t>Summary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FFF"/>
        </a:solidFill>
      </p:bgPr>
    </p:bg>
    <p:spTree>
      <p:nvGrpSpPr>
        <p:cNvPr id="1" name=""/>
        <p:cNvGrpSpPr/>
        <p:nvPr/>
      </p:nvGrpSpPr>
      <p:grpSpPr>
        <a:xfrm>
          <a:off x="0" y="0"/>
          <a:ext cx="0" cy="0"/>
          <a:chOff x="0" y="0"/>
          <a:chExt cx="0" cy="0"/>
        </a:xfrm>
      </p:grpSpPr>
      <p:sp>
        <p:nvSpPr>
          <p:cNvPr name="Freeform 2" id="2"/>
          <p:cNvSpPr/>
          <p:nvPr/>
        </p:nvSpPr>
        <p:spPr>
          <a:xfrm flipH="false" flipV="false" rot="0">
            <a:off x="-4454106" y="-1511013"/>
            <a:ext cx="12629259" cy="10769313"/>
          </a:xfrm>
          <a:custGeom>
            <a:avLst/>
            <a:gdLst/>
            <a:ahLst/>
            <a:cxnLst/>
            <a:rect r="r" b="b" t="t" l="l"/>
            <a:pathLst>
              <a:path h="10769313" w="12629259">
                <a:moveTo>
                  <a:pt x="0" y="0"/>
                </a:moveTo>
                <a:lnTo>
                  <a:pt x="12629259" y="0"/>
                </a:lnTo>
                <a:lnTo>
                  <a:pt x="12629259" y="10769313"/>
                </a:lnTo>
                <a:lnTo>
                  <a:pt x="0" y="10769313"/>
                </a:lnTo>
                <a:lnTo>
                  <a:pt x="0" y="0"/>
                </a:lnTo>
                <a:close/>
              </a:path>
            </a:pathLst>
          </a:custGeom>
          <a:blipFill>
            <a:blip r:embed="rId2">
              <a:alphaModFix amt="54000"/>
            </a:blip>
            <a:stretch>
              <a:fillRect l="0" t="0" r="0" b="0"/>
            </a:stretch>
          </a:blipFill>
        </p:spPr>
      </p:sp>
      <p:grpSp>
        <p:nvGrpSpPr>
          <p:cNvPr name="Group 3" id="3"/>
          <p:cNvGrpSpPr/>
          <p:nvPr/>
        </p:nvGrpSpPr>
        <p:grpSpPr>
          <a:xfrm rot="0">
            <a:off x="1485574" y="2583139"/>
            <a:ext cx="6379295" cy="6035840"/>
            <a:chOff x="0" y="0"/>
            <a:chExt cx="3463335" cy="3276872"/>
          </a:xfrm>
        </p:grpSpPr>
        <p:sp>
          <p:nvSpPr>
            <p:cNvPr name="Freeform 4" id="4"/>
            <p:cNvSpPr/>
            <p:nvPr/>
          </p:nvSpPr>
          <p:spPr>
            <a:xfrm flipH="false" flipV="false" rot="0">
              <a:off x="0" y="0"/>
              <a:ext cx="3463335" cy="3276872"/>
            </a:xfrm>
            <a:custGeom>
              <a:avLst/>
              <a:gdLst/>
              <a:ahLst/>
              <a:cxnLst/>
              <a:rect r="r" b="b" t="t" l="l"/>
              <a:pathLst>
                <a:path h="3276872" w="3463335">
                  <a:moveTo>
                    <a:pt x="0" y="0"/>
                  </a:moveTo>
                  <a:lnTo>
                    <a:pt x="2671524" y="0"/>
                  </a:lnTo>
                  <a:cubicBezTo>
                    <a:pt x="3108293" y="0"/>
                    <a:pt x="3463335" y="335927"/>
                    <a:pt x="3463335" y="749180"/>
                  </a:cubicBezTo>
                  <a:lnTo>
                    <a:pt x="3463335" y="3276872"/>
                  </a:lnTo>
                  <a:lnTo>
                    <a:pt x="0" y="3276872"/>
                  </a:lnTo>
                  <a:lnTo>
                    <a:pt x="0" y="0"/>
                  </a:lnTo>
                  <a:close/>
                </a:path>
              </a:pathLst>
            </a:custGeom>
            <a:blipFill>
              <a:blip r:embed="rId3"/>
              <a:stretch>
                <a:fillRect l="0" t="-2845" r="0" b="-2845"/>
              </a:stretch>
            </a:blipFill>
          </p:spPr>
        </p:sp>
      </p:grpSp>
      <p:sp>
        <p:nvSpPr>
          <p:cNvPr name="Freeform 5" id="5"/>
          <p:cNvSpPr/>
          <p:nvPr/>
        </p:nvSpPr>
        <p:spPr>
          <a:xfrm flipH="false" flipV="false" rot="9534792">
            <a:off x="10669898" y="4168899"/>
            <a:ext cx="10478128" cy="8934985"/>
          </a:xfrm>
          <a:custGeom>
            <a:avLst/>
            <a:gdLst/>
            <a:ahLst/>
            <a:cxnLst/>
            <a:rect r="r" b="b" t="t" l="l"/>
            <a:pathLst>
              <a:path h="8934985" w="10478128">
                <a:moveTo>
                  <a:pt x="0" y="0"/>
                </a:moveTo>
                <a:lnTo>
                  <a:pt x="10478128" y="0"/>
                </a:lnTo>
                <a:lnTo>
                  <a:pt x="10478128" y="8934986"/>
                </a:lnTo>
                <a:lnTo>
                  <a:pt x="0" y="8934986"/>
                </a:lnTo>
                <a:lnTo>
                  <a:pt x="0" y="0"/>
                </a:lnTo>
                <a:close/>
              </a:path>
            </a:pathLst>
          </a:custGeom>
          <a:blipFill>
            <a:blip r:embed="rId4">
              <a:alphaModFix amt="36000"/>
            </a:blip>
            <a:stretch>
              <a:fillRect l="0" t="0" r="0" b="0"/>
            </a:stretch>
          </a:blipFill>
        </p:spPr>
      </p:sp>
      <p:sp>
        <p:nvSpPr>
          <p:cNvPr name="AutoShape 6" id="6"/>
          <p:cNvSpPr/>
          <p:nvPr/>
        </p:nvSpPr>
        <p:spPr>
          <a:xfrm>
            <a:off x="9824549" y="1028700"/>
            <a:ext cx="0" cy="9258704"/>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9413403" y="847244"/>
            <a:ext cx="822294" cy="822294"/>
          </a:xfrm>
          <a:custGeom>
            <a:avLst/>
            <a:gdLst/>
            <a:ahLst/>
            <a:cxnLst/>
            <a:rect r="r" b="b" t="t" l="l"/>
            <a:pathLst>
              <a:path h="822294" w="822294">
                <a:moveTo>
                  <a:pt x="0" y="0"/>
                </a:moveTo>
                <a:lnTo>
                  <a:pt x="822293" y="0"/>
                </a:lnTo>
                <a:lnTo>
                  <a:pt x="822293" y="822294"/>
                </a:lnTo>
                <a:lnTo>
                  <a:pt x="0" y="822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860523" y="2579831"/>
            <a:ext cx="1368568" cy="763259"/>
            <a:chOff x="0" y="0"/>
            <a:chExt cx="360446" cy="201023"/>
          </a:xfrm>
        </p:grpSpPr>
        <p:sp>
          <p:nvSpPr>
            <p:cNvPr name="Freeform 9" id="9"/>
            <p:cNvSpPr/>
            <p:nvPr/>
          </p:nvSpPr>
          <p:spPr>
            <a:xfrm flipH="false" flipV="false" rot="0">
              <a:off x="0" y="0"/>
              <a:ext cx="360446" cy="201023"/>
            </a:xfrm>
            <a:custGeom>
              <a:avLst/>
              <a:gdLst/>
              <a:ahLst/>
              <a:cxnLst/>
              <a:rect r="r" b="b" t="t" l="l"/>
              <a:pathLst>
                <a:path h="201023" w="360446">
                  <a:moveTo>
                    <a:pt x="100511" y="0"/>
                  </a:moveTo>
                  <a:lnTo>
                    <a:pt x="259934" y="0"/>
                  </a:lnTo>
                  <a:cubicBezTo>
                    <a:pt x="315445" y="0"/>
                    <a:pt x="360446" y="45001"/>
                    <a:pt x="360446" y="100511"/>
                  </a:cubicBezTo>
                  <a:lnTo>
                    <a:pt x="360446" y="100511"/>
                  </a:lnTo>
                  <a:cubicBezTo>
                    <a:pt x="360446" y="156022"/>
                    <a:pt x="315445" y="201023"/>
                    <a:pt x="259934" y="201023"/>
                  </a:cubicBezTo>
                  <a:lnTo>
                    <a:pt x="100511" y="201023"/>
                  </a:lnTo>
                  <a:cubicBezTo>
                    <a:pt x="45001" y="201023"/>
                    <a:pt x="0" y="156022"/>
                    <a:pt x="0" y="100511"/>
                  </a:cubicBezTo>
                  <a:lnTo>
                    <a:pt x="0" y="100511"/>
                  </a:lnTo>
                  <a:cubicBezTo>
                    <a:pt x="0" y="45001"/>
                    <a:pt x="45001" y="0"/>
                    <a:pt x="100511" y="0"/>
                  </a:cubicBezTo>
                  <a:close/>
                </a:path>
              </a:pathLst>
            </a:custGeom>
            <a:solidFill>
              <a:srgbClr val="9ED0DB"/>
            </a:solidFill>
          </p:spPr>
        </p:sp>
        <p:sp>
          <p:nvSpPr>
            <p:cNvPr name="TextBox 10" id="10"/>
            <p:cNvSpPr txBox="true"/>
            <p:nvPr/>
          </p:nvSpPr>
          <p:spPr>
            <a:xfrm>
              <a:off x="0" y="-47625"/>
              <a:ext cx="360446" cy="248648"/>
            </a:xfrm>
            <a:prstGeom prst="rect">
              <a:avLst/>
            </a:prstGeom>
          </p:spPr>
          <p:txBody>
            <a:bodyPr anchor="ctr" rtlCol="false" tIns="50800" lIns="50800" bIns="50800" rIns="50800"/>
            <a:lstStyle/>
            <a:p>
              <a:pPr algn="ctr">
                <a:lnSpc>
                  <a:spcPts val="2600"/>
                </a:lnSpc>
              </a:pPr>
            </a:p>
          </p:txBody>
        </p:sp>
      </p:grpSp>
      <p:sp>
        <p:nvSpPr>
          <p:cNvPr name="TextBox 11" id="11"/>
          <p:cNvSpPr txBox="true"/>
          <p:nvPr/>
        </p:nvSpPr>
        <p:spPr>
          <a:xfrm rot="0">
            <a:off x="11186950" y="2355665"/>
            <a:ext cx="5373230" cy="987425"/>
          </a:xfrm>
          <a:prstGeom prst="rect">
            <a:avLst/>
          </a:prstGeom>
        </p:spPr>
        <p:txBody>
          <a:bodyPr anchor="t" rtlCol="false" tIns="0" lIns="0" bIns="0" rIns="0">
            <a:spAutoFit/>
          </a:bodyPr>
          <a:lstStyle/>
          <a:p>
            <a:pPr algn="l">
              <a:lnSpc>
                <a:spcPts val="6999"/>
              </a:lnSpc>
            </a:pPr>
            <a:r>
              <a:rPr lang="en-US" sz="6999" b="true">
                <a:solidFill>
                  <a:srgbClr val="595BC1"/>
                </a:solidFill>
                <a:latin typeface="Poppins Bold"/>
                <a:ea typeface="Poppins Bold"/>
                <a:cs typeface="Poppins Bold"/>
                <a:sym typeface="Poppins Bold"/>
              </a:rPr>
              <a:t>Ming</a:t>
            </a:r>
          </a:p>
        </p:txBody>
      </p:sp>
      <p:sp>
        <p:nvSpPr>
          <p:cNvPr name="TextBox 12" id="12"/>
          <p:cNvSpPr txBox="true"/>
          <p:nvPr/>
        </p:nvSpPr>
        <p:spPr>
          <a:xfrm rot="0">
            <a:off x="11186950" y="3855840"/>
            <a:ext cx="4060592" cy="977900"/>
          </a:xfrm>
          <a:prstGeom prst="rect">
            <a:avLst/>
          </a:prstGeom>
        </p:spPr>
        <p:txBody>
          <a:bodyPr anchor="t" rtlCol="false" tIns="0" lIns="0" bIns="0" rIns="0">
            <a:spAutoFit/>
          </a:bodyPr>
          <a:lstStyle/>
          <a:p>
            <a:pPr algn="l">
              <a:lnSpc>
                <a:spcPts val="2499"/>
              </a:lnSpc>
            </a:pPr>
            <a:r>
              <a:rPr lang="en-US" sz="2499" i="true">
                <a:solidFill>
                  <a:srgbClr val="000000"/>
                </a:solidFill>
                <a:latin typeface="Poppins Italics"/>
                <a:ea typeface="Poppins Italics"/>
                <a:cs typeface="Poppins Italics"/>
                <a:sym typeface="Poppins Italics"/>
              </a:rPr>
              <a:t>Animator</a:t>
            </a:r>
            <a:r>
              <a:rPr lang="en-US" sz="2499" i="true">
                <a:solidFill>
                  <a:srgbClr val="000000"/>
                </a:solidFill>
                <a:latin typeface="Poppins Italics"/>
                <a:ea typeface="Poppins Italics"/>
                <a:cs typeface="Poppins Italics"/>
                <a:sym typeface="Poppins Italics"/>
              </a:rPr>
              <a:t> &amp; Vfx designer Mobile Game Company</a:t>
            </a:r>
          </a:p>
          <a:p>
            <a:pPr algn="l">
              <a:lnSpc>
                <a:spcPts val="2499"/>
              </a:lnSpc>
            </a:pPr>
          </a:p>
        </p:txBody>
      </p:sp>
      <p:grpSp>
        <p:nvGrpSpPr>
          <p:cNvPr name="Group 13" id="13"/>
          <p:cNvGrpSpPr/>
          <p:nvPr/>
        </p:nvGrpSpPr>
        <p:grpSpPr>
          <a:xfrm rot="0">
            <a:off x="11186950" y="3733943"/>
            <a:ext cx="6072350" cy="6823599"/>
            <a:chOff x="0" y="0"/>
            <a:chExt cx="8096466" cy="9098132"/>
          </a:xfrm>
        </p:grpSpPr>
        <p:sp>
          <p:nvSpPr>
            <p:cNvPr name="TextBox 14" id="14"/>
            <p:cNvSpPr txBox="true"/>
            <p:nvPr/>
          </p:nvSpPr>
          <p:spPr>
            <a:xfrm rot="0">
              <a:off x="0" y="2228992"/>
              <a:ext cx="8096466" cy="4553077"/>
            </a:xfrm>
            <a:prstGeom prst="rect">
              <a:avLst/>
            </a:prstGeom>
          </p:spPr>
          <p:txBody>
            <a:bodyPr anchor="t" rtlCol="false" tIns="0" lIns="0" bIns="0" rIns="0">
              <a:spAutoFit/>
            </a:bodyPr>
            <a:lstStyle/>
            <a:p>
              <a:pPr algn="l">
                <a:lnSpc>
                  <a:spcPts val="3048"/>
                </a:lnSpc>
              </a:pPr>
              <a:r>
                <a:rPr lang="en-US" b="true" sz="2400" i="true" spc="158">
                  <a:solidFill>
                    <a:srgbClr val="000000"/>
                  </a:solidFill>
                  <a:latin typeface="Lora Bold Italics"/>
                  <a:ea typeface="Lora Bold Italics"/>
                  <a:cs typeface="Lora Bold Italics"/>
                  <a:sym typeface="Lora Bold Italics"/>
                </a:rPr>
                <a:t>“I usually use AI for demos. By feeding early concept images with prompts, I can avoid the high upfront cost of traditional animation setup.”</a:t>
              </a:r>
            </a:p>
            <a:p>
              <a:pPr algn="l">
                <a:lnSpc>
                  <a:spcPts val="3048"/>
                </a:lnSpc>
              </a:pPr>
            </a:p>
            <a:p>
              <a:pPr algn="l">
                <a:lnSpc>
                  <a:spcPts val="3048"/>
                </a:lnSpc>
              </a:pPr>
              <a:r>
                <a:rPr lang="en-US" b="true" sz="2400" i="true" spc="158">
                  <a:solidFill>
                    <a:srgbClr val="000000"/>
                  </a:solidFill>
                  <a:latin typeface="Lora Bold Italics"/>
                  <a:ea typeface="Lora Bold Italics"/>
                  <a:cs typeface="Lora Bold Italics"/>
                  <a:sym typeface="Lora Bold Italics"/>
                </a:rPr>
                <a:t>“I usually set a clear time limit for AI. If it doesn’t produce a usable result within that window, I simply abandon it.”</a:t>
              </a:r>
            </a:p>
          </p:txBody>
        </p:sp>
        <p:sp>
          <p:nvSpPr>
            <p:cNvPr name="TextBox 15" id="15"/>
            <p:cNvSpPr txBox="true"/>
            <p:nvPr/>
          </p:nvSpPr>
          <p:spPr>
            <a:xfrm rot="0">
              <a:off x="0" y="-9525"/>
              <a:ext cx="5982192" cy="489077"/>
            </a:xfrm>
            <a:prstGeom prst="rect">
              <a:avLst/>
            </a:prstGeom>
          </p:spPr>
          <p:txBody>
            <a:bodyPr anchor="t" rtlCol="false" tIns="0" lIns="0" bIns="0" rIns="0">
              <a:spAutoFit/>
            </a:bodyPr>
            <a:lstStyle/>
            <a:p>
              <a:pPr algn="l">
                <a:lnSpc>
                  <a:spcPts val="3048"/>
                </a:lnSpc>
              </a:pPr>
            </a:p>
          </p:txBody>
        </p:sp>
        <p:sp>
          <p:nvSpPr>
            <p:cNvPr name="TextBox 16" id="16"/>
            <p:cNvSpPr txBox="true"/>
            <p:nvPr/>
          </p:nvSpPr>
          <p:spPr>
            <a:xfrm rot="0">
              <a:off x="0" y="8609055"/>
              <a:ext cx="5982192" cy="489077"/>
            </a:xfrm>
            <a:prstGeom prst="rect">
              <a:avLst/>
            </a:prstGeom>
          </p:spPr>
          <p:txBody>
            <a:bodyPr anchor="t" rtlCol="false" tIns="0" lIns="0" bIns="0" rIns="0">
              <a:spAutoFit/>
            </a:bodyPr>
            <a:lstStyle/>
            <a:p>
              <a:pPr algn="l">
                <a:lnSpc>
                  <a:spcPts val="3048"/>
                </a:lnSpc>
              </a:pPr>
            </a:p>
          </p:txBody>
        </p:sp>
      </p:grpSp>
      <p:grpSp>
        <p:nvGrpSpPr>
          <p:cNvPr name="Group 17" id="17"/>
          <p:cNvGrpSpPr/>
          <p:nvPr/>
        </p:nvGrpSpPr>
        <p:grpSpPr>
          <a:xfrm rot="0">
            <a:off x="1028700" y="460621"/>
            <a:ext cx="2178629" cy="568079"/>
            <a:chOff x="0" y="0"/>
            <a:chExt cx="573795" cy="149617"/>
          </a:xfrm>
        </p:grpSpPr>
        <p:sp>
          <p:nvSpPr>
            <p:cNvPr name="Freeform 18" id="1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9" id="1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20" id="20"/>
          <p:cNvGrpSpPr/>
          <p:nvPr/>
        </p:nvGrpSpPr>
        <p:grpSpPr>
          <a:xfrm rot="0">
            <a:off x="8474817" y="460621"/>
            <a:ext cx="8784483" cy="568079"/>
            <a:chOff x="0" y="0"/>
            <a:chExt cx="2313609" cy="149617"/>
          </a:xfrm>
        </p:grpSpPr>
        <p:sp>
          <p:nvSpPr>
            <p:cNvPr name="Freeform 21" id="21"/>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2" id="22"/>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- 3</a:t>
              </a:r>
            </a:p>
          </p:txBody>
        </p:sp>
      </p:grpSp>
      <p:grpSp>
        <p:nvGrpSpPr>
          <p:cNvPr name="Group 23" id="23"/>
          <p:cNvGrpSpPr/>
          <p:nvPr/>
        </p:nvGrpSpPr>
        <p:grpSpPr>
          <a:xfrm rot="0">
            <a:off x="3507958" y="460621"/>
            <a:ext cx="2178629" cy="568079"/>
            <a:chOff x="0" y="0"/>
            <a:chExt cx="573795" cy="149617"/>
          </a:xfrm>
        </p:grpSpPr>
        <p:sp>
          <p:nvSpPr>
            <p:cNvPr name="Freeform 24" id="24"/>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5" id="25"/>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FFF"/>
        </a:solidFill>
      </p:bgPr>
    </p:bg>
    <p:spTree>
      <p:nvGrpSpPr>
        <p:cNvPr id="1" name=""/>
        <p:cNvGrpSpPr/>
        <p:nvPr/>
      </p:nvGrpSpPr>
      <p:grpSpPr>
        <a:xfrm>
          <a:off x="0" y="0"/>
          <a:ext cx="0" cy="0"/>
          <a:chOff x="0" y="0"/>
          <a:chExt cx="0" cy="0"/>
        </a:xfrm>
      </p:grpSpPr>
      <p:sp>
        <p:nvSpPr>
          <p:cNvPr name="AutoShape 2" id="2"/>
          <p:cNvSpPr/>
          <p:nvPr/>
        </p:nvSpPr>
        <p:spPr>
          <a:xfrm flipV="true">
            <a:off x="9144000" y="-86647"/>
            <a:ext cx="0" cy="10373647"/>
          </a:xfrm>
          <a:prstGeom prst="line">
            <a:avLst/>
          </a:prstGeom>
          <a:ln cap="flat" w="38100">
            <a:solidFill>
              <a:srgbClr val="595BC1"/>
            </a:solidFill>
            <a:prstDash val="solid"/>
            <a:headEnd type="none" len="sm" w="sm"/>
            <a:tailEnd type="none" len="sm" w="sm"/>
          </a:ln>
        </p:spPr>
      </p:sp>
      <p:grpSp>
        <p:nvGrpSpPr>
          <p:cNvPr name="Group 3" id="3"/>
          <p:cNvGrpSpPr/>
          <p:nvPr/>
        </p:nvGrpSpPr>
        <p:grpSpPr>
          <a:xfrm rot="5400000">
            <a:off x="8810434" y="-8807916"/>
            <a:ext cx="667131" cy="18288000"/>
            <a:chOff x="0" y="0"/>
            <a:chExt cx="1148912" cy="31495003"/>
          </a:xfrm>
        </p:grpSpPr>
        <p:sp>
          <p:nvSpPr>
            <p:cNvPr name="Freeform 4" id="4"/>
            <p:cNvSpPr/>
            <p:nvPr/>
          </p:nvSpPr>
          <p:spPr>
            <a:xfrm flipH="false" flipV="false" rot="0">
              <a:off x="0" y="0"/>
              <a:ext cx="1148912" cy="31495002"/>
            </a:xfrm>
            <a:custGeom>
              <a:avLst/>
              <a:gdLst/>
              <a:ahLst/>
              <a:cxnLst/>
              <a:rect r="r" b="b" t="t" l="l"/>
              <a:pathLst>
                <a:path h="31495002" w="1148912">
                  <a:moveTo>
                    <a:pt x="0" y="0"/>
                  </a:moveTo>
                  <a:lnTo>
                    <a:pt x="1148912" y="0"/>
                  </a:lnTo>
                  <a:lnTo>
                    <a:pt x="1148912" y="31495002"/>
                  </a:lnTo>
                  <a:lnTo>
                    <a:pt x="0" y="31495002"/>
                  </a:lnTo>
                  <a:close/>
                </a:path>
              </a:pathLst>
            </a:custGeom>
            <a:solidFill>
              <a:srgbClr val="5C54C9"/>
            </a:solidFill>
          </p:spPr>
        </p:sp>
        <p:sp>
          <p:nvSpPr>
            <p:cNvPr name="TextBox 5" id="5"/>
            <p:cNvSpPr txBox="true"/>
            <p:nvPr/>
          </p:nvSpPr>
          <p:spPr>
            <a:xfrm>
              <a:off x="0" y="0"/>
              <a:ext cx="1148912" cy="31495003"/>
            </a:xfrm>
            <a:prstGeom prst="rect">
              <a:avLst/>
            </a:prstGeom>
          </p:spPr>
          <p:txBody>
            <a:bodyPr anchor="ctr" rtlCol="false" tIns="6906" lIns="6906" bIns="6906" rIns="6906"/>
            <a:lstStyle/>
            <a:p>
              <a:pPr algn="ctr">
                <a:lnSpc>
                  <a:spcPts val="254"/>
                </a:lnSpc>
              </a:pPr>
            </a:p>
          </p:txBody>
        </p:sp>
      </p:grpSp>
      <p:sp>
        <p:nvSpPr>
          <p:cNvPr name="AutoShape 6" id="6"/>
          <p:cNvSpPr/>
          <p:nvPr/>
        </p:nvSpPr>
        <p:spPr>
          <a:xfrm flipV="true">
            <a:off x="-124309" y="5501707"/>
            <a:ext cx="19420734" cy="0"/>
          </a:xfrm>
          <a:prstGeom prst="line">
            <a:avLst/>
          </a:prstGeom>
          <a:ln cap="flat" w="38100">
            <a:solidFill>
              <a:srgbClr val="595BC1"/>
            </a:solidFill>
            <a:prstDash val="solid"/>
            <a:headEnd type="none" len="sm" w="sm"/>
            <a:tailEnd type="none" len="sm" w="sm"/>
          </a:ln>
        </p:spPr>
      </p:sp>
      <p:grpSp>
        <p:nvGrpSpPr>
          <p:cNvPr name="Group 7" id="7"/>
          <p:cNvGrpSpPr/>
          <p:nvPr/>
        </p:nvGrpSpPr>
        <p:grpSpPr>
          <a:xfrm rot="0">
            <a:off x="8000130" y="4357836"/>
            <a:ext cx="2287740" cy="22877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9" id="9"/>
          <p:cNvGrpSpPr/>
          <p:nvPr/>
        </p:nvGrpSpPr>
        <p:grpSpPr>
          <a:xfrm rot="0">
            <a:off x="7997264" y="1028700"/>
            <a:ext cx="822886" cy="346096"/>
            <a:chOff x="0" y="0"/>
            <a:chExt cx="1417147" cy="596035"/>
          </a:xfrm>
        </p:grpSpPr>
        <p:sp>
          <p:nvSpPr>
            <p:cNvPr name="Freeform 10" id="10"/>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5C54C9"/>
            </a:solidFill>
          </p:spPr>
        </p:sp>
        <p:sp>
          <p:nvSpPr>
            <p:cNvPr name="TextBox 11" id="11"/>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SAY</a:t>
              </a:r>
            </a:p>
          </p:txBody>
        </p:sp>
      </p:grpSp>
      <p:sp>
        <p:nvSpPr>
          <p:cNvPr name="Freeform 12" id="12"/>
          <p:cNvSpPr/>
          <p:nvPr/>
        </p:nvSpPr>
        <p:spPr>
          <a:xfrm flipH="false" flipV="false" rot="5400000">
            <a:off x="4473952" y="-4577673"/>
            <a:ext cx="649062" cy="9845584"/>
          </a:xfrm>
          <a:custGeom>
            <a:avLst/>
            <a:gdLst/>
            <a:ahLst/>
            <a:cxnLst/>
            <a:rect r="r" b="b" t="t" l="l"/>
            <a:pathLst>
              <a:path h="9845584" w="649062">
                <a:moveTo>
                  <a:pt x="0" y="0"/>
                </a:moveTo>
                <a:lnTo>
                  <a:pt x="649062" y="0"/>
                </a:lnTo>
                <a:lnTo>
                  <a:pt x="649062" y="9845584"/>
                </a:lnTo>
                <a:lnTo>
                  <a:pt x="0" y="9845584"/>
                </a:lnTo>
                <a:lnTo>
                  <a:pt x="0" y="0"/>
                </a:lnTo>
                <a:close/>
              </a:path>
            </a:pathLst>
          </a:custGeom>
          <a:blipFill>
            <a:blip r:embed="rId3">
              <a:extLst>
                <a:ext uri="{96DAC541-7B7A-43D3-8B79-37D633B846F1}">
                  <asvg:svgBlip xmlns:asvg="http://schemas.microsoft.com/office/drawing/2016/SVG/main" r:embed="rId4"/>
                </a:ext>
              </a:extLst>
            </a:blip>
            <a:stretch>
              <a:fillRect l="-536103" t="0" r="-880790" b="0"/>
            </a:stretch>
          </a:blipFill>
        </p:spPr>
      </p:sp>
      <p:grpSp>
        <p:nvGrpSpPr>
          <p:cNvPr name="Group 13" id="13"/>
          <p:cNvGrpSpPr/>
          <p:nvPr/>
        </p:nvGrpSpPr>
        <p:grpSpPr>
          <a:xfrm rot="0">
            <a:off x="8000130" y="9628618"/>
            <a:ext cx="822886" cy="346096"/>
            <a:chOff x="0" y="0"/>
            <a:chExt cx="1417147" cy="596035"/>
          </a:xfrm>
        </p:grpSpPr>
        <p:sp>
          <p:nvSpPr>
            <p:cNvPr name="Freeform 14" id="14"/>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5C54C9"/>
            </a:solidFill>
          </p:spPr>
        </p:sp>
        <p:sp>
          <p:nvSpPr>
            <p:cNvPr name="TextBox 15" id="15"/>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DO</a:t>
              </a:r>
            </a:p>
          </p:txBody>
        </p:sp>
      </p:grpSp>
      <p:grpSp>
        <p:nvGrpSpPr>
          <p:cNvPr name="Group 16" id="16"/>
          <p:cNvGrpSpPr/>
          <p:nvPr/>
        </p:nvGrpSpPr>
        <p:grpSpPr>
          <a:xfrm rot="0">
            <a:off x="9467850" y="9628618"/>
            <a:ext cx="822886" cy="346096"/>
            <a:chOff x="0" y="0"/>
            <a:chExt cx="1417147" cy="596035"/>
          </a:xfrm>
        </p:grpSpPr>
        <p:sp>
          <p:nvSpPr>
            <p:cNvPr name="Freeform 17" id="17"/>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5C54C9"/>
            </a:solidFill>
          </p:spPr>
        </p:sp>
        <p:sp>
          <p:nvSpPr>
            <p:cNvPr name="TextBox 18" id="18"/>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FEEL</a:t>
              </a:r>
            </a:p>
          </p:txBody>
        </p:sp>
      </p:grpSp>
      <p:grpSp>
        <p:nvGrpSpPr>
          <p:cNvPr name="Group 19" id="19"/>
          <p:cNvGrpSpPr/>
          <p:nvPr/>
        </p:nvGrpSpPr>
        <p:grpSpPr>
          <a:xfrm rot="0">
            <a:off x="9464985" y="1028700"/>
            <a:ext cx="822886" cy="346096"/>
            <a:chOff x="0" y="0"/>
            <a:chExt cx="1417147" cy="596035"/>
          </a:xfrm>
        </p:grpSpPr>
        <p:sp>
          <p:nvSpPr>
            <p:cNvPr name="Freeform 20" id="20"/>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5C54C9"/>
            </a:solidFill>
          </p:spPr>
        </p:sp>
        <p:sp>
          <p:nvSpPr>
            <p:cNvPr name="TextBox 21" id="21"/>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THINK</a:t>
              </a:r>
            </a:p>
          </p:txBody>
        </p:sp>
      </p:grpSp>
      <p:grpSp>
        <p:nvGrpSpPr>
          <p:cNvPr name="Group 22" id="22"/>
          <p:cNvGrpSpPr/>
          <p:nvPr/>
        </p:nvGrpSpPr>
        <p:grpSpPr>
          <a:xfrm rot="0">
            <a:off x="251608" y="1162431"/>
            <a:ext cx="1039493" cy="1043578"/>
            <a:chOff x="0" y="0"/>
            <a:chExt cx="4136783" cy="4153041"/>
          </a:xfrm>
        </p:grpSpPr>
        <p:sp>
          <p:nvSpPr>
            <p:cNvPr name="Freeform 23" id="2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4" id="2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5" id="2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“I usually start by making a demo.”</a:t>
              </a:r>
            </a:p>
          </p:txBody>
        </p:sp>
      </p:grpSp>
      <p:grpSp>
        <p:nvGrpSpPr>
          <p:cNvPr name="Group 26" id="26"/>
          <p:cNvGrpSpPr/>
          <p:nvPr/>
        </p:nvGrpSpPr>
        <p:grpSpPr>
          <a:xfrm rot="0">
            <a:off x="3221420" y="1268746"/>
            <a:ext cx="1039493" cy="1043578"/>
            <a:chOff x="0" y="0"/>
            <a:chExt cx="4136783" cy="4153041"/>
          </a:xfrm>
        </p:grpSpPr>
        <p:sp>
          <p:nvSpPr>
            <p:cNvPr name="Freeform 27" id="2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8" id="2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9" id="2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“We need to align with planning and programming early.”</a:t>
              </a:r>
            </a:p>
          </p:txBody>
        </p:sp>
      </p:grpSp>
      <p:grpSp>
        <p:nvGrpSpPr>
          <p:cNvPr name="Group 30" id="30"/>
          <p:cNvGrpSpPr/>
          <p:nvPr/>
        </p:nvGrpSpPr>
        <p:grpSpPr>
          <a:xfrm rot="0">
            <a:off x="1608711" y="792003"/>
            <a:ext cx="1039493" cy="1043578"/>
            <a:chOff x="0" y="0"/>
            <a:chExt cx="4136783" cy="4153041"/>
          </a:xfrm>
        </p:grpSpPr>
        <p:sp>
          <p:nvSpPr>
            <p:cNvPr name="Freeform 31" id="3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32" id="3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3" id="3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“Looking at competitor projects helps a lot.”</a:t>
              </a:r>
            </a:p>
          </p:txBody>
        </p:sp>
      </p:grpSp>
      <p:grpSp>
        <p:nvGrpSpPr>
          <p:cNvPr name="Group 34" id="34"/>
          <p:cNvGrpSpPr/>
          <p:nvPr/>
        </p:nvGrpSpPr>
        <p:grpSpPr>
          <a:xfrm rot="0">
            <a:off x="830245" y="2254938"/>
            <a:ext cx="1039493" cy="1043578"/>
            <a:chOff x="0" y="0"/>
            <a:chExt cx="4136783" cy="4153041"/>
          </a:xfrm>
        </p:grpSpPr>
        <p:sp>
          <p:nvSpPr>
            <p:cNvPr name="Freeform 35" id="3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36" id="3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7" id="3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“It’s a process of mixing, adding, and then reducing.”</a:t>
              </a:r>
            </a:p>
          </p:txBody>
        </p:sp>
      </p:grpSp>
      <p:sp>
        <p:nvSpPr>
          <p:cNvPr name="TextBox 38" id="38"/>
          <p:cNvSpPr txBox="true"/>
          <p:nvPr/>
        </p:nvSpPr>
        <p:spPr>
          <a:xfrm rot="0">
            <a:off x="307474" y="146559"/>
            <a:ext cx="3374117" cy="419100"/>
          </a:xfrm>
          <a:prstGeom prst="rect">
            <a:avLst/>
          </a:prstGeom>
        </p:spPr>
        <p:txBody>
          <a:bodyPr anchor="t" rtlCol="false" tIns="0" lIns="0" bIns="0" rIns="0">
            <a:spAutoFit/>
          </a:bodyPr>
          <a:lstStyle/>
          <a:p>
            <a:pPr algn="l">
              <a:lnSpc>
                <a:spcPts val="3000"/>
              </a:lnSpc>
            </a:pPr>
            <a:r>
              <a:rPr lang="en-US" sz="3000" b="true">
                <a:solidFill>
                  <a:srgbClr val="000000"/>
                </a:solidFill>
                <a:latin typeface="Gosha Bold"/>
                <a:ea typeface="Gosha Bold"/>
                <a:cs typeface="Gosha Bold"/>
                <a:sym typeface="Gosha Bold"/>
              </a:rPr>
              <a:t>EMPATHY MAP</a:t>
            </a:r>
          </a:p>
        </p:txBody>
      </p:sp>
      <p:grpSp>
        <p:nvGrpSpPr>
          <p:cNvPr name="Group 39" id="39"/>
          <p:cNvGrpSpPr/>
          <p:nvPr/>
        </p:nvGrpSpPr>
        <p:grpSpPr>
          <a:xfrm rot="0">
            <a:off x="11737091" y="1090955"/>
            <a:ext cx="1039493" cy="1043578"/>
            <a:chOff x="0" y="0"/>
            <a:chExt cx="4136783" cy="4153041"/>
          </a:xfrm>
        </p:grpSpPr>
        <p:sp>
          <p:nvSpPr>
            <p:cNvPr name="Freeform 40" id="4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41" id="4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42" id="4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Jumping straight into full production is risky and costly</a:t>
              </a:r>
            </a:p>
          </p:txBody>
        </p:sp>
      </p:grpSp>
      <p:grpSp>
        <p:nvGrpSpPr>
          <p:cNvPr name="Group 43" id="43"/>
          <p:cNvGrpSpPr/>
          <p:nvPr/>
        </p:nvGrpSpPr>
        <p:grpSpPr>
          <a:xfrm rot="0">
            <a:off x="15316002" y="2045131"/>
            <a:ext cx="1039493" cy="1043578"/>
            <a:chOff x="0" y="0"/>
            <a:chExt cx="4136783" cy="4153041"/>
          </a:xfrm>
        </p:grpSpPr>
        <p:sp>
          <p:nvSpPr>
            <p:cNvPr name="Freeform 44" id="4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45" id="4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46" id="4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Early alignment saves time and avoids rework</a:t>
              </a:r>
            </a:p>
          </p:txBody>
        </p:sp>
      </p:grpSp>
      <p:grpSp>
        <p:nvGrpSpPr>
          <p:cNvPr name="Group 47" id="47"/>
          <p:cNvGrpSpPr/>
          <p:nvPr/>
        </p:nvGrpSpPr>
        <p:grpSpPr>
          <a:xfrm rot="0">
            <a:off x="14217688" y="1090955"/>
            <a:ext cx="1039493" cy="1043578"/>
            <a:chOff x="0" y="0"/>
            <a:chExt cx="4136783" cy="4153041"/>
          </a:xfrm>
        </p:grpSpPr>
        <p:sp>
          <p:nvSpPr>
            <p:cNvPr name="Freeform 48" id="4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49" id="4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50" id="5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Good ideas often come from analyzing what already works</a:t>
              </a:r>
            </a:p>
          </p:txBody>
        </p:sp>
      </p:grpSp>
      <p:grpSp>
        <p:nvGrpSpPr>
          <p:cNvPr name="Group 51" id="51"/>
          <p:cNvGrpSpPr/>
          <p:nvPr/>
        </p:nvGrpSpPr>
        <p:grpSpPr>
          <a:xfrm rot="0">
            <a:off x="16571217" y="1211360"/>
            <a:ext cx="1174020" cy="1043578"/>
            <a:chOff x="0" y="0"/>
            <a:chExt cx="4672149" cy="4153041"/>
          </a:xfrm>
        </p:grpSpPr>
        <p:sp>
          <p:nvSpPr>
            <p:cNvPr name="Freeform 52" id="52"/>
            <p:cNvSpPr/>
            <p:nvPr/>
          </p:nvSpPr>
          <p:spPr>
            <a:xfrm flipH="false" flipV="false" rot="0">
              <a:off x="0" y="0"/>
              <a:ext cx="4672149" cy="4051441"/>
            </a:xfrm>
            <a:custGeom>
              <a:avLst/>
              <a:gdLst/>
              <a:ahLst/>
              <a:cxnLst/>
              <a:rect r="r" b="b" t="t" l="l"/>
              <a:pathLst>
                <a:path h="4051441" w="4672149">
                  <a:moveTo>
                    <a:pt x="0" y="0"/>
                  </a:moveTo>
                  <a:lnTo>
                    <a:pt x="4672149" y="0"/>
                  </a:lnTo>
                  <a:lnTo>
                    <a:pt x="4672149" y="4051441"/>
                  </a:lnTo>
                  <a:lnTo>
                    <a:pt x="0" y="4051441"/>
                  </a:lnTo>
                  <a:close/>
                </a:path>
              </a:pathLst>
            </a:custGeom>
            <a:solidFill>
              <a:srgbClr val="FFF4E3"/>
            </a:solidFill>
          </p:spPr>
        </p:sp>
        <p:sp>
          <p:nvSpPr>
            <p:cNvPr name="Freeform 53" id="53"/>
            <p:cNvSpPr/>
            <p:nvPr/>
          </p:nvSpPr>
          <p:spPr>
            <a:xfrm flipH="false" flipV="false" rot="0">
              <a:off x="0" y="0"/>
              <a:ext cx="4672149" cy="4153041"/>
            </a:xfrm>
            <a:custGeom>
              <a:avLst/>
              <a:gdLst/>
              <a:ahLst/>
              <a:cxnLst/>
              <a:rect r="r" b="b" t="t" l="l"/>
              <a:pathLst>
                <a:path h="4153041" w="4672149">
                  <a:moveTo>
                    <a:pt x="0" y="4051441"/>
                  </a:moveTo>
                  <a:lnTo>
                    <a:pt x="4672149" y="4051441"/>
                  </a:lnTo>
                  <a:lnTo>
                    <a:pt x="4545149" y="4153041"/>
                  </a:lnTo>
                  <a:cubicBezTo>
                    <a:pt x="4545149" y="4153041"/>
                    <a:pt x="3554549" y="4076841"/>
                    <a:pt x="3452949" y="4076841"/>
                  </a:cubicBezTo>
                  <a:lnTo>
                    <a:pt x="1219200" y="4076841"/>
                  </a:lnTo>
                  <a:cubicBezTo>
                    <a:pt x="1117600" y="4076841"/>
                    <a:pt x="127000" y="4153041"/>
                    <a:pt x="127000" y="4153041"/>
                  </a:cubicBezTo>
                  <a:lnTo>
                    <a:pt x="0" y="4051441"/>
                  </a:lnTo>
                  <a:lnTo>
                    <a:pt x="0" y="0"/>
                  </a:lnTo>
                  <a:lnTo>
                    <a:pt x="4672149" y="0"/>
                  </a:lnTo>
                  <a:lnTo>
                    <a:pt x="4672149" y="4051441"/>
                  </a:lnTo>
                  <a:lnTo>
                    <a:pt x="12700" y="4051441"/>
                  </a:lnTo>
                  <a:lnTo>
                    <a:pt x="12700" y="4038741"/>
                  </a:lnTo>
                  <a:lnTo>
                    <a:pt x="4659449" y="4038741"/>
                  </a:lnTo>
                  <a:lnTo>
                    <a:pt x="4659449" y="12700"/>
                  </a:lnTo>
                  <a:lnTo>
                    <a:pt x="12700" y="12700"/>
                  </a:lnTo>
                  <a:lnTo>
                    <a:pt x="12700" y="4051441"/>
                  </a:lnTo>
                </a:path>
              </a:pathLst>
            </a:custGeom>
            <a:solidFill>
              <a:srgbClr val="394C60">
                <a:alpha val="784"/>
              </a:srgbClr>
            </a:solidFill>
          </p:spPr>
        </p:sp>
        <p:sp>
          <p:nvSpPr>
            <p:cNvPr name="TextBox 54" id="54"/>
            <p:cNvSpPr txBox="true"/>
            <p:nvPr/>
          </p:nvSpPr>
          <p:spPr>
            <a:xfrm>
              <a:off x="0" y="-9525"/>
              <a:ext cx="4672149"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Visual effects must balance creativity, performance, and product needs</a:t>
              </a:r>
            </a:p>
          </p:txBody>
        </p:sp>
      </p:grpSp>
      <p:grpSp>
        <p:nvGrpSpPr>
          <p:cNvPr name="Group 55" id="55"/>
          <p:cNvGrpSpPr/>
          <p:nvPr/>
        </p:nvGrpSpPr>
        <p:grpSpPr>
          <a:xfrm rot="0">
            <a:off x="532278" y="5872913"/>
            <a:ext cx="1039493" cy="1043578"/>
            <a:chOff x="0" y="0"/>
            <a:chExt cx="4136783" cy="4153041"/>
          </a:xfrm>
        </p:grpSpPr>
        <p:sp>
          <p:nvSpPr>
            <p:cNvPr name="Freeform 56" id="5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57" id="5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58" id="5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Creates quick demos to test direction and feasibility</a:t>
              </a:r>
            </a:p>
          </p:txBody>
        </p:sp>
      </p:grpSp>
      <p:grpSp>
        <p:nvGrpSpPr>
          <p:cNvPr name="Group 59" id="59"/>
          <p:cNvGrpSpPr/>
          <p:nvPr/>
        </p:nvGrpSpPr>
        <p:grpSpPr>
          <a:xfrm rot="0">
            <a:off x="1535374" y="8966114"/>
            <a:ext cx="1109191" cy="1043578"/>
            <a:chOff x="0" y="0"/>
            <a:chExt cx="4414154" cy="4153041"/>
          </a:xfrm>
        </p:grpSpPr>
        <p:sp>
          <p:nvSpPr>
            <p:cNvPr name="Freeform 60" id="60"/>
            <p:cNvSpPr/>
            <p:nvPr/>
          </p:nvSpPr>
          <p:spPr>
            <a:xfrm flipH="false" flipV="false" rot="0">
              <a:off x="0" y="0"/>
              <a:ext cx="4414154" cy="4051441"/>
            </a:xfrm>
            <a:custGeom>
              <a:avLst/>
              <a:gdLst/>
              <a:ahLst/>
              <a:cxnLst/>
              <a:rect r="r" b="b" t="t" l="l"/>
              <a:pathLst>
                <a:path h="4051441" w="4414154">
                  <a:moveTo>
                    <a:pt x="0" y="0"/>
                  </a:moveTo>
                  <a:lnTo>
                    <a:pt x="4414154" y="0"/>
                  </a:lnTo>
                  <a:lnTo>
                    <a:pt x="4414154" y="4051441"/>
                  </a:lnTo>
                  <a:lnTo>
                    <a:pt x="0" y="4051441"/>
                  </a:lnTo>
                  <a:close/>
                </a:path>
              </a:pathLst>
            </a:custGeom>
            <a:solidFill>
              <a:srgbClr val="B3B4FF"/>
            </a:solidFill>
          </p:spPr>
        </p:sp>
        <p:sp>
          <p:nvSpPr>
            <p:cNvPr name="Freeform 61" id="61"/>
            <p:cNvSpPr/>
            <p:nvPr/>
          </p:nvSpPr>
          <p:spPr>
            <a:xfrm flipH="false" flipV="false" rot="0">
              <a:off x="0" y="0"/>
              <a:ext cx="4414154" cy="4153041"/>
            </a:xfrm>
            <a:custGeom>
              <a:avLst/>
              <a:gdLst/>
              <a:ahLst/>
              <a:cxnLst/>
              <a:rect r="r" b="b" t="t" l="l"/>
              <a:pathLst>
                <a:path h="4153041" w="4414154">
                  <a:moveTo>
                    <a:pt x="0" y="4051441"/>
                  </a:moveTo>
                  <a:lnTo>
                    <a:pt x="4414154" y="4051441"/>
                  </a:lnTo>
                  <a:lnTo>
                    <a:pt x="4287154" y="4153041"/>
                  </a:lnTo>
                  <a:cubicBezTo>
                    <a:pt x="4287154" y="4153041"/>
                    <a:pt x="3296554" y="4076841"/>
                    <a:pt x="3194954" y="4076841"/>
                  </a:cubicBezTo>
                  <a:lnTo>
                    <a:pt x="1219200" y="4076841"/>
                  </a:lnTo>
                  <a:cubicBezTo>
                    <a:pt x="1117600" y="4076841"/>
                    <a:pt x="127000" y="4153041"/>
                    <a:pt x="127000" y="4153041"/>
                  </a:cubicBezTo>
                  <a:lnTo>
                    <a:pt x="0" y="4051441"/>
                  </a:lnTo>
                  <a:lnTo>
                    <a:pt x="0" y="0"/>
                  </a:lnTo>
                  <a:lnTo>
                    <a:pt x="4414154" y="0"/>
                  </a:lnTo>
                  <a:lnTo>
                    <a:pt x="4414154" y="4051441"/>
                  </a:lnTo>
                  <a:lnTo>
                    <a:pt x="12700" y="4051441"/>
                  </a:lnTo>
                  <a:lnTo>
                    <a:pt x="12700" y="4038741"/>
                  </a:lnTo>
                  <a:lnTo>
                    <a:pt x="4401454" y="4038741"/>
                  </a:lnTo>
                  <a:lnTo>
                    <a:pt x="4401454" y="12700"/>
                  </a:lnTo>
                  <a:lnTo>
                    <a:pt x="12700" y="12700"/>
                  </a:lnTo>
                  <a:lnTo>
                    <a:pt x="12700" y="4051441"/>
                  </a:lnTo>
                </a:path>
              </a:pathLst>
            </a:custGeom>
            <a:solidFill>
              <a:srgbClr val="394C60">
                <a:alpha val="784"/>
              </a:srgbClr>
            </a:solidFill>
          </p:spPr>
        </p:sp>
        <p:sp>
          <p:nvSpPr>
            <p:cNvPr name="TextBox 62" id="62"/>
            <p:cNvSpPr txBox="true"/>
            <p:nvPr/>
          </p:nvSpPr>
          <p:spPr>
            <a:xfrm>
              <a:off x="0" y="-9525"/>
              <a:ext cx="4414154"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Collaborates closely with planners, programmers, and other artists</a:t>
              </a:r>
            </a:p>
          </p:txBody>
        </p:sp>
      </p:grpSp>
      <p:grpSp>
        <p:nvGrpSpPr>
          <p:cNvPr name="Group 63" id="63"/>
          <p:cNvGrpSpPr/>
          <p:nvPr/>
        </p:nvGrpSpPr>
        <p:grpSpPr>
          <a:xfrm rot="0">
            <a:off x="1535374" y="5749357"/>
            <a:ext cx="1039493" cy="1043578"/>
            <a:chOff x="0" y="0"/>
            <a:chExt cx="4136783" cy="4153041"/>
          </a:xfrm>
        </p:grpSpPr>
        <p:sp>
          <p:nvSpPr>
            <p:cNvPr name="Freeform 64" id="6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65" id="6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66" id="6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Tests demos in-game for performance and fit</a:t>
              </a:r>
            </a:p>
          </p:txBody>
        </p:sp>
      </p:grpSp>
      <p:grpSp>
        <p:nvGrpSpPr>
          <p:cNvPr name="Group 67" id="67"/>
          <p:cNvGrpSpPr/>
          <p:nvPr/>
        </p:nvGrpSpPr>
        <p:grpSpPr>
          <a:xfrm rot="0">
            <a:off x="3787769" y="5785103"/>
            <a:ext cx="1039493" cy="1043578"/>
            <a:chOff x="0" y="0"/>
            <a:chExt cx="4136783" cy="4153041"/>
          </a:xfrm>
        </p:grpSpPr>
        <p:sp>
          <p:nvSpPr>
            <p:cNvPr name="Freeform 68" id="6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69" id="6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70" id="7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Uses tools like Photoshop, Spine, Unity, and After Effects</a:t>
              </a:r>
            </a:p>
          </p:txBody>
        </p:sp>
      </p:grpSp>
      <p:grpSp>
        <p:nvGrpSpPr>
          <p:cNvPr name="Group 71" id="71"/>
          <p:cNvGrpSpPr/>
          <p:nvPr/>
        </p:nvGrpSpPr>
        <p:grpSpPr>
          <a:xfrm rot="0">
            <a:off x="10277531" y="6415838"/>
            <a:ext cx="1039493" cy="1043578"/>
            <a:chOff x="0" y="0"/>
            <a:chExt cx="4136783" cy="4153041"/>
          </a:xfrm>
        </p:grpSpPr>
        <p:sp>
          <p:nvSpPr>
            <p:cNvPr name="Freeform 72" id="7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73" id="7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74" id="7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Cautious about wasting time and production resources</a:t>
              </a:r>
            </a:p>
          </p:txBody>
        </p:sp>
      </p:grpSp>
      <p:grpSp>
        <p:nvGrpSpPr>
          <p:cNvPr name="Group 75" id="75"/>
          <p:cNvGrpSpPr/>
          <p:nvPr/>
        </p:nvGrpSpPr>
        <p:grpSpPr>
          <a:xfrm rot="0">
            <a:off x="11798216" y="6617633"/>
            <a:ext cx="1039493" cy="1043578"/>
            <a:chOff x="0" y="0"/>
            <a:chExt cx="4136783" cy="4153041"/>
          </a:xfrm>
        </p:grpSpPr>
        <p:sp>
          <p:nvSpPr>
            <p:cNvPr name="Freeform 76" id="7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77" id="7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78" id="7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Curious and observant toward industry trends</a:t>
              </a:r>
            </a:p>
          </p:txBody>
        </p:sp>
      </p:grpSp>
      <p:grpSp>
        <p:nvGrpSpPr>
          <p:cNvPr name="Group 79" id="79"/>
          <p:cNvGrpSpPr/>
          <p:nvPr/>
        </p:nvGrpSpPr>
        <p:grpSpPr>
          <a:xfrm rot="0">
            <a:off x="13352059" y="6828681"/>
            <a:ext cx="1039493" cy="1043578"/>
            <a:chOff x="0" y="0"/>
            <a:chExt cx="4136783" cy="4153041"/>
          </a:xfrm>
        </p:grpSpPr>
        <p:sp>
          <p:nvSpPr>
            <p:cNvPr name="Freeform 80" id="8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81" id="8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82" id="8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Enjoys experimentation and visual exploration</a:t>
              </a:r>
            </a:p>
          </p:txBody>
        </p:sp>
      </p:grpSp>
      <p:grpSp>
        <p:nvGrpSpPr>
          <p:cNvPr name="Group 83" id="83"/>
          <p:cNvGrpSpPr/>
          <p:nvPr/>
        </p:nvGrpSpPr>
        <p:grpSpPr>
          <a:xfrm rot="0">
            <a:off x="14217688" y="6095844"/>
            <a:ext cx="1039493" cy="1043578"/>
            <a:chOff x="0" y="0"/>
            <a:chExt cx="4136783" cy="4153041"/>
          </a:xfrm>
        </p:grpSpPr>
        <p:sp>
          <p:nvSpPr>
            <p:cNvPr name="Freeform 84" id="8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85" id="8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86" id="8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Patient but selective during inspiration searching</a:t>
              </a:r>
            </a:p>
          </p:txBody>
        </p:sp>
      </p:grpSp>
      <p:grpSp>
        <p:nvGrpSpPr>
          <p:cNvPr name="Group 87" id="87"/>
          <p:cNvGrpSpPr/>
          <p:nvPr/>
        </p:nvGrpSpPr>
        <p:grpSpPr>
          <a:xfrm rot="0">
            <a:off x="6457304" y="1201748"/>
            <a:ext cx="1039493" cy="1043578"/>
            <a:chOff x="0" y="0"/>
            <a:chExt cx="4136783" cy="4153041"/>
          </a:xfrm>
        </p:grpSpPr>
        <p:sp>
          <p:nvSpPr>
            <p:cNvPr name="Freeform 88" id="8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89" id="8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90" id="9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“Pinterest needs to be searched iteratively.”</a:t>
              </a:r>
            </a:p>
          </p:txBody>
        </p:sp>
      </p:grpSp>
      <p:grpSp>
        <p:nvGrpSpPr>
          <p:cNvPr name="Group 91" id="91"/>
          <p:cNvGrpSpPr/>
          <p:nvPr/>
        </p:nvGrpSpPr>
        <p:grpSpPr>
          <a:xfrm rot="0">
            <a:off x="7332982" y="2059891"/>
            <a:ext cx="1039493" cy="1043578"/>
            <a:chOff x="0" y="0"/>
            <a:chExt cx="4136783" cy="4153041"/>
          </a:xfrm>
        </p:grpSpPr>
        <p:sp>
          <p:nvSpPr>
            <p:cNvPr name="Freeform 92" id="9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93" id="9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94" id="9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 separate my work Pinterest account from my personal one.”</a:t>
              </a:r>
            </a:p>
          </p:txBody>
        </p:sp>
      </p:grpSp>
      <p:grpSp>
        <p:nvGrpSpPr>
          <p:cNvPr name="Group 95" id="95"/>
          <p:cNvGrpSpPr/>
          <p:nvPr/>
        </p:nvGrpSpPr>
        <p:grpSpPr>
          <a:xfrm rot="0">
            <a:off x="2231688" y="2045131"/>
            <a:ext cx="1039493" cy="1043578"/>
            <a:chOff x="0" y="0"/>
            <a:chExt cx="4136783" cy="4153041"/>
          </a:xfrm>
        </p:grpSpPr>
        <p:sp>
          <p:nvSpPr>
            <p:cNvPr name="Freeform 96" id="9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97" id="9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98" id="9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“We usually communicate rhythm by sound.”</a:t>
              </a:r>
            </a:p>
          </p:txBody>
        </p:sp>
      </p:grpSp>
      <p:grpSp>
        <p:nvGrpSpPr>
          <p:cNvPr name="Group 99" id="99"/>
          <p:cNvGrpSpPr/>
          <p:nvPr/>
        </p:nvGrpSpPr>
        <p:grpSpPr>
          <a:xfrm rot="0">
            <a:off x="10682921" y="962216"/>
            <a:ext cx="1039493" cy="1043578"/>
            <a:chOff x="0" y="0"/>
            <a:chExt cx="4136783" cy="4153041"/>
          </a:xfrm>
        </p:grpSpPr>
        <p:sp>
          <p:nvSpPr>
            <p:cNvPr name="Freeform 100" id="10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01" id="10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02" id="10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Iteration is necessary to reach the right balance</a:t>
              </a:r>
            </a:p>
          </p:txBody>
        </p:sp>
      </p:grpSp>
      <p:grpSp>
        <p:nvGrpSpPr>
          <p:cNvPr name="Group 103" id="103"/>
          <p:cNvGrpSpPr/>
          <p:nvPr/>
        </p:nvGrpSpPr>
        <p:grpSpPr>
          <a:xfrm rot="0">
            <a:off x="13178195" y="853007"/>
            <a:ext cx="1039493" cy="1043578"/>
            <a:chOff x="0" y="0"/>
            <a:chExt cx="4136783" cy="4153041"/>
          </a:xfrm>
        </p:grpSpPr>
        <p:sp>
          <p:nvSpPr>
            <p:cNvPr name="Freeform 104" id="10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05" id="10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06" id="10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Inspiration rarely comes from the first search result</a:t>
              </a:r>
            </a:p>
          </p:txBody>
        </p:sp>
      </p:grpSp>
      <p:grpSp>
        <p:nvGrpSpPr>
          <p:cNvPr name="Group 107" id="107"/>
          <p:cNvGrpSpPr/>
          <p:nvPr/>
        </p:nvGrpSpPr>
        <p:grpSpPr>
          <a:xfrm rot="0">
            <a:off x="9487924" y="2045131"/>
            <a:ext cx="1039493" cy="1043578"/>
            <a:chOff x="0" y="0"/>
            <a:chExt cx="4136783" cy="4153041"/>
          </a:xfrm>
        </p:grpSpPr>
        <p:sp>
          <p:nvSpPr>
            <p:cNvPr name="Freeform 108" id="10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09" id="10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10" id="11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Keywords and references must be refined gradually</a:t>
              </a:r>
            </a:p>
          </p:txBody>
        </p:sp>
      </p:grpSp>
      <p:grpSp>
        <p:nvGrpSpPr>
          <p:cNvPr name="Group 111" id="111"/>
          <p:cNvGrpSpPr/>
          <p:nvPr/>
        </p:nvGrpSpPr>
        <p:grpSpPr>
          <a:xfrm rot="0">
            <a:off x="10892988" y="2312324"/>
            <a:ext cx="1039493" cy="1043578"/>
            <a:chOff x="0" y="0"/>
            <a:chExt cx="4136783" cy="4153041"/>
          </a:xfrm>
        </p:grpSpPr>
        <p:sp>
          <p:nvSpPr>
            <p:cNvPr name="Freeform 112" id="11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113" id="11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14" id="11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Rhythm and feeling are more important than static visuals</a:t>
              </a:r>
            </a:p>
          </p:txBody>
        </p:sp>
      </p:grpSp>
      <p:grpSp>
        <p:nvGrpSpPr>
          <p:cNvPr name="Group 115" id="115"/>
          <p:cNvGrpSpPr/>
          <p:nvPr/>
        </p:nvGrpSpPr>
        <p:grpSpPr>
          <a:xfrm rot="0">
            <a:off x="1444189" y="7522486"/>
            <a:ext cx="1100687" cy="1043578"/>
            <a:chOff x="0" y="0"/>
            <a:chExt cx="4380314" cy="4153041"/>
          </a:xfrm>
        </p:grpSpPr>
        <p:sp>
          <p:nvSpPr>
            <p:cNvPr name="Freeform 116" id="116"/>
            <p:cNvSpPr/>
            <p:nvPr/>
          </p:nvSpPr>
          <p:spPr>
            <a:xfrm flipH="false" flipV="false" rot="0">
              <a:off x="0" y="0"/>
              <a:ext cx="4380314" cy="4051441"/>
            </a:xfrm>
            <a:custGeom>
              <a:avLst/>
              <a:gdLst/>
              <a:ahLst/>
              <a:cxnLst/>
              <a:rect r="r" b="b" t="t" l="l"/>
              <a:pathLst>
                <a:path h="4051441" w="4380314">
                  <a:moveTo>
                    <a:pt x="0" y="0"/>
                  </a:moveTo>
                  <a:lnTo>
                    <a:pt x="4380314" y="0"/>
                  </a:lnTo>
                  <a:lnTo>
                    <a:pt x="4380314" y="4051441"/>
                  </a:lnTo>
                  <a:lnTo>
                    <a:pt x="0" y="4051441"/>
                  </a:lnTo>
                  <a:close/>
                </a:path>
              </a:pathLst>
            </a:custGeom>
            <a:solidFill>
              <a:srgbClr val="87CEFA"/>
            </a:solidFill>
          </p:spPr>
        </p:sp>
        <p:sp>
          <p:nvSpPr>
            <p:cNvPr name="Freeform 117" id="117"/>
            <p:cNvSpPr/>
            <p:nvPr/>
          </p:nvSpPr>
          <p:spPr>
            <a:xfrm flipH="false" flipV="false" rot="0">
              <a:off x="0" y="0"/>
              <a:ext cx="4380314" cy="4153041"/>
            </a:xfrm>
            <a:custGeom>
              <a:avLst/>
              <a:gdLst/>
              <a:ahLst/>
              <a:cxnLst/>
              <a:rect r="r" b="b" t="t" l="l"/>
              <a:pathLst>
                <a:path h="4153041" w="4380314">
                  <a:moveTo>
                    <a:pt x="0" y="4051441"/>
                  </a:moveTo>
                  <a:lnTo>
                    <a:pt x="4380314" y="4051441"/>
                  </a:lnTo>
                  <a:lnTo>
                    <a:pt x="4253314" y="4153041"/>
                  </a:lnTo>
                  <a:cubicBezTo>
                    <a:pt x="4253314" y="4153041"/>
                    <a:pt x="3262714" y="4076841"/>
                    <a:pt x="3161114" y="4076841"/>
                  </a:cubicBezTo>
                  <a:lnTo>
                    <a:pt x="1219200" y="4076841"/>
                  </a:lnTo>
                  <a:cubicBezTo>
                    <a:pt x="1117600" y="4076841"/>
                    <a:pt x="127000" y="4153041"/>
                    <a:pt x="127000" y="4153041"/>
                  </a:cubicBezTo>
                  <a:lnTo>
                    <a:pt x="0" y="4051441"/>
                  </a:lnTo>
                  <a:lnTo>
                    <a:pt x="0" y="0"/>
                  </a:lnTo>
                  <a:lnTo>
                    <a:pt x="4380314" y="0"/>
                  </a:lnTo>
                  <a:lnTo>
                    <a:pt x="4380314" y="4051441"/>
                  </a:lnTo>
                  <a:lnTo>
                    <a:pt x="12700" y="4051441"/>
                  </a:lnTo>
                  <a:lnTo>
                    <a:pt x="12700" y="4038741"/>
                  </a:lnTo>
                  <a:lnTo>
                    <a:pt x="4367614" y="4038741"/>
                  </a:lnTo>
                  <a:lnTo>
                    <a:pt x="4367614" y="12700"/>
                  </a:lnTo>
                  <a:lnTo>
                    <a:pt x="12700" y="12700"/>
                  </a:lnTo>
                  <a:lnTo>
                    <a:pt x="12700" y="4051441"/>
                  </a:lnTo>
                </a:path>
              </a:pathLst>
            </a:custGeom>
            <a:solidFill>
              <a:srgbClr val="394C60">
                <a:alpha val="784"/>
              </a:srgbClr>
            </a:solidFill>
          </p:spPr>
        </p:sp>
        <p:sp>
          <p:nvSpPr>
            <p:cNvPr name="TextBox 118" id="118"/>
            <p:cNvSpPr txBox="true"/>
            <p:nvPr/>
          </p:nvSpPr>
          <p:spPr>
            <a:xfrm>
              <a:off x="0" y="-9525"/>
              <a:ext cx="4380314"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Gathers references from competitor games, YouTube, and Pinterest</a:t>
              </a:r>
            </a:p>
          </p:txBody>
        </p:sp>
      </p:grpSp>
      <p:grpSp>
        <p:nvGrpSpPr>
          <p:cNvPr name="Group 119" id="119"/>
          <p:cNvGrpSpPr/>
          <p:nvPr/>
        </p:nvGrpSpPr>
        <p:grpSpPr>
          <a:xfrm rot="0">
            <a:off x="7084050" y="6560473"/>
            <a:ext cx="1039493" cy="1043578"/>
            <a:chOff x="0" y="0"/>
            <a:chExt cx="4136783" cy="4153041"/>
          </a:xfrm>
        </p:grpSpPr>
        <p:sp>
          <p:nvSpPr>
            <p:cNvPr name="Freeform 120" id="12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21" id="12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22" id="12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Iterates by adding elements first, then refining and simplifying</a:t>
              </a:r>
            </a:p>
          </p:txBody>
        </p:sp>
      </p:grpSp>
      <p:grpSp>
        <p:nvGrpSpPr>
          <p:cNvPr name="Group 123" id="123"/>
          <p:cNvGrpSpPr/>
          <p:nvPr/>
        </p:nvGrpSpPr>
        <p:grpSpPr>
          <a:xfrm rot="0">
            <a:off x="532278" y="7167366"/>
            <a:ext cx="1039493" cy="1043578"/>
            <a:chOff x="0" y="0"/>
            <a:chExt cx="4136783" cy="4153041"/>
          </a:xfrm>
        </p:grpSpPr>
        <p:sp>
          <p:nvSpPr>
            <p:cNvPr name="Freeform 124" id="12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125" id="12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26" id="12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Iteratively searches on Pinterest by adjusting keywords</a:t>
              </a:r>
            </a:p>
          </p:txBody>
        </p:sp>
      </p:grpSp>
      <p:grpSp>
        <p:nvGrpSpPr>
          <p:cNvPr name="Group 127" id="127"/>
          <p:cNvGrpSpPr/>
          <p:nvPr/>
        </p:nvGrpSpPr>
        <p:grpSpPr>
          <a:xfrm rot="0">
            <a:off x="4682141" y="6291642"/>
            <a:ext cx="1143144" cy="1043578"/>
            <a:chOff x="0" y="0"/>
            <a:chExt cx="4549275" cy="4153041"/>
          </a:xfrm>
        </p:grpSpPr>
        <p:sp>
          <p:nvSpPr>
            <p:cNvPr name="Freeform 128" id="128"/>
            <p:cNvSpPr/>
            <p:nvPr/>
          </p:nvSpPr>
          <p:spPr>
            <a:xfrm flipH="false" flipV="false" rot="0">
              <a:off x="0" y="0"/>
              <a:ext cx="4549275" cy="4051441"/>
            </a:xfrm>
            <a:custGeom>
              <a:avLst/>
              <a:gdLst/>
              <a:ahLst/>
              <a:cxnLst/>
              <a:rect r="r" b="b" t="t" l="l"/>
              <a:pathLst>
                <a:path h="4051441" w="4549275">
                  <a:moveTo>
                    <a:pt x="0" y="0"/>
                  </a:moveTo>
                  <a:lnTo>
                    <a:pt x="4549275" y="0"/>
                  </a:lnTo>
                  <a:lnTo>
                    <a:pt x="4549275" y="4051441"/>
                  </a:lnTo>
                  <a:lnTo>
                    <a:pt x="0" y="4051441"/>
                  </a:lnTo>
                  <a:close/>
                </a:path>
              </a:pathLst>
            </a:custGeom>
            <a:solidFill>
              <a:srgbClr val="FFF4E3"/>
            </a:solidFill>
          </p:spPr>
        </p:sp>
        <p:sp>
          <p:nvSpPr>
            <p:cNvPr name="Freeform 129" id="129"/>
            <p:cNvSpPr/>
            <p:nvPr/>
          </p:nvSpPr>
          <p:spPr>
            <a:xfrm flipH="false" flipV="false" rot="0">
              <a:off x="0" y="0"/>
              <a:ext cx="4549275" cy="4153041"/>
            </a:xfrm>
            <a:custGeom>
              <a:avLst/>
              <a:gdLst/>
              <a:ahLst/>
              <a:cxnLst/>
              <a:rect r="r" b="b" t="t" l="l"/>
              <a:pathLst>
                <a:path h="4153041" w="4549275">
                  <a:moveTo>
                    <a:pt x="0" y="4051441"/>
                  </a:moveTo>
                  <a:lnTo>
                    <a:pt x="4549275" y="4051441"/>
                  </a:lnTo>
                  <a:lnTo>
                    <a:pt x="4422275" y="4153041"/>
                  </a:lnTo>
                  <a:cubicBezTo>
                    <a:pt x="4422275" y="4153041"/>
                    <a:pt x="3431675" y="4076841"/>
                    <a:pt x="3330075" y="4076841"/>
                  </a:cubicBezTo>
                  <a:lnTo>
                    <a:pt x="1219200" y="4076841"/>
                  </a:lnTo>
                  <a:cubicBezTo>
                    <a:pt x="1117600" y="4076841"/>
                    <a:pt x="127000" y="4153041"/>
                    <a:pt x="127000" y="4153041"/>
                  </a:cubicBezTo>
                  <a:lnTo>
                    <a:pt x="0" y="4051441"/>
                  </a:lnTo>
                  <a:lnTo>
                    <a:pt x="0" y="0"/>
                  </a:lnTo>
                  <a:lnTo>
                    <a:pt x="4549275" y="0"/>
                  </a:lnTo>
                  <a:lnTo>
                    <a:pt x="4549275" y="4051441"/>
                  </a:lnTo>
                  <a:lnTo>
                    <a:pt x="12700" y="4051441"/>
                  </a:lnTo>
                  <a:lnTo>
                    <a:pt x="12700" y="4038741"/>
                  </a:lnTo>
                  <a:lnTo>
                    <a:pt x="4536575" y="4038741"/>
                  </a:lnTo>
                  <a:lnTo>
                    <a:pt x="4536575" y="12700"/>
                  </a:lnTo>
                  <a:lnTo>
                    <a:pt x="12700" y="12700"/>
                  </a:lnTo>
                  <a:lnTo>
                    <a:pt x="12700" y="4051441"/>
                  </a:lnTo>
                </a:path>
              </a:pathLst>
            </a:custGeom>
            <a:solidFill>
              <a:srgbClr val="394C60">
                <a:alpha val="784"/>
              </a:srgbClr>
            </a:solidFill>
          </p:spPr>
        </p:sp>
        <p:sp>
          <p:nvSpPr>
            <p:cNvPr name="TextBox 130" id="130"/>
            <p:cNvSpPr txBox="true"/>
            <p:nvPr/>
          </p:nvSpPr>
          <p:spPr>
            <a:xfrm>
              <a:off x="0" y="-9525"/>
              <a:ext cx="4549275"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Follows links from images to external sources for deeper exploration</a:t>
              </a:r>
            </a:p>
          </p:txBody>
        </p:sp>
      </p:grpSp>
      <p:grpSp>
        <p:nvGrpSpPr>
          <p:cNvPr name="Group 131" id="131"/>
          <p:cNvGrpSpPr/>
          <p:nvPr/>
        </p:nvGrpSpPr>
        <p:grpSpPr>
          <a:xfrm rot="0">
            <a:off x="15727446" y="6123788"/>
            <a:ext cx="1039493" cy="1043578"/>
            <a:chOff x="0" y="0"/>
            <a:chExt cx="4136783" cy="4153041"/>
          </a:xfrm>
        </p:grpSpPr>
        <p:sp>
          <p:nvSpPr>
            <p:cNvPr name="Freeform 132" id="13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33" id="13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34" id="13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Comfortable with informal, embodied communication</a:t>
              </a:r>
            </a:p>
          </p:txBody>
        </p:sp>
      </p:grpSp>
      <p:grpSp>
        <p:nvGrpSpPr>
          <p:cNvPr name="Group 135" id="135"/>
          <p:cNvGrpSpPr/>
          <p:nvPr/>
        </p:nvGrpSpPr>
        <p:grpSpPr>
          <a:xfrm rot="0">
            <a:off x="16454703" y="8063251"/>
            <a:ext cx="1039493" cy="1043578"/>
            <a:chOff x="0" y="0"/>
            <a:chExt cx="4136783" cy="4153041"/>
          </a:xfrm>
        </p:grpSpPr>
        <p:sp>
          <p:nvSpPr>
            <p:cNvPr name="Freeform 136" id="13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37" id="13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38" id="13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Frustrated by limited artistic authority in decision-making</a:t>
              </a:r>
            </a:p>
          </p:txBody>
        </p:sp>
      </p:grpSp>
      <p:grpSp>
        <p:nvGrpSpPr>
          <p:cNvPr name="Group 139" id="139"/>
          <p:cNvGrpSpPr/>
          <p:nvPr/>
        </p:nvGrpSpPr>
        <p:grpSpPr>
          <a:xfrm rot="0">
            <a:off x="9467850" y="7337224"/>
            <a:ext cx="1039493" cy="1043578"/>
            <a:chOff x="0" y="0"/>
            <a:chExt cx="4136783" cy="4153041"/>
          </a:xfrm>
        </p:grpSpPr>
        <p:sp>
          <p:nvSpPr>
            <p:cNvPr name="Freeform 140" id="14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41" id="14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42" id="14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Pressured by deadlines but accustomed to time-driven workflows</a:t>
              </a:r>
            </a:p>
          </p:txBody>
        </p:sp>
      </p:grpSp>
      <p:grpSp>
        <p:nvGrpSpPr>
          <p:cNvPr name="Group 143" id="143"/>
          <p:cNvGrpSpPr/>
          <p:nvPr/>
        </p:nvGrpSpPr>
        <p:grpSpPr>
          <a:xfrm rot="0">
            <a:off x="10732217" y="8339895"/>
            <a:ext cx="1163093" cy="1169304"/>
            <a:chOff x="0" y="0"/>
            <a:chExt cx="4628665" cy="4653384"/>
          </a:xfrm>
        </p:grpSpPr>
        <p:sp>
          <p:nvSpPr>
            <p:cNvPr name="Freeform 144" id="144"/>
            <p:cNvSpPr/>
            <p:nvPr/>
          </p:nvSpPr>
          <p:spPr>
            <a:xfrm flipH="false" flipV="false" rot="0">
              <a:off x="0" y="0"/>
              <a:ext cx="4628666" cy="4551784"/>
            </a:xfrm>
            <a:custGeom>
              <a:avLst/>
              <a:gdLst/>
              <a:ahLst/>
              <a:cxnLst/>
              <a:rect r="r" b="b" t="t" l="l"/>
              <a:pathLst>
                <a:path h="4551784" w="4628666">
                  <a:moveTo>
                    <a:pt x="0" y="0"/>
                  </a:moveTo>
                  <a:lnTo>
                    <a:pt x="4628666" y="0"/>
                  </a:lnTo>
                  <a:lnTo>
                    <a:pt x="4628666" y="4551784"/>
                  </a:lnTo>
                  <a:lnTo>
                    <a:pt x="0" y="4551784"/>
                  </a:lnTo>
                  <a:close/>
                </a:path>
              </a:pathLst>
            </a:custGeom>
            <a:solidFill>
              <a:srgbClr val="FFF4E3"/>
            </a:solidFill>
          </p:spPr>
        </p:sp>
        <p:sp>
          <p:nvSpPr>
            <p:cNvPr name="Freeform 145" id="145"/>
            <p:cNvSpPr/>
            <p:nvPr/>
          </p:nvSpPr>
          <p:spPr>
            <a:xfrm flipH="false" flipV="false" rot="0">
              <a:off x="0" y="0"/>
              <a:ext cx="4628666" cy="4653384"/>
            </a:xfrm>
            <a:custGeom>
              <a:avLst/>
              <a:gdLst/>
              <a:ahLst/>
              <a:cxnLst/>
              <a:rect r="r" b="b" t="t" l="l"/>
              <a:pathLst>
                <a:path h="4653384" w="4628666">
                  <a:moveTo>
                    <a:pt x="0" y="4551784"/>
                  </a:moveTo>
                  <a:lnTo>
                    <a:pt x="4628666" y="4551784"/>
                  </a:lnTo>
                  <a:lnTo>
                    <a:pt x="4501666" y="4653384"/>
                  </a:lnTo>
                  <a:cubicBezTo>
                    <a:pt x="4501666" y="4653384"/>
                    <a:pt x="3511066" y="4577184"/>
                    <a:pt x="3409466" y="4577184"/>
                  </a:cubicBezTo>
                  <a:lnTo>
                    <a:pt x="1219200" y="4577184"/>
                  </a:lnTo>
                  <a:cubicBezTo>
                    <a:pt x="1117600" y="4577184"/>
                    <a:pt x="127000" y="4653384"/>
                    <a:pt x="127000" y="4653384"/>
                  </a:cubicBezTo>
                  <a:lnTo>
                    <a:pt x="0" y="4551784"/>
                  </a:lnTo>
                  <a:lnTo>
                    <a:pt x="0" y="0"/>
                  </a:lnTo>
                  <a:lnTo>
                    <a:pt x="4628666" y="0"/>
                  </a:lnTo>
                  <a:lnTo>
                    <a:pt x="4628666" y="4551784"/>
                  </a:lnTo>
                  <a:lnTo>
                    <a:pt x="12700" y="4551784"/>
                  </a:lnTo>
                  <a:lnTo>
                    <a:pt x="12700" y="4539084"/>
                  </a:lnTo>
                  <a:lnTo>
                    <a:pt x="4615966" y="4539084"/>
                  </a:lnTo>
                  <a:lnTo>
                    <a:pt x="4615966" y="12700"/>
                  </a:lnTo>
                  <a:lnTo>
                    <a:pt x="12700" y="12700"/>
                  </a:lnTo>
                  <a:lnTo>
                    <a:pt x="12700" y="4551784"/>
                  </a:lnTo>
                </a:path>
              </a:pathLst>
            </a:custGeom>
            <a:solidFill>
              <a:srgbClr val="394C60">
                <a:alpha val="784"/>
              </a:srgbClr>
            </a:solidFill>
          </p:spPr>
        </p:sp>
        <p:sp>
          <p:nvSpPr>
            <p:cNvPr name="TextBox 146" id="146"/>
            <p:cNvSpPr txBox="true"/>
            <p:nvPr/>
          </p:nvSpPr>
          <p:spPr>
            <a:xfrm>
              <a:off x="0" y="-9525"/>
              <a:ext cx="4628665"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Relieved when AI can reduce workload for repetitive or atmospheric effects</a:t>
              </a:r>
            </a:p>
          </p:txBody>
        </p:sp>
      </p:grpSp>
      <p:grpSp>
        <p:nvGrpSpPr>
          <p:cNvPr name="Group 147" id="147"/>
          <p:cNvGrpSpPr/>
          <p:nvPr/>
        </p:nvGrpSpPr>
        <p:grpSpPr>
          <a:xfrm rot="0">
            <a:off x="569218" y="8585040"/>
            <a:ext cx="1039493" cy="1043578"/>
            <a:chOff x="0" y="0"/>
            <a:chExt cx="4136783" cy="4153041"/>
          </a:xfrm>
        </p:grpSpPr>
        <p:sp>
          <p:nvSpPr>
            <p:cNvPr name="Freeform 148" id="14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49" id="14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50" id="15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Aligns with planners multiple times during the concept phase</a:t>
              </a:r>
            </a:p>
          </p:txBody>
        </p:sp>
      </p:grpSp>
      <p:grpSp>
        <p:nvGrpSpPr>
          <p:cNvPr name="Group 151" id="151"/>
          <p:cNvGrpSpPr/>
          <p:nvPr/>
        </p:nvGrpSpPr>
        <p:grpSpPr>
          <a:xfrm rot="0">
            <a:off x="4307515" y="3888059"/>
            <a:ext cx="1264611" cy="1043578"/>
            <a:chOff x="0" y="0"/>
            <a:chExt cx="5032666" cy="4153041"/>
          </a:xfrm>
        </p:grpSpPr>
        <p:sp>
          <p:nvSpPr>
            <p:cNvPr name="Freeform 152" id="152"/>
            <p:cNvSpPr/>
            <p:nvPr/>
          </p:nvSpPr>
          <p:spPr>
            <a:xfrm flipH="false" flipV="false" rot="0">
              <a:off x="0" y="0"/>
              <a:ext cx="5032666" cy="4051441"/>
            </a:xfrm>
            <a:custGeom>
              <a:avLst/>
              <a:gdLst/>
              <a:ahLst/>
              <a:cxnLst/>
              <a:rect r="r" b="b" t="t" l="l"/>
              <a:pathLst>
                <a:path h="4051441" w="5032666">
                  <a:moveTo>
                    <a:pt x="0" y="0"/>
                  </a:moveTo>
                  <a:lnTo>
                    <a:pt x="5032666" y="0"/>
                  </a:lnTo>
                  <a:lnTo>
                    <a:pt x="5032666" y="4051441"/>
                  </a:lnTo>
                  <a:lnTo>
                    <a:pt x="0" y="4051441"/>
                  </a:lnTo>
                  <a:close/>
                </a:path>
              </a:pathLst>
            </a:custGeom>
            <a:solidFill>
              <a:srgbClr val="9ED0DB"/>
            </a:solidFill>
          </p:spPr>
        </p:sp>
        <p:sp>
          <p:nvSpPr>
            <p:cNvPr name="Freeform 153" id="153"/>
            <p:cNvSpPr/>
            <p:nvPr/>
          </p:nvSpPr>
          <p:spPr>
            <a:xfrm flipH="false" flipV="false" rot="0">
              <a:off x="0" y="0"/>
              <a:ext cx="5032666" cy="4153041"/>
            </a:xfrm>
            <a:custGeom>
              <a:avLst/>
              <a:gdLst/>
              <a:ahLst/>
              <a:cxnLst/>
              <a:rect r="r" b="b" t="t" l="l"/>
              <a:pathLst>
                <a:path h="4153041" w="5032666">
                  <a:moveTo>
                    <a:pt x="0" y="4051441"/>
                  </a:moveTo>
                  <a:lnTo>
                    <a:pt x="5032666" y="4051441"/>
                  </a:lnTo>
                  <a:lnTo>
                    <a:pt x="4905666" y="4153041"/>
                  </a:lnTo>
                  <a:cubicBezTo>
                    <a:pt x="4905666" y="4153041"/>
                    <a:pt x="3915066" y="4076841"/>
                    <a:pt x="3813466" y="4076841"/>
                  </a:cubicBezTo>
                  <a:lnTo>
                    <a:pt x="1219200" y="4076841"/>
                  </a:lnTo>
                  <a:cubicBezTo>
                    <a:pt x="1117600" y="4076841"/>
                    <a:pt x="127000" y="4153041"/>
                    <a:pt x="127000" y="4153041"/>
                  </a:cubicBezTo>
                  <a:lnTo>
                    <a:pt x="0" y="4051441"/>
                  </a:lnTo>
                  <a:lnTo>
                    <a:pt x="0" y="0"/>
                  </a:lnTo>
                  <a:lnTo>
                    <a:pt x="5032666" y="0"/>
                  </a:lnTo>
                  <a:lnTo>
                    <a:pt x="5032666" y="4051441"/>
                  </a:lnTo>
                  <a:lnTo>
                    <a:pt x="12700" y="4051441"/>
                  </a:lnTo>
                  <a:lnTo>
                    <a:pt x="12700" y="4038741"/>
                  </a:lnTo>
                  <a:lnTo>
                    <a:pt x="5019966" y="4038741"/>
                  </a:lnTo>
                  <a:lnTo>
                    <a:pt x="5019966" y="12700"/>
                  </a:lnTo>
                  <a:lnTo>
                    <a:pt x="12700" y="12700"/>
                  </a:lnTo>
                  <a:lnTo>
                    <a:pt x="12700" y="4051441"/>
                  </a:lnTo>
                </a:path>
              </a:pathLst>
            </a:custGeom>
            <a:solidFill>
              <a:srgbClr val="394C60">
                <a:alpha val="784"/>
              </a:srgbClr>
            </a:solidFill>
          </p:spPr>
        </p:sp>
        <p:sp>
          <p:nvSpPr>
            <p:cNvPr name="TextBox 154" id="154"/>
            <p:cNvSpPr txBox="true"/>
            <p:nvPr/>
          </p:nvSpPr>
          <p:spPr>
            <a:xfrm>
              <a:off x="0" y="-9525"/>
              <a:ext cx="5032666"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expected to help with efficiency and creativity, but mostly efficiency.”</a:t>
              </a:r>
            </a:p>
          </p:txBody>
        </p:sp>
      </p:grpSp>
      <p:grpSp>
        <p:nvGrpSpPr>
          <p:cNvPr name="Group 155" id="155"/>
          <p:cNvGrpSpPr/>
          <p:nvPr/>
        </p:nvGrpSpPr>
        <p:grpSpPr>
          <a:xfrm rot="0">
            <a:off x="3379422" y="3103469"/>
            <a:ext cx="1039493" cy="1043578"/>
            <a:chOff x="0" y="0"/>
            <a:chExt cx="4136783" cy="4153041"/>
          </a:xfrm>
        </p:grpSpPr>
        <p:sp>
          <p:nvSpPr>
            <p:cNvPr name="Freeform 156" id="15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57" id="15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58" id="15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“AI’s impact on animation is still relatively limited.”</a:t>
              </a:r>
            </a:p>
          </p:txBody>
        </p:sp>
      </p:grpSp>
      <p:grpSp>
        <p:nvGrpSpPr>
          <p:cNvPr name="Group 159" id="159"/>
          <p:cNvGrpSpPr/>
          <p:nvPr/>
        </p:nvGrpSpPr>
        <p:grpSpPr>
          <a:xfrm rot="0">
            <a:off x="5171389" y="2995451"/>
            <a:ext cx="1039493" cy="1043578"/>
            <a:chOff x="0" y="0"/>
            <a:chExt cx="4136783" cy="4153041"/>
          </a:xfrm>
        </p:grpSpPr>
        <p:sp>
          <p:nvSpPr>
            <p:cNvPr name="Freeform 160" id="16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161" id="16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62" id="16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“Complex character animation is still hard for AI.”</a:t>
              </a:r>
            </a:p>
          </p:txBody>
        </p:sp>
      </p:grpSp>
      <p:grpSp>
        <p:nvGrpSpPr>
          <p:cNvPr name="Group 163" id="163"/>
          <p:cNvGrpSpPr/>
          <p:nvPr/>
        </p:nvGrpSpPr>
        <p:grpSpPr>
          <a:xfrm rot="0">
            <a:off x="14336805" y="2400705"/>
            <a:ext cx="1039493" cy="1043578"/>
            <a:chOff x="0" y="0"/>
            <a:chExt cx="4136783" cy="4153041"/>
          </a:xfrm>
        </p:grpSpPr>
        <p:sp>
          <p:nvSpPr>
            <p:cNvPr name="Freeform 164" id="16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65" id="16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66" id="16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Artistic ideas often need justification within product logic</a:t>
              </a:r>
            </a:p>
          </p:txBody>
        </p:sp>
      </p:grpSp>
      <p:grpSp>
        <p:nvGrpSpPr>
          <p:cNvPr name="Group 167" id="167"/>
          <p:cNvGrpSpPr/>
          <p:nvPr/>
        </p:nvGrpSpPr>
        <p:grpSpPr>
          <a:xfrm rot="0">
            <a:off x="12401963" y="2312324"/>
            <a:ext cx="1039493" cy="1043578"/>
            <a:chOff x="0" y="0"/>
            <a:chExt cx="4136783" cy="4153041"/>
          </a:xfrm>
        </p:grpSpPr>
        <p:sp>
          <p:nvSpPr>
            <p:cNvPr name="Freeform 168" id="16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69" id="16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70" id="17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Time constraints shape the depth of exploration</a:t>
              </a:r>
            </a:p>
          </p:txBody>
        </p:sp>
      </p:grpSp>
      <p:grpSp>
        <p:nvGrpSpPr>
          <p:cNvPr name="Group 171" id="171"/>
          <p:cNvGrpSpPr/>
          <p:nvPr/>
        </p:nvGrpSpPr>
        <p:grpSpPr>
          <a:xfrm rot="0">
            <a:off x="10373241" y="3533692"/>
            <a:ext cx="1039493" cy="1043578"/>
            <a:chOff x="0" y="0"/>
            <a:chExt cx="4136783" cy="4153041"/>
          </a:xfrm>
        </p:grpSpPr>
        <p:sp>
          <p:nvSpPr>
            <p:cNvPr name="Freeform 172" id="17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173" id="17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74" id="17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not yet reliable enough for core animation production</a:t>
              </a:r>
            </a:p>
          </p:txBody>
        </p:sp>
      </p:grpSp>
      <p:grpSp>
        <p:nvGrpSpPr>
          <p:cNvPr name="Group 175" id="175"/>
          <p:cNvGrpSpPr/>
          <p:nvPr/>
        </p:nvGrpSpPr>
        <p:grpSpPr>
          <a:xfrm rot="0">
            <a:off x="14150475" y="4194705"/>
            <a:ext cx="1039493" cy="1043578"/>
            <a:chOff x="0" y="0"/>
            <a:chExt cx="4136783" cy="4153041"/>
          </a:xfrm>
        </p:grpSpPr>
        <p:sp>
          <p:nvSpPr>
            <p:cNvPr name="Freeform 176" id="17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177" id="17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78" id="17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Manual animation offers more control and predictability</a:t>
              </a:r>
            </a:p>
          </p:txBody>
        </p:sp>
      </p:grpSp>
      <p:grpSp>
        <p:nvGrpSpPr>
          <p:cNvPr name="Group 179" id="179"/>
          <p:cNvGrpSpPr/>
          <p:nvPr/>
        </p:nvGrpSpPr>
        <p:grpSpPr>
          <a:xfrm rot="0">
            <a:off x="2483681" y="6937833"/>
            <a:ext cx="1039493" cy="1043578"/>
            <a:chOff x="0" y="0"/>
            <a:chExt cx="4136783" cy="4153041"/>
          </a:xfrm>
        </p:grpSpPr>
        <p:sp>
          <p:nvSpPr>
            <p:cNvPr name="Freeform 180" id="18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81" id="18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82" id="18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Uses sticky notes and hand sketches for fast group ideation</a:t>
              </a:r>
            </a:p>
          </p:txBody>
        </p:sp>
      </p:grpSp>
      <p:grpSp>
        <p:nvGrpSpPr>
          <p:cNvPr name="Group 183" id="183"/>
          <p:cNvGrpSpPr/>
          <p:nvPr/>
        </p:nvGrpSpPr>
        <p:grpSpPr>
          <a:xfrm rot="0">
            <a:off x="5052380" y="7459416"/>
            <a:ext cx="1039493" cy="1043578"/>
            <a:chOff x="0" y="0"/>
            <a:chExt cx="4136783" cy="4153041"/>
          </a:xfrm>
        </p:grpSpPr>
        <p:sp>
          <p:nvSpPr>
            <p:cNvPr name="Freeform 184" id="18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85" id="18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86" id="18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Visualizes ideas quickly in Photoshop when needed</a:t>
              </a:r>
            </a:p>
          </p:txBody>
        </p:sp>
      </p:grpSp>
      <p:grpSp>
        <p:nvGrpSpPr>
          <p:cNvPr name="Group 187" id="187"/>
          <p:cNvGrpSpPr/>
          <p:nvPr/>
        </p:nvGrpSpPr>
        <p:grpSpPr>
          <a:xfrm rot="0">
            <a:off x="6051549" y="7192716"/>
            <a:ext cx="1039493" cy="1043578"/>
            <a:chOff x="0" y="0"/>
            <a:chExt cx="4136783" cy="4153041"/>
          </a:xfrm>
        </p:grpSpPr>
        <p:sp>
          <p:nvSpPr>
            <p:cNvPr name="Freeform 188" id="18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189" id="18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90" id="19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Communicates animation rhythm verbally or through sound cues</a:t>
              </a:r>
            </a:p>
          </p:txBody>
        </p:sp>
      </p:grpSp>
      <p:grpSp>
        <p:nvGrpSpPr>
          <p:cNvPr name="Group 191" id="191"/>
          <p:cNvGrpSpPr/>
          <p:nvPr/>
        </p:nvGrpSpPr>
        <p:grpSpPr>
          <a:xfrm rot="0">
            <a:off x="7603796" y="7853569"/>
            <a:ext cx="1039493" cy="1043578"/>
            <a:chOff x="0" y="0"/>
            <a:chExt cx="4136783" cy="4153041"/>
          </a:xfrm>
        </p:grpSpPr>
        <p:sp>
          <p:nvSpPr>
            <p:cNvPr name="Freeform 192" id="19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193" id="19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94" id="19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Plans work strictly around deadlines and time checkpoints</a:t>
              </a:r>
            </a:p>
          </p:txBody>
        </p:sp>
      </p:grpSp>
      <p:grpSp>
        <p:nvGrpSpPr>
          <p:cNvPr name="Group 195" id="195"/>
          <p:cNvGrpSpPr/>
          <p:nvPr/>
        </p:nvGrpSpPr>
        <p:grpSpPr>
          <a:xfrm rot="0">
            <a:off x="11827581" y="8632361"/>
            <a:ext cx="1163093" cy="1169304"/>
            <a:chOff x="0" y="0"/>
            <a:chExt cx="4628665" cy="4653384"/>
          </a:xfrm>
        </p:grpSpPr>
        <p:sp>
          <p:nvSpPr>
            <p:cNvPr name="Freeform 196" id="196"/>
            <p:cNvSpPr/>
            <p:nvPr/>
          </p:nvSpPr>
          <p:spPr>
            <a:xfrm flipH="false" flipV="false" rot="0">
              <a:off x="0" y="0"/>
              <a:ext cx="4628666" cy="4551784"/>
            </a:xfrm>
            <a:custGeom>
              <a:avLst/>
              <a:gdLst/>
              <a:ahLst/>
              <a:cxnLst/>
              <a:rect r="r" b="b" t="t" l="l"/>
              <a:pathLst>
                <a:path h="4551784" w="4628666">
                  <a:moveTo>
                    <a:pt x="0" y="0"/>
                  </a:moveTo>
                  <a:lnTo>
                    <a:pt x="4628666" y="0"/>
                  </a:lnTo>
                  <a:lnTo>
                    <a:pt x="4628666" y="4551784"/>
                  </a:lnTo>
                  <a:lnTo>
                    <a:pt x="0" y="4551784"/>
                  </a:lnTo>
                  <a:close/>
                </a:path>
              </a:pathLst>
            </a:custGeom>
            <a:solidFill>
              <a:srgbClr val="87CEFA"/>
            </a:solidFill>
          </p:spPr>
        </p:sp>
        <p:sp>
          <p:nvSpPr>
            <p:cNvPr name="Freeform 197" id="197"/>
            <p:cNvSpPr/>
            <p:nvPr/>
          </p:nvSpPr>
          <p:spPr>
            <a:xfrm flipH="false" flipV="false" rot="0">
              <a:off x="0" y="0"/>
              <a:ext cx="4628666" cy="4653384"/>
            </a:xfrm>
            <a:custGeom>
              <a:avLst/>
              <a:gdLst/>
              <a:ahLst/>
              <a:cxnLst/>
              <a:rect r="r" b="b" t="t" l="l"/>
              <a:pathLst>
                <a:path h="4653384" w="4628666">
                  <a:moveTo>
                    <a:pt x="0" y="4551784"/>
                  </a:moveTo>
                  <a:lnTo>
                    <a:pt x="4628666" y="4551784"/>
                  </a:lnTo>
                  <a:lnTo>
                    <a:pt x="4501666" y="4653384"/>
                  </a:lnTo>
                  <a:cubicBezTo>
                    <a:pt x="4501666" y="4653384"/>
                    <a:pt x="3511066" y="4577184"/>
                    <a:pt x="3409466" y="4577184"/>
                  </a:cubicBezTo>
                  <a:lnTo>
                    <a:pt x="1219200" y="4577184"/>
                  </a:lnTo>
                  <a:cubicBezTo>
                    <a:pt x="1117600" y="4577184"/>
                    <a:pt x="127000" y="4653384"/>
                    <a:pt x="127000" y="4653384"/>
                  </a:cubicBezTo>
                  <a:lnTo>
                    <a:pt x="0" y="4551784"/>
                  </a:lnTo>
                  <a:lnTo>
                    <a:pt x="0" y="0"/>
                  </a:lnTo>
                  <a:lnTo>
                    <a:pt x="4628666" y="0"/>
                  </a:lnTo>
                  <a:lnTo>
                    <a:pt x="4628666" y="4551784"/>
                  </a:lnTo>
                  <a:lnTo>
                    <a:pt x="12700" y="4551784"/>
                  </a:lnTo>
                  <a:lnTo>
                    <a:pt x="12700" y="4539084"/>
                  </a:lnTo>
                  <a:lnTo>
                    <a:pt x="4615966" y="4539084"/>
                  </a:lnTo>
                  <a:lnTo>
                    <a:pt x="4615966" y="12700"/>
                  </a:lnTo>
                  <a:lnTo>
                    <a:pt x="12700" y="12700"/>
                  </a:lnTo>
                  <a:lnTo>
                    <a:pt x="12700" y="4551784"/>
                  </a:lnTo>
                </a:path>
              </a:pathLst>
            </a:custGeom>
            <a:solidFill>
              <a:srgbClr val="394C60">
                <a:alpha val="784"/>
              </a:srgbClr>
            </a:solidFill>
          </p:spPr>
        </p:sp>
        <p:sp>
          <p:nvSpPr>
            <p:cNvPr name="TextBox 198" id="198"/>
            <p:cNvSpPr txBox="true"/>
            <p:nvPr/>
          </p:nvSpPr>
          <p:spPr>
            <a:xfrm>
              <a:off x="0" y="-9525"/>
              <a:ext cx="4628665"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Curious about AI’s rapid progress outside the core animation pipeline</a:t>
              </a:r>
            </a:p>
          </p:txBody>
        </p:sp>
      </p:grpSp>
      <p:grpSp>
        <p:nvGrpSpPr>
          <p:cNvPr name="Group 199" id="199"/>
          <p:cNvGrpSpPr/>
          <p:nvPr/>
        </p:nvGrpSpPr>
        <p:grpSpPr>
          <a:xfrm rot="0">
            <a:off x="12914773" y="8177059"/>
            <a:ext cx="1039493" cy="1043578"/>
            <a:chOff x="0" y="0"/>
            <a:chExt cx="4136783" cy="4153041"/>
          </a:xfrm>
        </p:grpSpPr>
        <p:sp>
          <p:nvSpPr>
            <p:cNvPr name="Freeform 200" id="20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01" id="20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02" id="20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Aware of industry shifts and workforce changes driven by AI</a:t>
              </a:r>
            </a:p>
          </p:txBody>
        </p:sp>
      </p:grpSp>
      <p:grpSp>
        <p:nvGrpSpPr>
          <p:cNvPr name="Group 203" id="203"/>
          <p:cNvGrpSpPr/>
          <p:nvPr/>
        </p:nvGrpSpPr>
        <p:grpSpPr>
          <a:xfrm rot="0">
            <a:off x="6765967" y="9106829"/>
            <a:ext cx="1039493" cy="1043578"/>
            <a:chOff x="0" y="0"/>
            <a:chExt cx="4136783" cy="4153041"/>
          </a:xfrm>
        </p:grpSpPr>
        <p:sp>
          <p:nvSpPr>
            <p:cNvPr name="Freeform 204" id="20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05" id="20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06" id="20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Uses AI only in very specific scenarios</a:t>
              </a:r>
            </a:p>
          </p:txBody>
        </p:sp>
      </p:grpSp>
      <p:grpSp>
        <p:nvGrpSpPr>
          <p:cNvPr name="Group 207" id="207"/>
          <p:cNvGrpSpPr/>
          <p:nvPr/>
        </p:nvGrpSpPr>
        <p:grpSpPr>
          <a:xfrm rot="0">
            <a:off x="5966145" y="3888059"/>
            <a:ext cx="1039493" cy="1043578"/>
            <a:chOff x="0" y="0"/>
            <a:chExt cx="4136783" cy="4153041"/>
          </a:xfrm>
        </p:grpSpPr>
        <p:sp>
          <p:nvSpPr>
            <p:cNvPr name="Freeform 208" id="20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09" id="20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10" id="21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“If it doesn’t work quickly, I just stop using it.”</a:t>
              </a:r>
            </a:p>
          </p:txBody>
        </p:sp>
      </p:grpSp>
      <p:grpSp>
        <p:nvGrpSpPr>
          <p:cNvPr name="Group 211" id="211"/>
          <p:cNvGrpSpPr/>
          <p:nvPr/>
        </p:nvGrpSpPr>
        <p:grpSpPr>
          <a:xfrm rot="0">
            <a:off x="2844590" y="8736511"/>
            <a:ext cx="1039493" cy="1043578"/>
            <a:chOff x="0" y="0"/>
            <a:chExt cx="4136783" cy="4153041"/>
          </a:xfrm>
        </p:grpSpPr>
        <p:sp>
          <p:nvSpPr>
            <p:cNvPr name="Freeform 212" id="21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13" id="21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14" id="21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Experiments with AI mainly before the demo stage to test directions</a:t>
              </a:r>
            </a:p>
          </p:txBody>
        </p:sp>
      </p:grpSp>
      <p:grpSp>
        <p:nvGrpSpPr>
          <p:cNvPr name="Group 215" id="215"/>
          <p:cNvGrpSpPr/>
          <p:nvPr/>
        </p:nvGrpSpPr>
        <p:grpSpPr>
          <a:xfrm rot="0">
            <a:off x="3741167" y="9106829"/>
            <a:ext cx="1039493" cy="1043578"/>
            <a:chOff x="0" y="0"/>
            <a:chExt cx="4136783" cy="4153041"/>
          </a:xfrm>
        </p:grpSpPr>
        <p:sp>
          <p:nvSpPr>
            <p:cNvPr name="Freeform 216" id="21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217" id="21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18" id="21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Uses AI for simple 3D transitions or keyframe interpolation</a:t>
              </a:r>
            </a:p>
          </p:txBody>
        </p:sp>
      </p:grpSp>
      <p:grpSp>
        <p:nvGrpSpPr>
          <p:cNvPr name="Group 219" id="219"/>
          <p:cNvGrpSpPr/>
          <p:nvPr/>
        </p:nvGrpSpPr>
        <p:grpSpPr>
          <a:xfrm rot="0">
            <a:off x="4204851" y="1733149"/>
            <a:ext cx="1039493" cy="1043578"/>
            <a:chOff x="0" y="0"/>
            <a:chExt cx="4136783" cy="4153041"/>
          </a:xfrm>
        </p:grpSpPr>
        <p:sp>
          <p:nvSpPr>
            <p:cNvPr name="Freeform 220" id="22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21" id="22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22" id="22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Aligns with planners multiple times during the concept phase</a:t>
              </a:r>
            </a:p>
          </p:txBody>
        </p:sp>
      </p:grpSp>
      <p:grpSp>
        <p:nvGrpSpPr>
          <p:cNvPr name="Group 223" id="223"/>
          <p:cNvGrpSpPr/>
          <p:nvPr/>
        </p:nvGrpSpPr>
        <p:grpSpPr>
          <a:xfrm rot="0">
            <a:off x="5201887" y="1612744"/>
            <a:ext cx="1039493" cy="1043578"/>
            <a:chOff x="0" y="0"/>
            <a:chExt cx="4136783" cy="4153041"/>
          </a:xfrm>
        </p:grpSpPr>
        <p:sp>
          <p:nvSpPr>
            <p:cNvPr name="Freeform 224" id="22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25" id="22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26" id="22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“Explaining artistic value to planning can be frustrating.”</a:t>
              </a:r>
            </a:p>
          </p:txBody>
        </p:sp>
      </p:grpSp>
      <p:grpSp>
        <p:nvGrpSpPr>
          <p:cNvPr name="Group 227" id="227"/>
          <p:cNvGrpSpPr/>
          <p:nvPr/>
        </p:nvGrpSpPr>
        <p:grpSpPr>
          <a:xfrm rot="0">
            <a:off x="1211685" y="4039029"/>
            <a:ext cx="1039493" cy="1043578"/>
            <a:chOff x="0" y="0"/>
            <a:chExt cx="4136783" cy="4153041"/>
          </a:xfrm>
        </p:grpSpPr>
        <p:sp>
          <p:nvSpPr>
            <p:cNvPr name="Freeform 228" id="228"/>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29" id="229"/>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30" id="230"/>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works best for environmental effects.”</a:t>
              </a:r>
            </a:p>
          </p:txBody>
        </p:sp>
      </p:grpSp>
      <p:grpSp>
        <p:nvGrpSpPr>
          <p:cNvPr name="Group 231" id="231"/>
          <p:cNvGrpSpPr/>
          <p:nvPr/>
        </p:nvGrpSpPr>
        <p:grpSpPr>
          <a:xfrm rot="0">
            <a:off x="3161845" y="4039029"/>
            <a:ext cx="1039493" cy="1043578"/>
            <a:chOff x="0" y="0"/>
            <a:chExt cx="4136783" cy="4153041"/>
          </a:xfrm>
        </p:grpSpPr>
        <p:sp>
          <p:nvSpPr>
            <p:cNvPr name="Freeform 232" id="23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233" id="23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34" id="23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is still quite unpredictable.”</a:t>
              </a:r>
            </a:p>
          </p:txBody>
        </p:sp>
      </p:grpSp>
      <p:grpSp>
        <p:nvGrpSpPr>
          <p:cNvPr name="Group 235" id="235"/>
          <p:cNvGrpSpPr/>
          <p:nvPr/>
        </p:nvGrpSpPr>
        <p:grpSpPr>
          <a:xfrm rot="0">
            <a:off x="2168295" y="3568994"/>
            <a:ext cx="1039493" cy="1043578"/>
            <a:chOff x="0" y="0"/>
            <a:chExt cx="4136783" cy="4153041"/>
          </a:xfrm>
        </p:grpSpPr>
        <p:sp>
          <p:nvSpPr>
            <p:cNvPr name="Freeform 236" id="23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37" id="23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38" id="23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“AI results usually need further adjustment.”</a:t>
              </a:r>
            </a:p>
          </p:txBody>
        </p:sp>
      </p:grpSp>
      <p:grpSp>
        <p:nvGrpSpPr>
          <p:cNvPr name="Group 239" id="239"/>
          <p:cNvGrpSpPr/>
          <p:nvPr/>
        </p:nvGrpSpPr>
        <p:grpSpPr>
          <a:xfrm rot="0">
            <a:off x="7110413" y="3888059"/>
            <a:ext cx="1039493" cy="1043578"/>
            <a:chOff x="0" y="0"/>
            <a:chExt cx="4136783" cy="4153041"/>
          </a:xfrm>
        </p:grpSpPr>
        <p:sp>
          <p:nvSpPr>
            <p:cNvPr name="Freeform 240" id="24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241" id="24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42" id="24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 usually give it a very short time window.”</a:t>
              </a:r>
            </a:p>
          </p:txBody>
        </p:sp>
      </p:grpSp>
      <p:grpSp>
        <p:nvGrpSpPr>
          <p:cNvPr name="Group 243" id="243"/>
          <p:cNvGrpSpPr/>
          <p:nvPr/>
        </p:nvGrpSpPr>
        <p:grpSpPr>
          <a:xfrm rot="0">
            <a:off x="15084100" y="3625258"/>
            <a:ext cx="1039493" cy="1043578"/>
            <a:chOff x="0" y="0"/>
            <a:chExt cx="4136783" cy="4153041"/>
          </a:xfrm>
        </p:grpSpPr>
        <p:sp>
          <p:nvSpPr>
            <p:cNvPr name="Freeform 244" id="24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45" id="24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46" id="24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Different departments benefit from AI in very different ways</a:t>
              </a:r>
            </a:p>
          </p:txBody>
        </p:sp>
      </p:grpSp>
      <p:grpSp>
        <p:nvGrpSpPr>
          <p:cNvPr name="Group 247" id="247"/>
          <p:cNvGrpSpPr/>
          <p:nvPr/>
        </p:nvGrpSpPr>
        <p:grpSpPr>
          <a:xfrm rot="0">
            <a:off x="16295042" y="2841908"/>
            <a:ext cx="1358815" cy="1043578"/>
            <a:chOff x="0" y="0"/>
            <a:chExt cx="5407563" cy="4153041"/>
          </a:xfrm>
        </p:grpSpPr>
        <p:sp>
          <p:nvSpPr>
            <p:cNvPr name="Freeform 248" id="248"/>
            <p:cNvSpPr/>
            <p:nvPr/>
          </p:nvSpPr>
          <p:spPr>
            <a:xfrm flipH="false" flipV="false" rot="0">
              <a:off x="0" y="0"/>
              <a:ext cx="5407563" cy="4051441"/>
            </a:xfrm>
            <a:custGeom>
              <a:avLst/>
              <a:gdLst/>
              <a:ahLst/>
              <a:cxnLst/>
              <a:rect r="r" b="b" t="t" l="l"/>
              <a:pathLst>
                <a:path h="4051441" w="5407563">
                  <a:moveTo>
                    <a:pt x="0" y="0"/>
                  </a:moveTo>
                  <a:lnTo>
                    <a:pt x="5407563" y="0"/>
                  </a:lnTo>
                  <a:lnTo>
                    <a:pt x="5407563" y="4051441"/>
                  </a:lnTo>
                  <a:lnTo>
                    <a:pt x="0" y="4051441"/>
                  </a:lnTo>
                  <a:close/>
                </a:path>
              </a:pathLst>
            </a:custGeom>
            <a:solidFill>
              <a:srgbClr val="9ED0DB"/>
            </a:solidFill>
          </p:spPr>
        </p:sp>
        <p:sp>
          <p:nvSpPr>
            <p:cNvPr name="Freeform 249" id="249"/>
            <p:cNvSpPr/>
            <p:nvPr/>
          </p:nvSpPr>
          <p:spPr>
            <a:xfrm flipH="false" flipV="false" rot="0">
              <a:off x="0" y="0"/>
              <a:ext cx="5407563" cy="4153041"/>
            </a:xfrm>
            <a:custGeom>
              <a:avLst/>
              <a:gdLst/>
              <a:ahLst/>
              <a:cxnLst/>
              <a:rect r="r" b="b" t="t" l="l"/>
              <a:pathLst>
                <a:path h="4153041" w="5407563">
                  <a:moveTo>
                    <a:pt x="0" y="4051441"/>
                  </a:moveTo>
                  <a:lnTo>
                    <a:pt x="5407563" y="4051441"/>
                  </a:lnTo>
                  <a:lnTo>
                    <a:pt x="5280563" y="4153041"/>
                  </a:lnTo>
                  <a:cubicBezTo>
                    <a:pt x="5280563" y="4153041"/>
                    <a:pt x="4289963" y="4076841"/>
                    <a:pt x="4188363" y="4076841"/>
                  </a:cubicBezTo>
                  <a:lnTo>
                    <a:pt x="1219200" y="4076841"/>
                  </a:lnTo>
                  <a:cubicBezTo>
                    <a:pt x="1117600" y="4076841"/>
                    <a:pt x="127000" y="4153041"/>
                    <a:pt x="127000" y="4153041"/>
                  </a:cubicBezTo>
                  <a:lnTo>
                    <a:pt x="0" y="4051441"/>
                  </a:lnTo>
                  <a:lnTo>
                    <a:pt x="0" y="0"/>
                  </a:lnTo>
                  <a:lnTo>
                    <a:pt x="5407563" y="0"/>
                  </a:lnTo>
                  <a:lnTo>
                    <a:pt x="5407563" y="4051441"/>
                  </a:lnTo>
                  <a:lnTo>
                    <a:pt x="12700" y="4051441"/>
                  </a:lnTo>
                  <a:lnTo>
                    <a:pt x="12700" y="4038741"/>
                  </a:lnTo>
                  <a:lnTo>
                    <a:pt x="5394863" y="4038741"/>
                  </a:lnTo>
                  <a:lnTo>
                    <a:pt x="5394863" y="12700"/>
                  </a:lnTo>
                  <a:lnTo>
                    <a:pt x="12700" y="12700"/>
                  </a:lnTo>
                  <a:lnTo>
                    <a:pt x="12700" y="4051441"/>
                  </a:lnTo>
                </a:path>
              </a:pathLst>
            </a:custGeom>
            <a:solidFill>
              <a:srgbClr val="394C60">
                <a:alpha val="784"/>
              </a:srgbClr>
            </a:solidFill>
          </p:spPr>
        </p:sp>
        <p:sp>
          <p:nvSpPr>
            <p:cNvPr name="TextBox 250" id="250"/>
            <p:cNvSpPr txBox="true"/>
            <p:nvPr/>
          </p:nvSpPr>
          <p:spPr>
            <a:xfrm>
              <a:off x="0" y="-9525"/>
              <a:ext cx="540756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Control and consistency matter more than raw speed in animation workflows</a:t>
              </a:r>
            </a:p>
          </p:txBody>
        </p:sp>
      </p:grpSp>
      <p:grpSp>
        <p:nvGrpSpPr>
          <p:cNvPr name="Group 251" id="251"/>
          <p:cNvGrpSpPr/>
          <p:nvPr/>
        </p:nvGrpSpPr>
        <p:grpSpPr>
          <a:xfrm rot="0">
            <a:off x="16923692" y="3795254"/>
            <a:ext cx="1039493" cy="1043578"/>
            <a:chOff x="0" y="0"/>
            <a:chExt cx="4136783" cy="4153041"/>
          </a:xfrm>
        </p:grpSpPr>
        <p:sp>
          <p:nvSpPr>
            <p:cNvPr name="Freeform 252" id="25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253" id="25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54" id="25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Reliability matters more than novelty</a:t>
              </a:r>
            </a:p>
          </p:txBody>
        </p:sp>
      </p:grpSp>
      <p:grpSp>
        <p:nvGrpSpPr>
          <p:cNvPr name="Group 255" id="255"/>
          <p:cNvGrpSpPr/>
          <p:nvPr/>
        </p:nvGrpSpPr>
        <p:grpSpPr>
          <a:xfrm rot="0">
            <a:off x="11278470" y="4179402"/>
            <a:ext cx="1039493" cy="1043578"/>
            <a:chOff x="0" y="0"/>
            <a:chExt cx="4136783" cy="4153041"/>
          </a:xfrm>
        </p:grpSpPr>
        <p:sp>
          <p:nvSpPr>
            <p:cNvPr name="Freeform 256" id="25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57" id="25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58" id="25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AI should not disrupt established production habits</a:t>
              </a:r>
            </a:p>
          </p:txBody>
        </p:sp>
      </p:grpSp>
      <p:grpSp>
        <p:nvGrpSpPr>
          <p:cNvPr name="Group 259" id="259"/>
          <p:cNvGrpSpPr/>
          <p:nvPr/>
        </p:nvGrpSpPr>
        <p:grpSpPr>
          <a:xfrm rot="0">
            <a:off x="12214315" y="3533692"/>
            <a:ext cx="1039493" cy="1043578"/>
            <a:chOff x="0" y="0"/>
            <a:chExt cx="4136783" cy="4153041"/>
          </a:xfrm>
        </p:grpSpPr>
        <p:sp>
          <p:nvSpPr>
            <p:cNvPr name="Freeform 260" id="26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61" id="26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62" id="26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Fallback to traditional methods is always necessary</a:t>
              </a:r>
            </a:p>
          </p:txBody>
        </p:sp>
      </p:grpSp>
      <p:grpSp>
        <p:nvGrpSpPr>
          <p:cNvPr name="Group 263" id="263"/>
          <p:cNvGrpSpPr/>
          <p:nvPr/>
        </p:nvGrpSpPr>
        <p:grpSpPr>
          <a:xfrm rot="0">
            <a:off x="13178195" y="3657613"/>
            <a:ext cx="1039493" cy="1043578"/>
            <a:chOff x="0" y="0"/>
            <a:chExt cx="4136783" cy="4153041"/>
          </a:xfrm>
        </p:grpSpPr>
        <p:sp>
          <p:nvSpPr>
            <p:cNvPr name="Freeform 264" id="26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65" id="26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66" id="26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AI is better suited for early exploration or simple visual effects</a:t>
              </a:r>
            </a:p>
          </p:txBody>
        </p:sp>
      </p:grpSp>
      <p:grpSp>
        <p:nvGrpSpPr>
          <p:cNvPr name="Group 267" id="267"/>
          <p:cNvGrpSpPr/>
          <p:nvPr/>
        </p:nvGrpSpPr>
        <p:grpSpPr>
          <a:xfrm rot="0">
            <a:off x="5642529" y="8695224"/>
            <a:ext cx="1136706" cy="1169304"/>
            <a:chOff x="0" y="0"/>
            <a:chExt cx="4523653" cy="4653384"/>
          </a:xfrm>
        </p:grpSpPr>
        <p:sp>
          <p:nvSpPr>
            <p:cNvPr name="Freeform 268" id="268"/>
            <p:cNvSpPr/>
            <p:nvPr/>
          </p:nvSpPr>
          <p:spPr>
            <a:xfrm flipH="false" flipV="false" rot="0">
              <a:off x="0" y="0"/>
              <a:ext cx="4523653" cy="4551784"/>
            </a:xfrm>
            <a:custGeom>
              <a:avLst/>
              <a:gdLst/>
              <a:ahLst/>
              <a:cxnLst/>
              <a:rect r="r" b="b" t="t" l="l"/>
              <a:pathLst>
                <a:path h="4551784" w="4523653">
                  <a:moveTo>
                    <a:pt x="0" y="0"/>
                  </a:moveTo>
                  <a:lnTo>
                    <a:pt x="4523653" y="0"/>
                  </a:lnTo>
                  <a:lnTo>
                    <a:pt x="4523653" y="4551784"/>
                  </a:lnTo>
                  <a:lnTo>
                    <a:pt x="0" y="4551784"/>
                  </a:lnTo>
                  <a:close/>
                </a:path>
              </a:pathLst>
            </a:custGeom>
            <a:solidFill>
              <a:srgbClr val="FFF4E3"/>
            </a:solidFill>
          </p:spPr>
        </p:sp>
        <p:sp>
          <p:nvSpPr>
            <p:cNvPr name="Freeform 269" id="269"/>
            <p:cNvSpPr/>
            <p:nvPr/>
          </p:nvSpPr>
          <p:spPr>
            <a:xfrm flipH="false" flipV="false" rot="0">
              <a:off x="0" y="0"/>
              <a:ext cx="4523653" cy="4653384"/>
            </a:xfrm>
            <a:custGeom>
              <a:avLst/>
              <a:gdLst/>
              <a:ahLst/>
              <a:cxnLst/>
              <a:rect r="r" b="b" t="t" l="l"/>
              <a:pathLst>
                <a:path h="4653384" w="4523653">
                  <a:moveTo>
                    <a:pt x="0" y="4551784"/>
                  </a:moveTo>
                  <a:lnTo>
                    <a:pt x="4523653" y="4551784"/>
                  </a:lnTo>
                  <a:lnTo>
                    <a:pt x="4396653" y="4653384"/>
                  </a:lnTo>
                  <a:cubicBezTo>
                    <a:pt x="4396653" y="4653384"/>
                    <a:pt x="3406053" y="4577184"/>
                    <a:pt x="3304453" y="4577184"/>
                  </a:cubicBezTo>
                  <a:lnTo>
                    <a:pt x="1219200" y="4577184"/>
                  </a:lnTo>
                  <a:cubicBezTo>
                    <a:pt x="1117600" y="4577184"/>
                    <a:pt x="127000" y="4653384"/>
                    <a:pt x="127000" y="4653384"/>
                  </a:cubicBezTo>
                  <a:lnTo>
                    <a:pt x="0" y="4551784"/>
                  </a:lnTo>
                  <a:lnTo>
                    <a:pt x="0" y="0"/>
                  </a:lnTo>
                  <a:lnTo>
                    <a:pt x="4523653" y="0"/>
                  </a:lnTo>
                  <a:lnTo>
                    <a:pt x="4523653" y="4551784"/>
                  </a:lnTo>
                  <a:lnTo>
                    <a:pt x="12700" y="4551784"/>
                  </a:lnTo>
                  <a:lnTo>
                    <a:pt x="12700" y="4539084"/>
                  </a:lnTo>
                  <a:lnTo>
                    <a:pt x="4510953" y="4539084"/>
                  </a:lnTo>
                  <a:lnTo>
                    <a:pt x="4510953" y="12700"/>
                  </a:lnTo>
                  <a:lnTo>
                    <a:pt x="12700" y="12700"/>
                  </a:lnTo>
                  <a:lnTo>
                    <a:pt x="12700" y="4551784"/>
                  </a:lnTo>
                </a:path>
              </a:pathLst>
            </a:custGeom>
            <a:solidFill>
              <a:srgbClr val="394C60">
                <a:alpha val="784"/>
              </a:srgbClr>
            </a:solidFill>
          </p:spPr>
        </p:sp>
        <p:sp>
          <p:nvSpPr>
            <p:cNvPr name="TextBox 270" id="270"/>
            <p:cNvSpPr txBox="true"/>
            <p:nvPr/>
          </p:nvSpPr>
          <p:spPr>
            <a:xfrm>
              <a:off x="0" y="-9525"/>
              <a:ext cx="4523653" cy="4561309"/>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Abandons AI workflows if results are not satisfactory within the time limit</a:t>
              </a:r>
            </a:p>
          </p:txBody>
        </p:sp>
      </p:grpSp>
      <p:grpSp>
        <p:nvGrpSpPr>
          <p:cNvPr name="Group 271" id="271"/>
          <p:cNvGrpSpPr/>
          <p:nvPr/>
        </p:nvGrpSpPr>
        <p:grpSpPr>
          <a:xfrm rot="0">
            <a:off x="4682141" y="9047854"/>
            <a:ext cx="1039493" cy="1043578"/>
            <a:chOff x="0" y="0"/>
            <a:chExt cx="4136783" cy="4153041"/>
          </a:xfrm>
        </p:grpSpPr>
        <p:sp>
          <p:nvSpPr>
            <p:cNvPr name="Freeform 272" id="272"/>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73" id="273"/>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74" id="274"/>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Refines AI-generated results </a:t>
              </a:r>
            </a:p>
          </p:txBody>
        </p:sp>
      </p:grpSp>
      <p:grpSp>
        <p:nvGrpSpPr>
          <p:cNvPr name="Group 275" id="275"/>
          <p:cNvGrpSpPr/>
          <p:nvPr/>
        </p:nvGrpSpPr>
        <p:grpSpPr>
          <a:xfrm rot="0">
            <a:off x="14973729" y="8110572"/>
            <a:ext cx="1039493" cy="1043578"/>
            <a:chOff x="0" y="0"/>
            <a:chExt cx="4136783" cy="4153041"/>
          </a:xfrm>
        </p:grpSpPr>
        <p:sp>
          <p:nvSpPr>
            <p:cNvPr name="Freeform 276" id="276"/>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77" id="277"/>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78" id="278"/>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Cautious and skeptical toward AI reliability</a:t>
              </a:r>
            </a:p>
          </p:txBody>
        </p:sp>
      </p:grpSp>
      <p:grpSp>
        <p:nvGrpSpPr>
          <p:cNvPr name="Group 279" id="279"/>
          <p:cNvGrpSpPr/>
          <p:nvPr/>
        </p:nvGrpSpPr>
        <p:grpSpPr>
          <a:xfrm rot="0">
            <a:off x="13954554" y="8597383"/>
            <a:ext cx="1039493" cy="1043578"/>
            <a:chOff x="0" y="0"/>
            <a:chExt cx="4136783" cy="4153041"/>
          </a:xfrm>
        </p:grpSpPr>
        <p:sp>
          <p:nvSpPr>
            <p:cNvPr name="Freeform 280" id="280"/>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281" id="281"/>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82" id="282"/>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Unwilling to gamble production quality on uncertain tools</a:t>
              </a:r>
            </a:p>
          </p:txBody>
        </p:sp>
      </p:grpSp>
      <p:grpSp>
        <p:nvGrpSpPr>
          <p:cNvPr name="Group 283" id="283"/>
          <p:cNvGrpSpPr/>
          <p:nvPr/>
        </p:nvGrpSpPr>
        <p:grpSpPr>
          <a:xfrm rot="0">
            <a:off x="17134111" y="6670927"/>
            <a:ext cx="1039493" cy="1043578"/>
            <a:chOff x="0" y="0"/>
            <a:chExt cx="4136783" cy="4153041"/>
          </a:xfrm>
        </p:grpSpPr>
        <p:sp>
          <p:nvSpPr>
            <p:cNvPr name="Freeform 284" id="284"/>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285" id="285"/>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86" id="286"/>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Focused on meeting deadlines over experimenting</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98320">
            <a:off x="11438910" y="1589708"/>
            <a:ext cx="9950842" cy="10365596"/>
          </a:xfrm>
          <a:custGeom>
            <a:avLst/>
            <a:gdLst/>
            <a:ahLst/>
            <a:cxnLst/>
            <a:rect r="r" b="b" t="t" l="l"/>
            <a:pathLst>
              <a:path h="10365596" w="9950842">
                <a:moveTo>
                  <a:pt x="0" y="0"/>
                </a:moveTo>
                <a:lnTo>
                  <a:pt x="9950842" y="0"/>
                </a:lnTo>
                <a:lnTo>
                  <a:pt x="9950842" y="10365595"/>
                </a:lnTo>
                <a:lnTo>
                  <a:pt x="0" y="10365595"/>
                </a:lnTo>
                <a:lnTo>
                  <a:pt x="0" y="0"/>
                </a:lnTo>
                <a:close/>
              </a:path>
            </a:pathLst>
          </a:custGeom>
          <a:blipFill>
            <a:blip r:embed="rId2">
              <a:alphaModFix amt="80000"/>
            </a:blip>
            <a:stretch>
              <a:fillRect l="0" t="-529" r="0" b="-256"/>
            </a:stretch>
          </a:blipFill>
        </p:spPr>
      </p:sp>
      <p:sp>
        <p:nvSpPr>
          <p:cNvPr name="Freeform 3" id="3"/>
          <p:cNvSpPr/>
          <p:nvPr/>
        </p:nvSpPr>
        <p:spPr>
          <a:xfrm flipH="true" flipV="false" rot="0">
            <a:off x="-3484060" y="5447172"/>
            <a:ext cx="6237270" cy="8229600"/>
          </a:xfrm>
          <a:custGeom>
            <a:avLst/>
            <a:gdLst/>
            <a:ahLst/>
            <a:cxnLst/>
            <a:rect r="r" b="b" t="t" l="l"/>
            <a:pathLst>
              <a:path h="8229600" w="6237270">
                <a:moveTo>
                  <a:pt x="6237270" y="0"/>
                </a:moveTo>
                <a:lnTo>
                  <a:pt x="0" y="0"/>
                </a:lnTo>
                <a:lnTo>
                  <a:pt x="0" y="8229600"/>
                </a:lnTo>
                <a:lnTo>
                  <a:pt x="6237270" y="8229600"/>
                </a:lnTo>
                <a:lnTo>
                  <a:pt x="6237270" y="0"/>
                </a:lnTo>
                <a:close/>
              </a:path>
            </a:pathLst>
          </a:custGeom>
          <a:blipFill>
            <a:blip r:embed="rId3"/>
            <a:stretch>
              <a:fillRect l="0" t="0" r="0" b="0"/>
            </a:stretch>
          </a:blipFill>
        </p:spPr>
      </p:sp>
      <p:grpSp>
        <p:nvGrpSpPr>
          <p:cNvPr name="Group 4" id="4"/>
          <p:cNvGrpSpPr/>
          <p:nvPr/>
        </p:nvGrpSpPr>
        <p:grpSpPr>
          <a:xfrm rot="5400000">
            <a:off x="-1035622" y="1517288"/>
            <a:ext cx="2771877" cy="3147892"/>
            <a:chOff x="0" y="0"/>
            <a:chExt cx="730042" cy="829074"/>
          </a:xfrm>
        </p:grpSpPr>
        <p:sp>
          <p:nvSpPr>
            <p:cNvPr name="Freeform 5" id="5"/>
            <p:cNvSpPr/>
            <p:nvPr/>
          </p:nvSpPr>
          <p:spPr>
            <a:xfrm flipH="false" flipV="false" rot="0">
              <a:off x="0" y="0"/>
              <a:ext cx="730042" cy="829074"/>
            </a:xfrm>
            <a:custGeom>
              <a:avLst/>
              <a:gdLst/>
              <a:ahLst/>
              <a:cxnLst/>
              <a:rect r="r" b="b" t="t" l="l"/>
              <a:pathLst>
                <a:path h="829074" w="730042">
                  <a:moveTo>
                    <a:pt x="122893" y="0"/>
                  </a:moveTo>
                  <a:lnTo>
                    <a:pt x="607149" y="0"/>
                  </a:lnTo>
                  <a:cubicBezTo>
                    <a:pt x="639742" y="0"/>
                    <a:pt x="671000" y="12948"/>
                    <a:pt x="694047" y="35995"/>
                  </a:cubicBezTo>
                  <a:cubicBezTo>
                    <a:pt x="717094" y="59041"/>
                    <a:pt x="730042" y="90300"/>
                    <a:pt x="730042" y="122893"/>
                  </a:cubicBezTo>
                  <a:lnTo>
                    <a:pt x="730042" y="706181"/>
                  </a:lnTo>
                  <a:cubicBezTo>
                    <a:pt x="730042" y="738774"/>
                    <a:pt x="717094" y="770033"/>
                    <a:pt x="694047" y="793080"/>
                  </a:cubicBezTo>
                  <a:cubicBezTo>
                    <a:pt x="671000" y="816127"/>
                    <a:pt x="639742" y="829074"/>
                    <a:pt x="607149" y="829074"/>
                  </a:cubicBezTo>
                  <a:lnTo>
                    <a:pt x="122893" y="829074"/>
                  </a:lnTo>
                  <a:cubicBezTo>
                    <a:pt x="90300" y="829074"/>
                    <a:pt x="59041" y="816127"/>
                    <a:pt x="35995" y="793080"/>
                  </a:cubicBezTo>
                  <a:cubicBezTo>
                    <a:pt x="12948" y="770033"/>
                    <a:pt x="0" y="738774"/>
                    <a:pt x="0" y="706181"/>
                  </a:cubicBezTo>
                  <a:lnTo>
                    <a:pt x="0" y="122893"/>
                  </a:lnTo>
                  <a:cubicBezTo>
                    <a:pt x="0" y="90300"/>
                    <a:pt x="12948" y="59041"/>
                    <a:pt x="35995" y="35995"/>
                  </a:cubicBezTo>
                  <a:cubicBezTo>
                    <a:pt x="59041" y="12948"/>
                    <a:pt x="90300" y="0"/>
                    <a:pt x="122893" y="0"/>
                  </a:cubicBezTo>
                  <a:close/>
                </a:path>
              </a:pathLst>
            </a:custGeom>
            <a:solidFill>
              <a:srgbClr val="B589FF"/>
            </a:solidFill>
          </p:spPr>
        </p:sp>
        <p:sp>
          <p:nvSpPr>
            <p:cNvPr name="TextBox 6" id="6"/>
            <p:cNvSpPr txBox="true"/>
            <p:nvPr/>
          </p:nvSpPr>
          <p:spPr>
            <a:xfrm>
              <a:off x="0" y="-38100"/>
              <a:ext cx="730042" cy="867174"/>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H="true">
            <a:off x="2311805" y="3158678"/>
            <a:ext cx="6693560" cy="0"/>
          </a:xfrm>
          <a:prstGeom prst="line">
            <a:avLst/>
          </a:prstGeom>
          <a:ln cap="flat" w="19050">
            <a:solidFill>
              <a:srgbClr val="000000"/>
            </a:solidFill>
            <a:prstDash val="solid"/>
            <a:headEnd type="none" len="sm" w="sm"/>
            <a:tailEnd type="none" len="sm" w="sm"/>
          </a:ln>
        </p:spPr>
      </p:sp>
      <p:grpSp>
        <p:nvGrpSpPr>
          <p:cNvPr name="Group 8" id="8"/>
          <p:cNvGrpSpPr/>
          <p:nvPr/>
        </p:nvGrpSpPr>
        <p:grpSpPr>
          <a:xfrm rot="0">
            <a:off x="11643742" y="1484597"/>
            <a:ext cx="5375110" cy="2771877"/>
            <a:chOff x="0" y="0"/>
            <a:chExt cx="410900" cy="211896"/>
          </a:xfrm>
        </p:grpSpPr>
        <p:sp>
          <p:nvSpPr>
            <p:cNvPr name="Freeform 9" id="9"/>
            <p:cNvSpPr/>
            <p:nvPr/>
          </p:nvSpPr>
          <p:spPr>
            <a:xfrm flipH="false" flipV="false" rot="0">
              <a:off x="0" y="0"/>
              <a:ext cx="410900" cy="211896"/>
            </a:xfrm>
            <a:custGeom>
              <a:avLst/>
              <a:gdLst/>
              <a:ahLst/>
              <a:cxnLst/>
              <a:rect r="r" b="b" t="t" l="l"/>
              <a:pathLst>
                <a:path h="211896" w="410900">
                  <a:moveTo>
                    <a:pt x="61934" y="0"/>
                  </a:moveTo>
                  <a:lnTo>
                    <a:pt x="348966" y="0"/>
                  </a:lnTo>
                  <a:cubicBezTo>
                    <a:pt x="383171" y="0"/>
                    <a:pt x="410900" y="27729"/>
                    <a:pt x="410900" y="61934"/>
                  </a:cubicBezTo>
                  <a:lnTo>
                    <a:pt x="410900" y="149962"/>
                  </a:lnTo>
                  <a:cubicBezTo>
                    <a:pt x="410900" y="184167"/>
                    <a:pt x="383171" y="211896"/>
                    <a:pt x="348966" y="211896"/>
                  </a:cubicBezTo>
                  <a:lnTo>
                    <a:pt x="61934" y="211896"/>
                  </a:lnTo>
                  <a:cubicBezTo>
                    <a:pt x="27729" y="211896"/>
                    <a:pt x="0" y="184167"/>
                    <a:pt x="0" y="149962"/>
                  </a:cubicBezTo>
                  <a:lnTo>
                    <a:pt x="0" y="61934"/>
                  </a:lnTo>
                  <a:cubicBezTo>
                    <a:pt x="0" y="27729"/>
                    <a:pt x="27729" y="0"/>
                    <a:pt x="61934" y="0"/>
                  </a:cubicBezTo>
                  <a:close/>
                </a:path>
              </a:pathLst>
            </a:custGeom>
            <a:blipFill>
              <a:blip r:embed="rId4"/>
              <a:stretch>
                <a:fillRect l="0" t="-30939" r="0" b="-4316"/>
              </a:stretch>
            </a:blipFill>
          </p:spPr>
        </p:sp>
      </p:grpSp>
      <p:grpSp>
        <p:nvGrpSpPr>
          <p:cNvPr name="Group 10" id="10"/>
          <p:cNvGrpSpPr/>
          <p:nvPr/>
        </p:nvGrpSpPr>
        <p:grpSpPr>
          <a:xfrm rot="0">
            <a:off x="1028700" y="460621"/>
            <a:ext cx="2178629" cy="568079"/>
            <a:chOff x="0" y="0"/>
            <a:chExt cx="573795" cy="149617"/>
          </a:xfrm>
        </p:grpSpPr>
        <p:sp>
          <p:nvSpPr>
            <p:cNvPr name="Freeform 11" id="11"/>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2" id="12"/>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3" id="13"/>
          <p:cNvGrpSpPr/>
          <p:nvPr/>
        </p:nvGrpSpPr>
        <p:grpSpPr>
          <a:xfrm rot="0">
            <a:off x="3507958" y="460621"/>
            <a:ext cx="2178629" cy="568079"/>
            <a:chOff x="0" y="0"/>
            <a:chExt cx="573795" cy="149617"/>
          </a:xfrm>
        </p:grpSpPr>
        <p:sp>
          <p:nvSpPr>
            <p:cNvPr name="Freeform 14" id="14"/>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5" id="15"/>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sp>
        <p:nvSpPr>
          <p:cNvPr name="TextBox 16" id="16"/>
          <p:cNvSpPr txBox="true"/>
          <p:nvPr/>
        </p:nvSpPr>
        <p:spPr>
          <a:xfrm rot="0">
            <a:off x="2615554" y="1643715"/>
            <a:ext cx="6086062" cy="1226820"/>
          </a:xfrm>
          <a:prstGeom prst="rect">
            <a:avLst/>
          </a:prstGeom>
        </p:spPr>
        <p:txBody>
          <a:bodyPr anchor="t" rtlCol="false" tIns="0" lIns="0" bIns="0" rIns="0">
            <a:spAutoFit/>
          </a:bodyPr>
          <a:lstStyle/>
          <a:p>
            <a:pPr algn="l">
              <a:lnSpc>
                <a:spcPts val="10080"/>
              </a:lnSpc>
              <a:spcBef>
                <a:spcPct val="0"/>
              </a:spcBef>
            </a:pPr>
            <a:r>
              <a:rPr lang="en-US" sz="7200" b="true">
                <a:solidFill>
                  <a:srgbClr val="000000"/>
                </a:solidFill>
                <a:latin typeface="DM Sans Bold"/>
                <a:ea typeface="DM Sans Bold"/>
                <a:cs typeface="DM Sans Bold"/>
                <a:sym typeface="DM Sans Bold"/>
              </a:rPr>
              <a:t>Key Insights </a:t>
            </a:r>
          </a:p>
        </p:txBody>
      </p:sp>
      <p:sp>
        <p:nvSpPr>
          <p:cNvPr name="TextBox 17" id="17"/>
          <p:cNvSpPr txBox="true"/>
          <p:nvPr/>
        </p:nvSpPr>
        <p:spPr>
          <a:xfrm rot="0">
            <a:off x="2615554" y="3745599"/>
            <a:ext cx="13556200" cy="4678045"/>
          </a:xfrm>
          <a:prstGeom prst="rect">
            <a:avLst/>
          </a:prstGeom>
        </p:spPr>
        <p:txBody>
          <a:bodyPr anchor="t" rtlCol="false" tIns="0" lIns="0" bIns="0" rIns="0">
            <a:spAutoFit/>
          </a:bodyPr>
          <a:lstStyle/>
          <a:p>
            <a:pPr algn="just" marL="474979" indent="-237490" lvl="1">
              <a:lnSpc>
                <a:spcPts val="3079"/>
              </a:lnSpc>
              <a:buFont typeface="Arial"/>
              <a:buChar char="•"/>
            </a:pPr>
            <a:r>
              <a:rPr lang="en-US" b="true" sz="2199">
                <a:solidFill>
                  <a:srgbClr val="000000"/>
                </a:solidFill>
                <a:latin typeface="DM Sans Bold"/>
                <a:ea typeface="DM Sans Bold"/>
                <a:cs typeface="DM Sans Bold"/>
                <a:sym typeface="DM Sans Bold"/>
              </a:rPr>
              <a:t>AI is more effective for exploration than final production</a:t>
            </a:r>
          </a:p>
          <a:p>
            <a:pPr algn="just">
              <a:lnSpc>
                <a:spcPts val="3079"/>
              </a:lnSpc>
            </a:pPr>
          </a:p>
          <a:p>
            <a:pPr algn="just" marL="474979" indent="-237490" lvl="1">
              <a:lnSpc>
                <a:spcPts val="3079"/>
              </a:lnSpc>
              <a:buFont typeface="Arial"/>
              <a:buChar char="•"/>
            </a:pPr>
            <a:r>
              <a:rPr lang="en-US" b="true" sz="2199">
                <a:solidFill>
                  <a:srgbClr val="000000"/>
                </a:solidFill>
                <a:latin typeface="DM Sans Bold"/>
                <a:ea typeface="DM Sans Bold"/>
                <a:cs typeface="DM Sans Bold"/>
                <a:sym typeface="DM Sans Bold"/>
              </a:rPr>
              <a:t>Control and predictability are more important than raw efficiency</a:t>
            </a:r>
          </a:p>
          <a:p>
            <a:pPr algn="just">
              <a:lnSpc>
                <a:spcPts val="3079"/>
              </a:lnSpc>
            </a:pPr>
            <a:r>
              <a:rPr lang="en-US" sz="2199" b="true">
                <a:solidFill>
                  <a:srgbClr val="000000"/>
                </a:solidFill>
                <a:latin typeface="DM Sans Bold"/>
                <a:ea typeface="DM Sans Bold"/>
                <a:cs typeface="DM Sans Bold"/>
                <a:sym typeface="DM Sans Bold"/>
              </a:rPr>
              <a:t>     </a:t>
            </a:r>
            <a:r>
              <a:rPr lang="en-US" sz="2199">
                <a:solidFill>
                  <a:srgbClr val="000000"/>
                </a:solidFill>
                <a:latin typeface="DM Sans"/>
                <a:ea typeface="DM Sans"/>
                <a:cs typeface="DM Sans"/>
                <a:sym typeface="DM Sans"/>
              </a:rPr>
              <a:t>In production workflows, designers prioritize controllable and reliable results over speed gains from AI.</a:t>
            </a:r>
          </a:p>
          <a:p>
            <a:pPr algn="just">
              <a:lnSpc>
                <a:spcPts val="3079"/>
              </a:lnSpc>
            </a:pPr>
          </a:p>
          <a:p>
            <a:pPr algn="just" marL="474979" indent="-237490" lvl="1">
              <a:lnSpc>
                <a:spcPts val="3079"/>
              </a:lnSpc>
              <a:buFont typeface="Arial"/>
              <a:buChar char="•"/>
            </a:pPr>
            <a:r>
              <a:rPr lang="en-US" b="true" sz="2199">
                <a:solidFill>
                  <a:srgbClr val="000000"/>
                </a:solidFill>
                <a:latin typeface="DM Sans Bold"/>
                <a:ea typeface="DM Sans Bold"/>
                <a:cs typeface="DM Sans Bold"/>
                <a:sym typeface="DM Sans Bold"/>
              </a:rPr>
              <a:t>AI performs better in pattern-based effects than complex character animation</a:t>
            </a:r>
          </a:p>
          <a:p>
            <a:pPr algn="just">
              <a:lnSpc>
                <a:spcPts val="3079"/>
              </a:lnSpc>
            </a:pPr>
            <a:r>
              <a:rPr lang="en-US" sz="2199">
                <a:solidFill>
                  <a:srgbClr val="000000"/>
                </a:solidFill>
                <a:latin typeface="DM Sans"/>
                <a:ea typeface="DM Sans"/>
                <a:cs typeface="DM Sans"/>
                <a:sym typeface="DM Sans"/>
              </a:rPr>
              <a:t>     AI is more effective for 2D effects and natural phenomena (e.g., fire, smoke, loops) than for complex          3D character motion, which requires precise control and narrative continuity.</a:t>
            </a:r>
          </a:p>
          <a:p>
            <a:pPr algn="just">
              <a:lnSpc>
                <a:spcPts val="3079"/>
              </a:lnSpc>
            </a:pPr>
          </a:p>
          <a:p>
            <a:pPr algn="just" marL="474979" indent="-237490" lvl="1">
              <a:lnSpc>
                <a:spcPts val="3079"/>
              </a:lnSpc>
              <a:buFont typeface="Arial"/>
              <a:buChar char="•"/>
            </a:pPr>
            <a:r>
              <a:rPr lang="en-US" b="true" sz="2199">
                <a:solidFill>
                  <a:srgbClr val="000000"/>
                </a:solidFill>
                <a:latin typeface="DM Sans Bold"/>
                <a:ea typeface="DM Sans Bold"/>
                <a:cs typeface="DM Sans Bold"/>
                <a:sym typeface="DM Sans Bold"/>
              </a:rPr>
              <a:t>AI enables individual production at near-studio quality</a:t>
            </a:r>
          </a:p>
          <a:p>
            <a:pPr algn="just">
              <a:lnSpc>
                <a:spcPts val="3079"/>
              </a:lnSpc>
            </a:pPr>
          </a:p>
          <a:p>
            <a:pPr algn="just" marL="474979" indent="-237490" lvl="1">
              <a:lnSpc>
                <a:spcPts val="3079"/>
              </a:lnSpc>
              <a:buFont typeface="Arial"/>
              <a:buChar char="•"/>
            </a:pPr>
            <a:r>
              <a:rPr lang="en-US" b="true" sz="2199">
                <a:solidFill>
                  <a:srgbClr val="000000"/>
                </a:solidFill>
                <a:latin typeface="DM Sans Bold"/>
                <a:ea typeface="DM Sans Bold"/>
                <a:cs typeface="DM Sans Bold"/>
                <a:sym typeface="DM Sans Bold"/>
              </a:rPr>
              <a:t>A practical AI pipeline is multi-tool and iterative, not one-shot generation</a:t>
            </a:r>
          </a:p>
        </p:txBody>
      </p:sp>
      <p:grpSp>
        <p:nvGrpSpPr>
          <p:cNvPr name="Group 18" id="18"/>
          <p:cNvGrpSpPr/>
          <p:nvPr/>
        </p:nvGrpSpPr>
        <p:grpSpPr>
          <a:xfrm rot="0">
            <a:off x="8474817" y="460621"/>
            <a:ext cx="8784483" cy="568079"/>
            <a:chOff x="0" y="0"/>
            <a:chExt cx="2313609" cy="149617"/>
          </a:xfrm>
        </p:grpSpPr>
        <p:sp>
          <p:nvSpPr>
            <p:cNvPr name="Freeform 19" id="19"/>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0" id="20"/>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- 3</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98320">
            <a:off x="11438910" y="1589708"/>
            <a:ext cx="9950842" cy="10365596"/>
          </a:xfrm>
          <a:custGeom>
            <a:avLst/>
            <a:gdLst/>
            <a:ahLst/>
            <a:cxnLst/>
            <a:rect r="r" b="b" t="t" l="l"/>
            <a:pathLst>
              <a:path h="10365596" w="9950842">
                <a:moveTo>
                  <a:pt x="0" y="0"/>
                </a:moveTo>
                <a:lnTo>
                  <a:pt x="9950842" y="0"/>
                </a:lnTo>
                <a:lnTo>
                  <a:pt x="9950842" y="10365595"/>
                </a:lnTo>
                <a:lnTo>
                  <a:pt x="0" y="10365595"/>
                </a:lnTo>
                <a:lnTo>
                  <a:pt x="0" y="0"/>
                </a:lnTo>
                <a:close/>
              </a:path>
            </a:pathLst>
          </a:custGeom>
          <a:blipFill>
            <a:blip r:embed="rId2">
              <a:alphaModFix amt="80000"/>
            </a:blip>
            <a:stretch>
              <a:fillRect l="0" t="-529" r="0" b="-256"/>
            </a:stretch>
          </a:blipFill>
        </p:spPr>
      </p:sp>
      <p:sp>
        <p:nvSpPr>
          <p:cNvPr name="Freeform 3" id="3"/>
          <p:cNvSpPr/>
          <p:nvPr/>
        </p:nvSpPr>
        <p:spPr>
          <a:xfrm flipH="true" flipV="false" rot="0">
            <a:off x="-3484060" y="5447172"/>
            <a:ext cx="6237270" cy="8229600"/>
          </a:xfrm>
          <a:custGeom>
            <a:avLst/>
            <a:gdLst/>
            <a:ahLst/>
            <a:cxnLst/>
            <a:rect r="r" b="b" t="t" l="l"/>
            <a:pathLst>
              <a:path h="8229600" w="6237270">
                <a:moveTo>
                  <a:pt x="6237270" y="0"/>
                </a:moveTo>
                <a:lnTo>
                  <a:pt x="0" y="0"/>
                </a:lnTo>
                <a:lnTo>
                  <a:pt x="0" y="8229600"/>
                </a:lnTo>
                <a:lnTo>
                  <a:pt x="6237270" y="8229600"/>
                </a:lnTo>
                <a:lnTo>
                  <a:pt x="6237270" y="0"/>
                </a:lnTo>
                <a:close/>
              </a:path>
            </a:pathLst>
          </a:custGeom>
          <a:blipFill>
            <a:blip r:embed="rId3"/>
            <a:stretch>
              <a:fillRect l="0" t="0" r="0" b="0"/>
            </a:stretch>
          </a:blipFill>
        </p:spPr>
      </p:sp>
      <p:grpSp>
        <p:nvGrpSpPr>
          <p:cNvPr name="Group 4" id="4"/>
          <p:cNvGrpSpPr/>
          <p:nvPr/>
        </p:nvGrpSpPr>
        <p:grpSpPr>
          <a:xfrm rot="5400000">
            <a:off x="-1035622" y="1517288"/>
            <a:ext cx="2771877" cy="3147892"/>
            <a:chOff x="0" y="0"/>
            <a:chExt cx="730042" cy="829074"/>
          </a:xfrm>
        </p:grpSpPr>
        <p:sp>
          <p:nvSpPr>
            <p:cNvPr name="Freeform 5" id="5"/>
            <p:cNvSpPr/>
            <p:nvPr/>
          </p:nvSpPr>
          <p:spPr>
            <a:xfrm flipH="false" flipV="false" rot="0">
              <a:off x="0" y="0"/>
              <a:ext cx="730042" cy="829074"/>
            </a:xfrm>
            <a:custGeom>
              <a:avLst/>
              <a:gdLst/>
              <a:ahLst/>
              <a:cxnLst/>
              <a:rect r="r" b="b" t="t" l="l"/>
              <a:pathLst>
                <a:path h="829074" w="730042">
                  <a:moveTo>
                    <a:pt x="122893" y="0"/>
                  </a:moveTo>
                  <a:lnTo>
                    <a:pt x="607149" y="0"/>
                  </a:lnTo>
                  <a:cubicBezTo>
                    <a:pt x="639742" y="0"/>
                    <a:pt x="671000" y="12948"/>
                    <a:pt x="694047" y="35995"/>
                  </a:cubicBezTo>
                  <a:cubicBezTo>
                    <a:pt x="717094" y="59041"/>
                    <a:pt x="730042" y="90300"/>
                    <a:pt x="730042" y="122893"/>
                  </a:cubicBezTo>
                  <a:lnTo>
                    <a:pt x="730042" y="706181"/>
                  </a:lnTo>
                  <a:cubicBezTo>
                    <a:pt x="730042" y="738774"/>
                    <a:pt x="717094" y="770033"/>
                    <a:pt x="694047" y="793080"/>
                  </a:cubicBezTo>
                  <a:cubicBezTo>
                    <a:pt x="671000" y="816127"/>
                    <a:pt x="639742" y="829074"/>
                    <a:pt x="607149" y="829074"/>
                  </a:cubicBezTo>
                  <a:lnTo>
                    <a:pt x="122893" y="829074"/>
                  </a:lnTo>
                  <a:cubicBezTo>
                    <a:pt x="90300" y="829074"/>
                    <a:pt x="59041" y="816127"/>
                    <a:pt x="35995" y="793080"/>
                  </a:cubicBezTo>
                  <a:cubicBezTo>
                    <a:pt x="12948" y="770033"/>
                    <a:pt x="0" y="738774"/>
                    <a:pt x="0" y="706181"/>
                  </a:cubicBezTo>
                  <a:lnTo>
                    <a:pt x="0" y="122893"/>
                  </a:lnTo>
                  <a:cubicBezTo>
                    <a:pt x="0" y="90300"/>
                    <a:pt x="12948" y="59041"/>
                    <a:pt x="35995" y="35995"/>
                  </a:cubicBezTo>
                  <a:cubicBezTo>
                    <a:pt x="59041" y="12948"/>
                    <a:pt x="90300" y="0"/>
                    <a:pt x="122893" y="0"/>
                  </a:cubicBezTo>
                  <a:close/>
                </a:path>
              </a:pathLst>
            </a:custGeom>
            <a:solidFill>
              <a:srgbClr val="B589FF"/>
            </a:solidFill>
          </p:spPr>
        </p:sp>
        <p:sp>
          <p:nvSpPr>
            <p:cNvPr name="TextBox 6" id="6"/>
            <p:cNvSpPr txBox="true"/>
            <p:nvPr/>
          </p:nvSpPr>
          <p:spPr>
            <a:xfrm>
              <a:off x="0" y="-38100"/>
              <a:ext cx="730042" cy="86717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460621"/>
            <a:ext cx="2178629" cy="568079"/>
            <a:chOff x="0" y="0"/>
            <a:chExt cx="573795" cy="149617"/>
          </a:xfrm>
        </p:grpSpPr>
        <p:sp>
          <p:nvSpPr>
            <p:cNvPr name="Freeform 8" id="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9" id="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0" id="10"/>
          <p:cNvGrpSpPr/>
          <p:nvPr/>
        </p:nvGrpSpPr>
        <p:grpSpPr>
          <a:xfrm rot="0">
            <a:off x="3507958" y="460621"/>
            <a:ext cx="2178629" cy="568079"/>
            <a:chOff x="0" y="0"/>
            <a:chExt cx="573795" cy="149617"/>
          </a:xfrm>
        </p:grpSpPr>
        <p:sp>
          <p:nvSpPr>
            <p:cNvPr name="Freeform 11" id="11"/>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2" id="12"/>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3" id="13"/>
          <p:cNvGrpSpPr/>
          <p:nvPr/>
        </p:nvGrpSpPr>
        <p:grpSpPr>
          <a:xfrm rot="0">
            <a:off x="8474817" y="460621"/>
            <a:ext cx="8784483" cy="568079"/>
            <a:chOff x="0" y="0"/>
            <a:chExt cx="2313609" cy="149617"/>
          </a:xfrm>
        </p:grpSpPr>
        <p:sp>
          <p:nvSpPr>
            <p:cNvPr name="Freeform 14" id="14"/>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5" id="15"/>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- 2</a:t>
              </a:r>
            </a:p>
          </p:txBody>
        </p:sp>
      </p:grpSp>
      <p:sp>
        <p:nvSpPr>
          <p:cNvPr name="TextBox 16" id="16"/>
          <p:cNvSpPr txBox="true"/>
          <p:nvPr/>
        </p:nvSpPr>
        <p:spPr>
          <a:xfrm rot="0">
            <a:off x="2615554" y="3873053"/>
            <a:ext cx="13473046" cy="428752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000000"/>
                </a:solidFill>
                <a:latin typeface="DM Sans"/>
                <a:ea typeface="DM Sans"/>
                <a:cs typeface="DM Sans"/>
                <a:sym typeface="DM Sans"/>
              </a:rPr>
              <a:t>He needs tools that enable fast idea exploration with strong control and predictable outputs that behave reliably within production workflows.</a:t>
            </a:r>
          </a:p>
          <a:p>
            <a:pPr algn="just">
              <a:lnSpc>
                <a:spcPts val="3079"/>
              </a:lnSpc>
            </a:pPr>
          </a:p>
          <a:p>
            <a:pPr algn="just" marL="474979" indent="-237490" lvl="1">
              <a:lnSpc>
                <a:spcPts val="3079"/>
              </a:lnSpc>
              <a:buFont typeface="Arial"/>
              <a:buChar char="•"/>
            </a:pPr>
            <a:r>
              <a:rPr lang="en-US" sz="2199">
                <a:solidFill>
                  <a:srgbClr val="000000"/>
                </a:solidFill>
                <a:latin typeface="DM Sans"/>
                <a:ea typeface="DM Sans"/>
                <a:cs typeface="DM Sans"/>
                <a:sym typeface="DM Sans"/>
              </a:rPr>
              <a:t>He</a:t>
            </a:r>
            <a:r>
              <a:rPr lang="en-US" sz="2199">
                <a:solidFill>
                  <a:srgbClr val="000000"/>
                </a:solidFill>
                <a:latin typeface="DM Sans"/>
                <a:ea typeface="DM Sans"/>
                <a:cs typeface="DM Sans"/>
                <a:sym typeface="DM Sans"/>
              </a:rPr>
              <a:t> needs AI tools optimized for areas where AI already demonstrates clear strengths.</a:t>
            </a:r>
          </a:p>
          <a:p>
            <a:pPr algn="just">
              <a:lnSpc>
                <a:spcPts val="3079"/>
              </a:lnSpc>
            </a:pPr>
          </a:p>
          <a:p>
            <a:pPr algn="just" marL="474979" indent="-237490" lvl="1">
              <a:lnSpc>
                <a:spcPts val="3079"/>
              </a:lnSpc>
              <a:buFont typeface="Arial"/>
              <a:buChar char="•"/>
            </a:pPr>
            <a:r>
              <a:rPr lang="en-US" sz="2199">
                <a:solidFill>
                  <a:srgbClr val="000000"/>
                </a:solidFill>
                <a:latin typeface="DM Sans"/>
                <a:ea typeface="DM Sans"/>
                <a:cs typeface="DM Sans"/>
                <a:sym typeface="DM Sans"/>
              </a:rPr>
              <a:t>He thinks i</a:t>
            </a:r>
            <a:r>
              <a:rPr lang="en-US" sz="2199">
                <a:solidFill>
                  <a:srgbClr val="000000"/>
                </a:solidFill>
                <a:latin typeface="DM Sans"/>
                <a:ea typeface="DM Sans"/>
                <a:cs typeface="DM Sans"/>
                <a:sym typeface="DM Sans"/>
              </a:rPr>
              <a:t>ndividual creators need workflows that allow them to efficiently combine multiple tools and achieve near–studio-quality results.</a:t>
            </a:r>
          </a:p>
          <a:p>
            <a:pPr algn="just">
              <a:lnSpc>
                <a:spcPts val="3079"/>
              </a:lnSpc>
            </a:pPr>
          </a:p>
          <a:p>
            <a:pPr algn="just" marL="474979" indent="-237490" lvl="1">
              <a:lnSpc>
                <a:spcPts val="3079"/>
              </a:lnSpc>
              <a:buFont typeface="Arial"/>
              <a:buChar char="•"/>
            </a:pPr>
            <a:r>
              <a:rPr lang="en-US" sz="2199">
                <a:solidFill>
                  <a:srgbClr val="000000"/>
                </a:solidFill>
                <a:latin typeface="DM Sans"/>
                <a:ea typeface="DM Sans"/>
                <a:cs typeface="DM Sans"/>
                <a:sym typeface="DM Sans"/>
              </a:rPr>
              <a:t>He</a:t>
            </a:r>
            <a:r>
              <a:rPr lang="en-US" sz="2199">
                <a:solidFill>
                  <a:srgbClr val="000000"/>
                </a:solidFill>
                <a:latin typeface="DM Sans"/>
                <a:ea typeface="DM Sans"/>
                <a:cs typeface="DM Sans"/>
                <a:sym typeface="DM Sans"/>
              </a:rPr>
              <a:t> needs support on step-by-step iteration, versioning, and handoff between tools rather than one-shot generation.</a:t>
            </a:r>
          </a:p>
          <a:p>
            <a:pPr algn="just">
              <a:lnSpc>
                <a:spcPts val="3079"/>
              </a:lnSpc>
            </a:pPr>
          </a:p>
        </p:txBody>
      </p:sp>
      <p:sp>
        <p:nvSpPr>
          <p:cNvPr name="AutoShape 17" id="17"/>
          <p:cNvSpPr/>
          <p:nvPr/>
        </p:nvSpPr>
        <p:spPr>
          <a:xfrm flipH="true">
            <a:off x="2311805" y="3158678"/>
            <a:ext cx="6693560" cy="0"/>
          </a:xfrm>
          <a:prstGeom prst="line">
            <a:avLst/>
          </a:prstGeom>
          <a:ln cap="flat" w="19050">
            <a:solidFill>
              <a:srgbClr val="000000"/>
            </a:solidFill>
            <a:prstDash val="solid"/>
            <a:headEnd type="none" len="sm" w="sm"/>
            <a:tailEnd type="none" len="sm" w="sm"/>
          </a:ln>
        </p:spPr>
      </p:sp>
      <p:sp>
        <p:nvSpPr>
          <p:cNvPr name="TextBox 18" id="18"/>
          <p:cNvSpPr txBox="true"/>
          <p:nvPr/>
        </p:nvSpPr>
        <p:spPr>
          <a:xfrm rot="0">
            <a:off x="2615554" y="1643715"/>
            <a:ext cx="6086062" cy="1226820"/>
          </a:xfrm>
          <a:prstGeom prst="rect">
            <a:avLst/>
          </a:prstGeom>
        </p:spPr>
        <p:txBody>
          <a:bodyPr anchor="t" rtlCol="false" tIns="0" lIns="0" bIns="0" rIns="0">
            <a:spAutoFit/>
          </a:bodyPr>
          <a:lstStyle/>
          <a:p>
            <a:pPr algn="l">
              <a:lnSpc>
                <a:spcPts val="10080"/>
              </a:lnSpc>
              <a:spcBef>
                <a:spcPct val="0"/>
              </a:spcBef>
            </a:pPr>
            <a:r>
              <a:rPr lang="en-US" sz="7200" b="true">
                <a:solidFill>
                  <a:srgbClr val="000000"/>
                </a:solidFill>
                <a:latin typeface="DM Sans Bold"/>
                <a:ea typeface="DM Sans Bold"/>
                <a:cs typeface="DM Sans Bold"/>
                <a:sym typeface="DM Sans Bold"/>
              </a:rPr>
              <a:t>Key Needs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BFFFF"/>
        </a:solidFill>
      </p:bgPr>
    </p:bg>
    <p:spTree>
      <p:nvGrpSpPr>
        <p:cNvPr id="1" name=""/>
        <p:cNvGrpSpPr/>
        <p:nvPr/>
      </p:nvGrpSpPr>
      <p:grpSpPr>
        <a:xfrm>
          <a:off x="0" y="0"/>
          <a:ext cx="0" cy="0"/>
          <a:chOff x="0" y="0"/>
          <a:chExt cx="0" cy="0"/>
        </a:xfrm>
      </p:grpSpPr>
      <p:sp>
        <p:nvSpPr>
          <p:cNvPr name="Freeform 2" id="2"/>
          <p:cNvSpPr/>
          <p:nvPr/>
        </p:nvSpPr>
        <p:spPr>
          <a:xfrm flipH="false" flipV="false" rot="0">
            <a:off x="-4454106" y="-1511013"/>
            <a:ext cx="12629259" cy="10769313"/>
          </a:xfrm>
          <a:custGeom>
            <a:avLst/>
            <a:gdLst/>
            <a:ahLst/>
            <a:cxnLst/>
            <a:rect r="r" b="b" t="t" l="l"/>
            <a:pathLst>
              <a:path h="10769313" w="12629259">
                <a:moveTo>
                  <a:pt x="0" y="0"/>
                </a:moveTo>
                <a:lnTo>
                  <a:pt x="12629259" y="0"/>
                </a:lnTo>
                <a:lnTo>
                  <a:pt x="12629259" y="10769313"/>
                </a:lnTo>
                <a:lnTo>
                  <a:pt x="0" y="10769313"/>
                </a:lnTo>
                <a:lnTo>
                  <a:pt x="0" y="0"/>
                </a:lnTo>
                <a:close/>
              </a:path>
            </a:pathLst>
          </a:custGeom>
          <a:blipFill>
            <a:blip r:embed="rId2">
              <a:alphaModFix amt="54000"/>
            </a:blip>
            <a:stretch>
              <a:fillRect l="0" t="0" r="0" b="0"/>
            </a:stretch>
          </a:blipFill>
        </p:spPr>
      </p:sp>
      <p:grpSp>
        <p:nvGrpSpPr>
          <p:cNvPr name="Group 3" id="3"/>
          <p:cNvGrpSpPr/>
          <p:nvPr/>
        </p:nvGrpSpPr>
        <p:grpSpPr>
          <a:xfrm rot="0">
            <a:off x="1485574" y="2583139"/>
            <a:ext cx="6379295" cy="6035840"/>
            <a:chOff x="0" y="0"/>
            <a:chExt cx="3463335" cy="3276872"/>
          </a:xfrm>
        </p:grpSpPr>
        <p:sp>
          <p:nvSpPr>
            <p:cNvPr name="Freeform 4" id="4"/>
            <p:cNvSpPr/>
            <p:nvPr/>
          </p:nvSpPr>
          <p:spPr>
            <a:xfrm flipH="false" flipV="false" rot="0">
              <a:off x="0" y="0"/>
              <a:ext cx="3463335" cy="3276872"/>
            </a:xfrm>
            <a:custGeom>
              <a:avLst/>
              <a:gdLst/>
              <a:ahLst/>
              <a:cxnLst/>
              <a:rect r="r" b="b" t="t" l="l"/>
              <a:pathLst>
                <a:path h="3276872" w="3463335">
                  <a:moveTo>
                    <a:pt x="0" y="0"/>
                  </a:moveTo>
                  <a:lnTo>
                    <a:pt x="2671524" y="0"/>
                  </a:lnTo>
                  <a:cubicBezTo>
                    <a:pt x="3108293" y="0"/>
                    <a:pt x="3463335" y="335927"/>
                    <a:pt x="3463335" y="749180"/>
                  </a:cubicBezTo>
                  <a:lnTo>
                    <a:pt x="3463335" y="3276872"/>
                  </a:lnTo>
                  <a:lnTo>
                    <a:pt x="0" y="3276872"/>
                  </a:lnTo>
                  <a:lnTo>
                    <a:pt x="0" y="0"/>
                  </a:lnTo>
                  <a:close/>
                </a:path>
              </a:pathLst>
            </a:custGeom>
            <a:blipFill>
              <a:blip r:embed="rId3"/>
              <a:stretch>
                <a:fillRect l="0" t="-2845" r="0" b="-2845"/>
              </a:stretch>
            </a:blipFill>
          </p:spPr>
        </p:sp>
      </p:grpSp>
      <p:sp>
        <p:nvSpPr>
          <p:cNvPr name="Freeform 5" id="5"/>
          <p:cNvSpPr/>
          <p:nvPr/>
        </p:nvSpPr>
        <p:spPr>
          <a:xfrm flipH="false" flipV="false" rot="9534792">
            <a:off x="10669898" y="4168899"/>
            <a:ext cx="10478128" cy="8934985"/>
          </a:xfrm>
          <a:custGeom>
            <a:avLst/>
            <a:gdLst/>
            <a:ahLst/>
            <a:cxnLst/>
            <a:rect r="r" b="b" t="t" l="l"/>
            <a:pathLst>
              <a:path h="8934985" w="10478128">
                <a:moveTo>
                  <a:pt x="0" y="0"/>
                </a:moveTo>
                <a:lnTo>
                  <a:pt x="10478128" y="0"/>
                </a:lnTo>
                <a:lnTo>
                  <a:pt x="10478128" y="8934986"/>
                </a:lnTo>
                <a:lnTo>
                  <a:pt x="0" y="8934986"/>
                </a:lnTo>
                <a:lnTo>
                  <a:pt x="0" y="0"/>
                </a:lnTo>
                <a:close/>
              </a:path>
            </a:pathLst>
          </a:custGeom>
          <a:blipFill>
            <a:blip r:embed="rId4">
              <a:alphaModFix amt="36000"/>
            </a:blip>
            <a:stretch>
              <a:fillRect l="0" t="0" r="0" b="0"/>
            </a:stretch>
          </a:blipFill>
        </p:spPr>
      </p:sp>
      <p:sp>
        <p:nvSpPr>
          <p:cNvPr name="AutoShape 6" id="6"/>
          <p:cNvSpPr/>
          <p:nvPr/>
        </p:nvSpPr>
        <p:spPr>
          <a:xfrm>
            <a:off x="9824549" y="1028700"/>
            <a:ext cx="0" cy="9258704"/>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9413403" y="847244"/>
            <a:ext cx="822294" cy="822294"/>
          </a:xfrm>
          <a:custGeom>
            <a:avLst/>
            <a:gdLst/>
            <a:ahLst/>
            <a:cxnLst/>
            <a:rect r="r" b="b" t="t" l="l"/>
            <a:pathLst>
              <a:path h="822294" w="822294">
                <a:moveTo>
                  <a:pt x="0" y="0"/>
                </a:moveTo>
                <a:lnTo>
                  <a:pt x="822293" y="0"/>
                </a:lnTo>
                <a:lnTo>
                  <a:pt x="822293" y="822294"/>
                </a:lnTo>
                <a:lnTo>
                  <a:pt x="0" y="822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165717" y="2757908"/>
            <a:ext cx="5373230" cy="987425"/>
          </a:xfrm>
          <a:prstGeom prst="rect">
            <a:avLst/>
          </a:prstGeom>
        </p:spPr>
        <p:txBody>
          <a:bodyPr anchor="t" rtlCol="false" tIns="0" lIns="0" bIns="0" rIns="0">
            <a:spAutoFit/>
          </a:bodyPr>
          <a:lstStyle/>
          <a:p>
            <a:pPr algn="l">
              <a:lnSpc>
                <a:spcPts val="6999"/>
              </a:lnSpc>
            </a:pPr>
            <a:r>
              <a:rPr lang="en-US" sz="6999" b="true">
                <a:solidFill>
                  <a:srgbClr val="2C92D5"/>
                </a:solidFill>
                <a:latin typeface="Poppins Bold"/>
                <a:ea typeface="Poppins Bold"/>
                <a:cs typeface="Poppins Bold"/>
                <a:sym typeface="Poppins Bold"/>
              </a:rPr>
              <a:t>Joe</a:t>
            </a:r>
          </a:p>
        </p:txBody>
      </p:sp>
      <p:sp>
        <p:nvSpPr>
          <p:cNvPr name="TextBox 9" id="9"/>
          <p:cNvSpPr txBox="true"/>
          <p:nvPr/>
        </p:nvSpPr>
        <p:spPr>
          <a:xfrm rot="0">
            <a:off x="11165717" y="4222089"/>
            <a:ext cx="4060592" cy="1261110"/>
          </a:xfrm>
          <a:prstGeom prst="rect">
            <a:avLst/>
          </a:prstGeom>
        </p:spPr>
        <p:txBody>
          <a:bodyPr anchor="t" rtlCol="false" tIns="0" lIns="0" bIns="0" rIns="0">
            <a:spAutoFit/>
          </a:bodyPr>
          <a:lstStyle/>
          <a:p>
            <a:pPr algn="l">
              <a:lnSpc>
                <a:spcPts val="2400"/>
              </a:lnSpc>
            </a:pPr>
            <a:r>
              <a:rPr lang="en-US" sz="2400" i="true">
                <a:solidFill>
                  <a:srgbClr val="000000"/>
                </a:solidFill>
                <a:latin typeface="Poppins Italics"/>
                <a:ea typeface="Poppins Italics"/>
                <a:cs typeface="Poppins Italics"/>
                <a:sym typeface="Poppins Italics"/>
              </a:rPr>
              <a:t>Digital Fabrication &amp; Sculpture Designer, Artist, President of a Manufacturing Studio</a:t>
            </a:r>
          </a:p>
        </p:txBody>
      </p:sp>
      <p:grpSp>
        <p:nvGrpSpPr>
          <p:cNvPr name="Group 10" id="10"/>
          <p:cNvGrpSpPr/>
          <p:nvPr/>
        </p:nvGrpSpPr>
        <p:grpSpPr>
          <a:xfrm rot="0">
            <a:off x="11165717" y="5689944"/>
            <a:ext cx="6159629" cy="3492186"/>
            <a:chOff x="0" y="0"/>
            <a:chExt cx="8212839" cy="4656248"/>
          </a:xfrm>
        </p:grpSpPr>
        <p:sp>
          <p:nvSpPr>
            <p:cNvPr name="TextBox 11" id="11"/>
            <p:cNvSpPr txBox="true"/>
            <p:nvPr/>
          </p:nvSpPr>
          <p:spPr>
            <a:xfrm rot="0">
              <a:off x="0" y="1024050"/>
              <a:ext cx="8212839" cy="2521077"/>
            </a:xfrm>
            <a:prstGeom prst="rect">
              <a:avLst/>
            </a:prstGeom>
          </p:spPr>
          <p:txBody>
            <a:bodyPr anchor="t" rtlCol="false" tIns="0" lIns="0" bIns="0" rIns="0">
              <a:spAutoFit/>
            </a:bodyPr>
            <a:lstStyle/>
            <a:p>
              <a:pPr algn="l">
                <a:lnSpc>
                  <a:spcPts val="3048"/>
                </a:lnSpc>
              </a:pPr>
              <a:r>
                <a:rPr lang="en-US" b="true" sz="2400" i="true" spc="158">
                  <a:solidFill>
                    <a:srgbClr val="000000"/>
                  </a:solidFill>
                  <a:latin typeface="Lora Bold Italics"/>
                  <a:ea typeface="Lora Bold Italics"/>
                  <a:cs typeface="Lora Bold Italics"/>
                  <a:sym typeface="Lora Bold Italics"/>
                </a:rPr>
                <a:t>“A l</a:t>
              </a:r>
              <a:r>
                <a:rPr lang="en-US" b="true" sz="2400" i="true" spc="158">
                  <a:solidFill>
                    <a:srgbClr val="000000"/>
                  </a:solidFill>
                  <a:latin typeface="Lora Bold Italics"/>
                  <a:ea typeface="Lora Bold Italics"/>
                  <a:cs typeface="Lora Bold Italics"/>
                  <a:sym typeface="Lora Bold Italics"/>
                </a:rPr>
                <a:t>ot of what I do is dealing with constraints and possibilities.”</a:t>
              </a:r>
            </a:p>
            <a:p>
              <a:pPr algn="l">
                <a:lnSpc>
                  <a:spcPts val="3048"/>
                </a:lnSpc>
              </a:pPr>
            </a:p>
            <a:p>
              <a:pPr algn="l">
                <a:lnSpc>
                  <a:spcPts val="3048"/>
                </a:lnSpc>
              </a:pPr>
              <a:r>
                <a:rPr lang="en-US" b="true" sz="2400" i="true" spc="158">
                  <a:solidFill>
                    <a:srgbClr val="000000"/>
                  </a:solidFill>
                  <a:latin typeface="Lora Bold Italics"/>
                  <a:ea typeface="Lora Bold Italics"/>
                  <a:cs typeface="Lora Bold Italics"/>
                  <a:sym typeface="Lora Bold Italics"/>
                </a:rPr>
                <a:t>“I’m fascinated by AI, but I don’t find it very useful for my work yet.”</a:t>
              </a:r>
            </a:p>
          </p:txBody>
        </p:sp>
        <p:sp>
          <p:nvSpPr>
            <p:cNvPr name="TextBox 12" id="12"/>
            <p:cNvSpPr txBox="true"/>
            <p:nvPr/>
          </p:nvSpPr>
          <p:spPr>
            <a:xfrm rot="0">
              <a:off x="0" y="-9525"/>
              <a:ext cx="7447007" cy="489077"/>
            </a:xfrm>
            <a:prstGeom prst="rect">
              <a:avLst/>
            </a:prstGeom>
          </p:spPr>
          <p:txBody>
            <a:bodyPr anchor="t" rtlCol="false" tIns="0" lIns="0" bIns="0" rIns="0">
              <a:spAutoFit/>
            </a:bodyPr>
            <a:lstStyle/>
            <a:p>
              <a:pPr algn="l">
                <a:lnSpc>
                  <a:spcPts val="3048"/>
                </a:lnSpc>
              </a:pPr>
            </a:p>
          </p:txBody>
        </p:sp>
        <p:sp>
          <p:nvSpPr>
            <p:cNvPr name="TextBox 13" id="13"/>
            <p:cNvSpPr txBox="true"/>
            <p:nvPr/>
          </p:nvSpPr>
          <p:spPr>
            <a:xfrm rot="0">
              <a:off x="0" y="4167171"/>
              <a:ext cx="7447007" cy="489077"/>
            </a:xfrm>
            <a:prstGeom prst="rect">
              <a:avLst/>
            </a:prstGeom>
          </p:spPr>
          <p:txBody>
            <a:bodyPr anchor="t" rtlCol="false" tIns="0" lIns="0" bIns="0" rIns="0">
              <a:spAutoFit/>
            </a:bodyPr>
            <a:lstStyle/>
            <a:p>
              <a:pPr algn="l">
                <a:lnSpc>
                  <a:spcPts val="3048"/>
                </a:lnSpc>
              </a:pPr>
            </a:p>
          </p:txBody>
        </p:sp>
      </p:grpSp>
      <p:grpSp>
        <p:nvGrpSpPr>
          <p:cNvPr name="Group 14" id="14"/>
          <p:cNvGrpSpPr/>
          <p:nvPr/>
        </p:nvGrpSpPr>
        <p:grpSpPr>
          <a:xfrm rot="0">
            <a:off x="1028700" y="460621"/>
            <a:ext cx="2178629" cy="568079"/>
            <a:chOff x="0" y="0"/>
            <a:chExt cx="573795" cy="149617"/>
          </a:xfrm>
        </p:grpSpPr>
        <p:sp>
          <p:nvSpPr>
            <p:cNvPr name="Freeform 15" id="15"/>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6" id="16"/>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7" id="17"/>
          <p:cNvGrpSpPr/>
          <p:nvPr/>
        </p:nvGrpSpPr>
        <p:grpSpPr>
          <a:xfrm rot="0">
            <a:off x="3507958" y="460621"/>
            <a:ext cx="2178629" cy="568079"/>
            <a:chOff x="0" y="0"/>
            <a:chExt cx="573795" cy="149617"/>
          </a:xfrm>
        </p:grpSpPr>
        <p:sp>
          <p:nvSpPr>
            <p:cNvPr name="Freeform 18" id="1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9" id="1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20" id="20"/>
          <p:cNvGrpSpPr/>
          <p:nvPr/>
        </p:nvGrpSpPr>
        <p:grpSpPr>
          <a:xfrm rot="0">
            <a:off x="8474817" y="460621"/>
            <a:ext cx="8784483" cy="568079"/>
            <a:chOff x="0" y="0"/>
            <a:chExt cx="2313609" cy="149617"/>
          </a:xfrm>
        </p:grpSpPr>
        <p:sp>
          <p:nvSpPr>
            <p:cNvPr name="Freeform 21" id="21"/>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2" id="22"/>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- 4</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BFFFF"/>
        </a:solidFill>
      </p:bgPr>
    </p:bg>
    <p:spTree>
      <p:nvGrpSpPr>
        <p:cNvPr id="1" name=""/>
        <p:cNvGrpSpPr/>
        <p:nvPr/>
      </p:nvGrpSpPr>
      <p:grpSpPr>
        <a:xfrm>
          <a:off x="0" y="0"/>
          <a:ext cx="0" cy="0"/>
          <a:chOff x="0" y="0"/>
          <a:chExt cx="0" cy="0"/>
        </a:xfrm>
      </p:grpSpPr>
      <p:sp>
        <p:nvSpPr>
          <p:cNvPr name="AutoShape 2" id="2"/>
          <p:cNvSpPr/>
          <p:nvPr/>
        </p:nvSpPr>
        <p:spPr>
          <a:xfrm flipV="true">
            <a:off x="9144000" y="-86647"/>
            <a:ext cx="0" cy="10373647"/>
          </a:xfrm>
          <a:prstGeom prst="line">
            <a:avLst/>
          </a:prstGeom>
          <a:ln cap="flat" w="38100">
            <a:solidFill>
              <a:srgbClr val="42A0E2"/>
            </a:solidFill>
            <a:prstDash val="solid"/>
            <a:headEnd type="none" len="sm" w="sm"/>
            <a:tailEnd type="none" len="sm" w="sm"/>
          </a:ln>
        </p:spPr>
      </p:sp>
      <p:sp>
        <p:nvSpPr>
          <p:cNvPr name="AutoShape 3" id="3"/>
          <p:cNvSpPr/>
          <p:nvPr/>
        </p:nvSpPr>
        <p:spPr>
          <a:xfrm flipV="true">
            <a:off x="-124309" y="5501707"/>
            <a:ext cx="19420734" cy="0"/>
          </a:xfrm>
          <a:prstGeom prst="line">
            <a:avLst/>
          </a:prstGeom>
          <a:ln cap="flat" w="38100">
            <a:solidFill>
              <a:srgbClr val="42A0E2"/>
            </a:solidFill>
            <a:prstDash val="solid"/>
            <a:headEnd type="none" len="sm" w="sm"/>
            <a:tailEnd type="none" len="sm" w="sm"/>
          </a:ln>
        </p:spPr>
      </p:sp>
      <p:grpSp>
        <p:nvGrpSpPr>
          <p:cNvPr name="Group 4" id="4"/>
          <p:cNvGrpSpPr/>
          <p:nvPr/>
        </p:nvGrpSpPr>
        <p:grpSpPr>
          <a:xfrm rot="0">
            <a:off x="7994399" y="1028700"/>
            <a:ext cx="823915" cy="346096"/>
            <a:chOff x="0" y="0"/>
            <a:chExt cx="1417147" cy="595290"/>
          </a:xfrm>
        </p:grpSpPr>
        <p:sp>
          <p:nvSpPr>
            <p:cNvPr name="Freeform 5" id="5"/>
            <p:cNvSpPr/>
            <p:nvPr/>
          </p:nvSpPr>
          <p:spPr>
            <a:xfrm flipH="false" flipV="false" rot="0">
              <a:off x="0" y="0"/>
              <a:ext cx="1417147" cy="595290"/>
            </a:xfrm>
            <a:custGeom>
              <a:avLst/>
              <a:gdLst/>
              <a:ahLst/>
              <a:cxnLst/>
              <a:rect r="r" b="b" t="t" l="l"/>
              <a:pathLst>
                <a:path h="595290" w="1417147">
                  <a:moveTo>
                    <a:pt x="131551" y="0"/>
                  </a:moveTo>
                  <a:lnTo>
                    <a:pt x="1285596" y="0"/>
                  </a:lnTo>
                  <a:cubicBezTo>
                    <a:pt x="1358250" y="0"/>
                    <a:pt x="1417147" y="58897"/>
                    <a:pt x="1417147" y="131551"/>
                  </a:cubicBezTo>
                  <a:lnTo>
                    <a:pt x="1417147" y="463739"/>
                  </a:lnTo>
                  <a:cubicBezTo>
                    <a:pt x="1417147" y="536393"/>
                    <a:pt x="1358250" y="595290"/>
                    <a:pt x="1285596" y="595290"/>
                  </a:cubicBezTo>
                  <a:lnTo>
                    <a:pt x="131551" y="595290"/>
                  </a:lnTo>
                  <a:cubicBezTo>
                    <a:pt x="58897" y="595290"/>
                    <a:pt x="0" y="536393"/>
                    <a:pt x="0" y="463739"/>
                  </a:cubicBezTo>
                  <a:lnTo>
                    <a:pt x="0" y="131551"/>
                  </a:lnTo>
                  <a:cubicBezTo>
                    <a:pt x="0" y="58897"/>
                    <a:pt x="58897" y="0"/>
                    <a:pt x="131551" y="0"/>
                  </a:cubicBezTo>
                  <a:close/>
                </a:path>
              </a:pathLst>
            </a:custGeom>
            <a:solidFill>
              <a:srgbClr val="11BBEE"/>
            </a:solidFill>
          </p:spPr>
        </p:sp>
        <p:sp>
          <p:nvSpPr>
            <p:cNvPr name="TextBox 6" id="6"/>
            <p:cNvSpPr txBox="true"/>
            <p:nvPr/>
          </p:nvSpPr>
          <p:spPr>
            <a:xfrm>
              <a:off x="0" y="0"/>
              <a:ext cx="1417147" cy="595290"/>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SAY</a:t>
              </a:r>
            </a:p>
          </p:txBody>
        </p:sp>
      </p:grpSp>
      <p:grpSp>
        <p:nvGrpSpPr>
          <p:cNvPr name="Group 7" id="7"/>
          <p:cNvGrpSpPr/>
          <p:nvPr/>
        </p:nvGrpSpPr>
        <p:grpSpPr>
          <a:xfrm rot="0">
            <a:off x="-124309" y="2519"/>
            <a:ext cx="18412309" cy="667131"/>
            <a:chOff x="0" y="0"/>
            <a:chExt cx="24549746" cy="889508"/>
          </a:xfrm>
        </p:grpSpPr>
        <p:grpSp>
          <p:nvGrpSpPr>
            <p:cNvPr name="Group 8" id="8"/>
            <p:cNvGrpSpPr/>
            <p:nvPr/>
          </p:nvGrpSpPr>
          <p:grpSpPr>
            <a:xfrm rot="5400000">
              <a:off x="11912992" y="-11747246"/>
              <a:ext cx="889508" cy="24384000"/>
              <a:chOff x="0" y="0"/>
              <a:chExt cx="1148912" cy="31495003"/>
            </a:xfrm>
          </p:grpSpPr>
          <p:sp>
            <p:nvSpPr>
              <p:cNvPr name="Freeform 9" id="9"/>
              <p:cNvSpPr/>
              <p:nvPr/>
            </p:nvSpPr>
            <p:spPr>
              <a:xfrm flipH="false" flipV="false" rot="0">
                <a:off x="0" y="0"/>
                <a:ext cx="1148912" cy="31495002"/>
              </a:xfrm>
              <a:custGeom>
                <a:avLst/>
                <a:gdLst/>
                <a:ahLst/>
                <a:cxnLst/>
                <a:rect r="r" b="b" t="t" l="l"/>
                <a:pathLst>
                  <a:path h="31495002" w="1148912">
                    <a:moveTo>
                      <a:pt x="0" y="0"/>
                    </a:moveTo>
                    <a:lnTo>
                      <a:pt x="1148912" y="0"/>
                    </a:lnTo>
                    <a:lnTo>
                      <a:pt x="1148912" y="31495002"/>
                    </a:lnTo>
                    <a:lnTo>
                      <a:pt x="0" y="31495002"/>
                    </a:lnTo>
                    <a:close/>
                  </a:path>
                </a:pathLst>
              </a:custGeom>
              <a:solidFill>
                <a:srgbClr val="00B3E7"/>
              </a:solidFill>
            </p:spPr>
          </p:sp>
          <p:sp>
            <p:nvSpPr>
              <p:cNvPr name="TextBox 10" id="10"/>
              <p:cNvSpPr txBox="true"/>
              <p:nvPr/>
            </p:nvSpPr>
            <p:spPr>
              <a:xfrm>
                <a:off x="0" y="0"/>
                <a:ext cx="1148912" cy="31495003"/>
              </a:xfrm>
              <a:prstGeom prst="rect">
                <a:avLst/>
              </a:prstGeom>
            </p:spPr>
            <p:txBody>
              <a:bodyPr anchor="ctr" rtlCol="false" tIns="6906" lIns="6906" bIns="6906" rIns="6906"/>
              <a:lstStyle/>
              <a:p>
                <a:pPr algn="ctr">
                  <a:lnSpc>
                    <a:spcPts val="254"/>
                  </a:lnSpc>
                </a:pPr>
              </a:p>
            </p:txBody>
          </p:sp>
        </p:grpSp>
        <p:sp>
          <p:nvSpPr>
            <p:cNvPr name="Freeform 11" id="11"/>
            <p:cNvSpPr/>
            <p:nvPr/>
          </p:nvSpPr>
          <p:spPr>
            <a:xfrm flipH="false" flipV="false" rot="5400000">
              <a:off x="6131015" y="-6106922"/>
              <a:ext cx="865416" cy="13127445"/>
            </a:xfrm>
            <a:custGeom>
              <a:avLst/>
              <a:gdLst/>
              <a:ahLst/>
              <a:cxnLst/>
              <a:rect r="r" b="b" t="t" l="l"/>
              <a:pathLst>
                <a:path h="13127445" w="865416">
                  <a:moveTo>
                    <a:pt x="0" y="0"/>
                  </a:moveTo>
                  <a:lnTo>
                    <a:pt x="865416" y="0"/>
                  </a:lnTo>
                  <a:lnTo>
                    <a:pt x="865416" y="13127445"/>
                  </a:lnTo>
                  <a:lnTo>
                    <a:pt x="0" y="13127445"/>
                  </a:lnTo>
                  <a:lnTo>
                    <a:pt x="0" y="0"/>
                  </a:lnTo>
                  <a:close/>
                </a:path>
              </a:pathLst>
            </a:custGeom>
            <a:blipFill>
              <a:blip r:embed="rId2">
                <a:extLst>
                  <a:ext uri="{96DAC541-7B7A-43D3-8B79-37D633B846F1}">
                    <asvg:svgBlip xmlns:asvg="http://schemas.microsoft.com/office/drawing/2016/SVG/main" r:embed="rId3"/>
                  </a:ext>
                </a:extLst>
              </a:blip>
              <a:stretch>
                <a:fillRect l="-536103" t="0" r="-880790" b="0"/>
              </a:stretch>
            </a:blipFill>
          </p:spPr>
        </p:sp>
      </p:grpSp>
      <p:sp>
        <p:nvSpPr>
          <p:cNvPr name="TextBox 12" id="12"/>
          <p:cNvSpPr txBox="true"/>
          <p:nvPr/>
        </p:nvSpPr>
        <p:spPr>
          <a:xfrm rot="0">
            <a:off x="307474" y="146559"/>
            <a:ext cx="3374117" cy="419100"/>
          </a:xfrm>
          <a:prstGeom prst="rect">
            <a:avLst/>
          </a:prstGeom>
        </p:spPr>
        <p:txBody>
          <a:bodyPr anchor="t" rtlCol="false" tIns="0" lIns="0" bIns="0" rIns="0">
            <a:spAutoFit/>
          </a:bodyPr>
          <a:lstStyle/>
          <a:p>
            <a:pPr algn="l">
              <a:lnSpc>
                <a:spcPts val="3000"/>
              </a:lnSpc>
            </a:pPr>
            <a:r>
              <a:rPr lang="en-US" sz="3000" b="true">
                <a:solidFill>
                  <a:srgbClr val="000000"/>
                </a:solidFill>
                <a:latin typeface="Gosha Bold"/>
                <a:ea typeface="Gosha Bold"/>
                <a:cs typeface="Gosha Bold"/>
                <a:sym typeface="Gosha Bold"/>
              </a:rPr>
              <a:t>EMPATHY MAP</a:t>
            </a:r>
          </a:p>
        </p:txBody>
      </p:sp>
      <p:grpSp>
        <p:nvGrpSpPr>
          <p:cNvPr name="Group 13" id="13"/>
          <p:cNvGrpSpPr/>
          <p:nvPr/>
        </p:nvGrpSpPr>
        <p:grpSpPr>
          <a:xfrm rot="0">
            <a:off x="8000130" y="9628618"/>
            <a:ext cx="822886" cy="346096"/>
            <a:chOff x="0" y="0"/>
            <a:chExt cx="1417147" cy="596035"/>
          </a:xfrm>
        </p:grpSpPr>
        <p:sp>
          <p:nvSpPr>
            <p:cNvPr name="Freeform 14" id="14"/>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11BBEE"/>
            </a:solidFill>
          </p:spPr>
        </p:sp>
        <p:sp>
          <p:nvSpPr>
            <p:cNvPr name="TextBox 15" id="15"/>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DO</a:t>
              </a:r>
            </a:p>
          </p:txBody>
        </p:sp>
      </p:grpSp>
      <p:grpSp>
        <p:nvGrpSpPr>
          <p:cNvPr name="Group 16" id="16"/>
          <p:cNvGrpSpPr/>
          <p:nvPr/>
        </p:nvGrpSpPr>
        <p:grpSpPr>
          <a:xfrm rot="0">
            <a:off x="9467850" y="9628618"/>
            <a:ext cx="822886" cy="346096"/>
            <a:chOff x="0" y="0"/>
            <a:chExt cx="1417147" cy="596035"/>
          </a:xfrm>
        </p:grpSpPr>
        <p:sp>
          <p:nvSpPr>
            <p:cNvPr name="Freeform 17" id="17"/>
            <p:cNvSpPr/>
            <p:nvPr/>
          </p:nvSpPr>
          <p:spPr>
            <a:xfrm flipH="false" flipV="false" rot="0">
              <a:off x="0" y="0"/>
              <a:ext cx="1417147" cy="596035"/>
            </a:xfrm>
            <a:custGeom>
              <a:avLst/>
              <a:gdLst/>
              <a:ahLst/>
              <a:cxnLst/>
              <a:rect r="r" b="b" t="t" l="l"/>
              <a:pathLst>
                <a:path h="596035" w="1417147">
                  <a:moveTo>
                    <a:pt x="131716" y="0"/>
                  </a:moveTo>
                  <a:lnTo>
                    <a:pt x="1285431" y="0"/>
                  </a:lnTo>
                  <a:cubicBezTo>
                    <a:pt x="1358176" y="0"/>
                    <a:pt x="1417147" y="58971"/>
                    <a:pt x="1417147" y="131716"/>
                  </a:cubicBezTo>
                  <a:lnTo>
                    <a:pt x="1417147" y="464319"/>
                  </a:lnTo>
                  <a:cubicBezTo>
                    <a:pt x="1417147" y="499252"/>
                    <a:pt x="1403270" y="532755"/>
                    <a:pt x="1378568" y="557456"/>
                  </a:cubicBezTo>
                  <a:cubicBezTo>
                    <a:pt x="1353867" y="582158"/>
                    <a:pt x="1320365" y="596035"/>
                    <a:pt x="1285431" y="596035"/>
                  </a:cubicBezTo>
                  <a:lnTo>
                    <a:pt x="131716" y="596035"/>
                  </a:lnTo>
                  <a:cubicBezTo>
                    <a:pt x="96782" y="596035"/>
                    <a:pt x="63280" y="582158"/>
                    <a:pt x="38579" y="557456"/>
                  </a:cubicBezTo>
                  <a:cubicBezTo>
                    <a:pt x="13877" y="532755"/>
                    <a:pt x="0" y="499252"/>
                    <a:pt x="0" y="464319"/>
                  </a:cubicBezTo>
                  <a:lnTo>
                    <a:pt x="0" y="131716"/>
                  </a:lnTo>
                  <a:cubicBezTo>
                    <a:pt x="0" y="96782"/>
                    <a:pt x="13877" y="63280"/>
                    <a:pt x="38579" y="38579"/>
                  </a:cubicBezTo>
                  <a:cubicBezTo>
                    <a:pt x="63280" y="13877"/>
                    <a:pt x="96782" y="0"/>
                    <a:pt x="131716" y="0"/>
                  </a:cubicBezTo>
                  <a:close/>
                </a:path>
              </a:pathLst>
            </a:custGeom>
            <a:solidFill>
              <a:srgbClr val="11BBEE"/>
            </a:solidFill>
          </p:spPr>
        </p:sp>
        <p:sp>
          <p:nvSpPr>
            <p:cNvPr name="TextBox 18" id="18"/>
            <p:cNvSpPr txBox="true"/>
            <p:nvPr/>
          </p:nvSpPr>
          <p:spPr>
            <a:xfrm>
              <a:off x="0" y="0"/>
              <a:ext cx="1417147" cy="596035"/>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FEEL</a:t>
              </a:r>
            </a:p>
          </p:txBody>
        </p:sp>
      </p:grpSp>
      <p:grpSp>
        <p:nvGrpSpPr>
          <p:cNvPr name="Group 19" id="19"/>
          <p:cNvGrpSpPr/>
          <p:nvPr/>
        </p:nvGrpSpPr>
        <p:grpSpPr>
          <a:xfrm rot="0">
            <a:off x="9463955" y="1028700"/>
            <a:ext cx="823915" cy="346096"/>
            <a:chOff x="0" y="0"/>
            <a:chExt cx="1417147" cy="595290"/>
          </a:xfrm>
        </p:grpSpPr>
        <p:sp>
          <p:nvSpPr>
            <p:cNvPr name="Freeform 20" id="20"/>
            <p:cNvSpPr/>
            <p:nvPr/>
          </p:nvSpPr>
          <p:spPr>
            <a:xfrm flipH="false" flipV="false" rot="0">
              <a:off x="0" y="0"/>
              <a:ext cx="1417147" cy="595290"/>
            </a:xfrm>
            <a:custGeom>
              <a:avLst/>
              <a:gdLst/>
              <a:ahLst/>
              <a:cxnLst/>
              <a:rect r="r" b="b" t="t" l="l"/>
              <a:pathLst>
                <a:path h="595290" w="1417147">
                  <a:moveTo>
                    <a:pt x="131551" y="0"/>
                  </a:moveTo>
                  <a:lnTo>
                    <a:pt x="1285596" y="0"/>
                  </a:lnTo>
                  <a:cubicBezTo>
                    <a:pt x="1358250" y="0"/>
                    <a:pt x="1417147" y="58897"/>
                    <a:pt x="1417147" y="131551"/>
                  </a:cubicBezTo>
                  <a:lnTo>
                    <a:pt x="1417147" y="463739"/>
                  </a:lnTo>
                  <a:cubicBezTo>
                    <a:pt x="1417147" y="536393"/>
                    <a:pt x="1358250" y="595290"/>
                    <a:pt x="1285596" y="595290"/>
                  </a:cubicBezTo>
                  <a:lnTo>
                    <a:pt x="131551" y="595290"/>
                  </a:lnTo>
                  <a:cubicBezTo>
                    <a:pt x="58897" y="595290"/>
                    <a:pt x="0" y="536393"/>
                    <a:pt x="0" y="463739"/>
                  </a:cubicBezTo>
                  <a:lnTo>
                    <a:pt x="0" y="131551"/>
                  </a:lnTo>
                  <a:cubicBezTo>
                    <a:pt x="0" y="58897"/>
                    <a:pt x="58897" y="0"/>
                    <a:pt x="131551" y="0"/>
                  </a:cubicBezTo>
                  <a:close/>
                </a:path>
              </a:pathLst>
            </a:custGeom>
            <a:solidFill>
              <a:srgbClr val="11BBEE"/>
            </a:solidFill>
          </p:spPr>
        </p:sp>
        <p:sp>
          <p:nvSpPr>
            <p:cNvPr name="TextBox 21" id="21"/>
            <p:cNvSpPr txBox="true"/>
            <p:nvPr/>
          </p:nvSpPr>
          <p:spPr>
            <a:xfrm>
              <a:off x="0" y="0"/>
              <a:ext cx="1417147" cy="595290"/>
            </a:xfrm>
            <a:prstGeom prst="rect">
              <a:avLst/>
            </a:prstGeom>
          </p:spPr>
          <p:txBody>
            <a:bodyPr anchor="ctr" rtlCol="false" tIns="6906" lIns="6906" bIns="6906" rIns="6906"/>
            <a:lstStyle/>
            <a:p>
              <a:pPr algn="ctr">
                <a:lnSpc>
                  <a:spcPts val="2160"/>
                </a:lnSpc>
              </a:pPr>
              <a:r>
                <a:rPr lang="en-US" sz="1800">
                  <a:solidFill>
                    <a:srgbClr val="FFFFFF"/>
                  </a:solidFill>
                  <a:latin typeface="DM Sans"/>
                  <a:ea typeface="DM Sans"/>
                  <a:cs typeface="DM Sans"/>
                  <a:sym typeface="DM Sans"/>
                </a:rPr>
                <a:t>THINK</a:t>
              </a:r>
            </a:p>
          </p:txBody>
        </p:sp>
      </p:grpSp>
      <p:grpSp>
        <p:nvGrpSpPr>
          <p:cNvPr name="Group 22" id="22"/>
          <p:cNvGrpSpPr/>
          <p:nvPr/>
        </p:nvGrpSpPr>
        <p:grpSpPr>
          <a:xfrm rot="0">
            <a:off x="759009" y="2007827"/>
            <a:ext cx="1039493" cy="1043578"/>
            <a:chOff x="0" y="0"/>
            <a:chExt cx="4136783" cy="4153041"/>
          </a:xfrm>
        </p:grpSpPr>
        <p:sp>
          <p:nvSpPr>
            <p:cNvPr name="Freeform 23" id="2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24" id="2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5" id="2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“I’ve been working in anodized aluminum since childhood.”</a:t>
              </a:r>
            </a:p>
          </p:txBody>
        </p:sp>
      </p:grpSp>
      <p:grpSp>
        <p:nvGrpSpPr>
          <p:cNvPr name="Group 26" id="26"/>
          <p:cNvGrpSpPr/>
          <p:nvPr/>
        </p:nvGrpSpPr>
        <p:grpSpPr>
          <a:xfrm rot="0">
            <a:off x="189427" y="811849"/>
            <a:ext cx="1039493" cy="1043578"/>
            <a:chOff x="0" y="0"/>
            <a:chExt cx="4136783" cy="4153041"/>
          </a:xfrm>
        </p:grpSpPr>
        <p:sp>
          <p:nvSpPr>
            <p:cNvPr name="Freeform 27" id="2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8" id="2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9" id="2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“I’m thinking first about the environment it’s going into.”</a:t>
              </a:r>
            </a:p>
          </p:txBody>
        </p:sp>
      </p:grpSp>
      <p:grpSp>
        <p:nvGrpSpPr>
          <p:cNvPr name="Group 30" id="30"/>
          <p:cNvGrpSpPr/>
          <p:nvPr/>
        </p:nvGrpSpPr>
        <p:grpSpPr>
          <a:xfrm rot="0">
            <a:off x="1474786" y="726124"/>
            <a:ext cx="1039493" cy="1043578"/>
            <a:chOff x="0" y="0"/>
            <a:chExt cx="4136783" cy="4153041"/>
          </a:xfrm>
        </p:grpSpPr>
        <p:sp>
          <p:nvSpPr>
            <p:cNvPr name="Freeform 31" id="3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32" id="3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3" id="3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 knew what I wanted, and I worked with a design engineer.”</a:t>
              </a:r>
            </a:p>
          </p:txBody>
        </p:sp>
      </p:grpSp>
      <p:grpSp>
        <p:nvGrpSpPr>
          <p:cNvPr name="Group 34" id="34"/>
          <p:cNvGrpSpPr/>
          <p:nvPr/>
        </p:nvGrpSpPr>
        <p:grpSpPr>
          <a:xfrm rot="0">
            <a:off x="2689020" y="772220"/>
            <a:ext cx="1039493" cy="1043578"/>
            <a:chOff x="0" y="0"/>
            <a:chExt cx="4136783" cy="4153041"/>
          </a:xfrm>
        </p:grpSpPr>
        <p:sp>
          <p:nvSpPr>
            <p:cNvPr name="Freeform 35" id="3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36" id="3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7" id="3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“I’m not personally doing that work.”</a:t>
              </a:r>
            </a:p>
          </p:txBody>
        </p:sp>
      </p:grpSp>
      <p:grpSp>
        <p:nvGrpSpPr>
          <p:cNvPr name="Group 38" id="38"/>
          <p:cNvGrpSpPr/>
          <p:nvPr/>
        </p:nvGrpSpPr>
        <p:grpSpPr>
          <a:xfrm rot="0">
            <a:off x="544834" y="4391454"/>
            <a:ext cx="1039493" cy="1043578"/>
            <a:chOff x="0" y="0"/>
            <a:chExt cx="4136783" cy="4153041"/>
          </a:xfrm>
        </p:grpSpPr>
        <p:sp>
          <p:nvSpPr>
            <p:cNvPr name="Freeform 39" id="3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40" id="4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41" id="4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 lot of what I do is dealing with constraints and possibilities.”</a:t>
              </a:r>
            </a:p>
          </p:txBody>
        </p:sp>
      </p:grpSp>
      <p:grpSp>
        <p:nvGrpSpPr>
          <p:cNvPr name="Group 42" id="42"/>
          <p:cNvGrpSpPr/>
          <p:nvPr/>
        </p:nvGrpSpPr>
        <p:grpSpPr>
          <a:xfrm rot="0">
            <a:off x="10411695" y="811849"/>
            <a:ext cx="1039493" cy="1043578"/>
            <a:chOff x="0" y="0"/>
            <a:chExt cx="4136783" cy="4153041"/>
          </a:xfrm>
        </p:grpSpPr>
        <p:sp>
          <p:nvSpPr>
            <p:cNvPr name="Freeform 43" id="4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44" id="4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45" id="4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Design starts from spatial experience, not tools</a:t>
              </a:r>
            </a:p>
          </p:txBody>
        </p:sp>
      </p:grpSp>
      <p:grpSp>
        <p:nvGrpSpPr>
          <p:cNvPr name="Group 46" id="46"/>
          <p:cNvGrpSpPr/>
          <p:nvPr/>
        </p:nvGrpSpPr>
        <p:grpSpPr>
          <a:xfrm rot="0">
            <a:off x="11410526" y="964249"/>
            <a:ext cx="1039493" cy="1043578"/>
            <a:chOff x="0" y="0"/>
            <a:chExt cx="4136783" cy="4153041"/>
          </a:xfrm>
        </p:grpSpPr>
        <p:sp>
          <p:nvSpPr>
            <p:cNvPr name="Freeform 47" id="4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48" id="4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49" id="4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Materials have different “personalities”</a:t>
              </a:r>
            </a:p>
          </p:txBody>
        </p:sp>
      </p:grpSp>
      <p:grpSp>
        <p:nvGrpSpPr>
          <p:cNvPr name="Group 50" id="50"/>
          <p:cNvGrpSpPr/>
          <p:nvPr/>
        </p:nvGrpSpPr>
        <p:grpSpPr>
          <a:xfrm rot="0">
            <a:off x="14054048" y="811849"/>
            <a:ext cx="1039493" cy="1043578"/>
            <a:chOff x="0" y="0"/>
            <a:chExt cx="4136783" cy="4153041"/>
          </a:xfrm>
        </p:grpSpPr>
        <p:sp>
          <p:nvSpPr>
            <p:cNvPr name="Freeform 51" id="5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52" id="5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53" id="5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Clear intent matters more than technical execution</a:t>
              </a:r>
            </a:p>
          </p:txBody>
        </p:sp>
      </p:grpSp>
      <p:grpSp>
        <p:nvGrpSpPr>
          <p:cNvPr name="Group 54" id="54"/>
          <p:cNvGrpSpPr/>
          <p:nvPr/>
        </p:nvGrpSpPr>
        <p:grpSpPr>
          <a:xfrm rot="0">
            <a:off x="3728512" y="9054167"/>
            <a:ext cx="1039493" cy="1043578"/>
            <a:chOff x="0" y="0"/>
            <a:chExt cx="4136783" cy="4153041"/>
          </a:xfrm>
        </p:grpSpPr>
        <p:sp>
          <p:nvSpPr>
            <p:cNvPr name="Freeform 55" id="5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56" id="5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57" id="5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Experiments with fabrication and finishing</a:t>
              </a:r>
            </a:p>
          </p:txBody>
        </p:sp>
      </p:grpSp>
      <p:grpSp>
        <p:nvGrpSpPr>
          <p:cNvPr name="Group 58" id="58"/>
          <p:cNvGrpSpPr/>
          <p:nvPr/>
        </p:nvGrpSpPr>
        <p:grpSpPr>
          <a:xfrm rot="0">
            <a:off x="450081" y="5663632"/>
            <a:ext cx="1039493" cy="1043578"/>
            <a:chOff x="0" y="0"/>
            <a:chExt cx="4136783" cy="4153041"/>
          </a:xfrm>
        </p:grpSpPr>
        <p:sp>
          <p:nvSpPr>
            <p:cNvPr name="Freeform 59" id="5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60" id="6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61" id="6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Defines the desired spatial and emotional effect</a:t>
              </a:r>
            </a:p>
          </p:txBody>
        </p:sp>
      </p:grpSp>
      <p:grpSp>
        <p:nvGrpSpPr>
          <p:cNvPr name="Group 62" id="62"/>
          <p:cNvGrpSpPr/>
          <p:nvPr/>
        </p:nvGrpSpPr>
        <p:grpSpPr>
          <a:xfrm rot="0">
            <a:off x="1798502" y="5730307"/>
            <a:ext cx="1082989" cy="1043578"/>
            <a:chOff x="0" y="0"/>
            <a:chExt cx="4309881" cy="4153041"/>
          </a:xfrm>
        </p:grpSpPr>
        <p:sp>
          <p:nvSpPr>
            <p:cNvPr name="Freeform 63" id="63"/>
            <p:cNvSpPr/>
            <p:nvPr/>
          </p:nvSpPr>
          <p:spPr>
            <a:xfrm flipH="false" flipV="false" rot="0">
              <a:off x="0" y="0"/>
              <a:ext cx="4309881" cy="4051441"/>
            </a:xfrm>
            <a:custGeom>
              <a:avLst/>
              <a:gdLst/>
              <a:ahLst/>
              <a:cxnLst/>
              <a:rect r="r" b="b" t="t" l="l"/>
              <a:pathLst>
                <a:path h="4051441" w="4309881">
                  <a:moveTo>
                    <a:pt x="0" y="0"/>
                  </a:moveTo>
                  <a:lnTo>
                    <a:pt x="4309881" y="0"/>
                  </a:lnTo>
                  <a:lnTo>
                    <a:pt x="4309881" y="4051441"/>
                  </a:lnTo>
                  <a:lnTo>
                    <a:pt x="0" y="4051441"/>
                  </a:lnTo>
                  <a:close/>
                </a:path>
              </a:pathLst>
            </a:custGeom>
            <a:solidFill>
              <a:srgbClr val="B3B4FF"/>
            </a:solidFill>
          </p:spPr>
        </p:sp>
        <p:sp>
          <p:nvSpPr>
            <p:cNvPr name="Freeform 64" id="64"/>
            <p:cNvSpPr/>
            <p:nvPr/>
          </p:nvSpPr>
          <p:spPr>
            <a:xfrm flipH="false" flipV="false" rot="0">
              <a:off x="0" y="0"/>
              <a:ext cx="4309881" cy="4153041"/>
            </a:xfrm>
            <a:custGeom>
              <a:avLst/>
              <a:gdLst/>
              <a:ahLst/>
              <a:cxnLst/>
              <a:rect r="r" b="b" t="t" l="l"/>
              <a:pathLst>
                <a:path h="4153041" w="4309881">
                  <a:moveTo>
                    <a:pt x="0" y="4051441"/>
                  </a:moveTo>
                  <a:lnTo>
                    <a:pt x="4309881" y="4051441"/>
                  </a:lnTo>
                  <a:lnTo>
                    <a:pt x="4182881" y="4153041"/>
                  </a:lnTo>
                  <a:cubicBezTo>
                    <a:pt x="4182881" y="4153041"/>
                    <a:pt x="3192281" y="4076841"/>
                    <a:pt x="3090681" y="4076841"/>
                  </a:cubicBezTo>
                  <a:lnTo>
                    <a:pt x="1219200" y="4076841"/>
                  </a:lnTo>
                  <a:cubicBezTo>
                    <a:pt x="1117600" y="4076841"/>
                    <a:pt x="127000" y="4153041"/>
                    <a:pt x="127000" y="4153041"/>
                  </a:cubicBezTo>
                  <a:lnTo>
                    <a:pt x="0" y="4051441"/>
                  </a:lnTo>
                  <a:lnTo>
                    <a:pt x="0" y="0"/>
                  </a:lnTo>
                  <a:lnTo>
                    <a:pt x="4309881" y="0"/>
                  </a:lnTo>
                  <a:lnTo>
                    <a:pt x="4309881" y="4051441"/>
                  </a:lnTo>
                  <a:lnTo>
                    <a:pt x="12700" y="4051441"/>
                  </a:lnTo>
                  <a:lnTo>
                    <a:pt x="12700" y="4038741"/>
                  </a:lnTo>
                  <a:lnTo>
                    <a:pt x="4297181" y="4038741"/>
                  </a:lnTo>
                  <a:lnTo>
                    <a:pt x="4297181" y="12700"/>
                  </a:lnTo>
                  <a:lnTo>
                    <a:pt x="12700" y="12700"/>
                  </a:lnTo>
                  <a:lnTo>
                    <a:pt x="12700" y="4051441"/>
                  </a:lnTo>
                </a:path>
              </a:pathLst>
            </a:custGeom>
            <a:solidFill>
              <a:srgbClr val="394C60">
                <a:alpha val="784"/>
              </a:srgbClr>
            </a:solidFill>
          </p:spPr>
        </p:sp>
        <p:sp>
          <p:nvSpPr>
            <p:cNvPr name="TextBox 65" id="65"/>
            <p:cNvSpPr txBox="true"/>
            <p:nvPr/>
          </p:nvSpPr>
          <p:spPr>
            <a:xfrm>
              <a:off x="0" y="-9525"/>
              <a:ext cx="4309881"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Communicates intent to others who handle technical work</a:t>
              </a:r>
            </a:p>
          </p:txBody>
        </p:sp>
      </p:grpSp>
      <p:grpSp>
        <p:nvGrpSpPr>
          <p:cNvPr name="Group 66" id="66"/>
          <p:cNvGrpSpPr/>
          <p:nvPr/>
        </p:nvGrpSpPr>
        <p:grpSpPr>
          <a:xfrm rot="0">
            <a:off x="3148191" y="5644582"/>
            <a:ext cx="1039493" cy="1043578"/>
            <a:chOff x="0" y="0"/>
            <a:chExt cx="4136783" cy="4153041"/>
          </a:xfrm>
        </p:grpSpPr>
        <p:sp>
          <p:nvSpPr>
            <p:cNvPr name="Freeform 67" id="6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68" id="6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69" id="6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Makes high-level decisions about form, structure, and surface</a:t>
              </a:r>
            </a:p>
          </p:txBody>
        </p:sp>
      </p:grpSp>
      <p:grpSp>
        <p:nvGrpSpPr>
          <p:cNvPr name="Group 70" id="70"/>
          <p:cNvGrpSpPr/>
          <p:nvPr/>
        </p:nvGrpSpPr>
        <p:grpSpPr>
          <a:xfrm rot="0">
            <a:off x="5035364" y="5625532"/>
            <a:ext cx="1039493" cy="1043578"/>
            <a:chOff x="0" y="0"/>
            <a:chExt cx="4136783" cy="4153041"/>
          </a:xfrm>
        </p:grpSpPr>
        <p:sp>
          <p:nvSpPr>
            <p:cNvPr name="Freeform 71" id="7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72" id="7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73" id="7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Looks at nature and artworks for visual qualities</a:t>
              </a:r>
            </a:p>
          </p:txBody>
        </p:sp>
      </p:grpSp>
      <p:grpSp>
        <p:nvGrpSpPr>
          <p:cNvPr name="Group 74" id="74"/>
          <p:cNvGrpSpPr/>
          <p:nvPr/>
        </p:nvGrpSpPr>
        <p:grpSpPr>
          <a:xfrm rot="0">
            <a:off x="16887674" y="5956884"/>
            <a:ext cx="1039493" cy="1043578"/>
            <a:chOff x="0" y="0"/>
            <a:chExt cx="4136783" cy="4153041"/>
          </a:xfrm>
        </p:grpSpPr>
        <p:sp>
          <p:nvSpPr>
            <p:cNvPr name="Freeform 75" id="7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76" id="7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77" id="7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Engaged with material and process</a:t>
              </a:r>
            </a:p>
          </p:txBody>
        </p:sp>
      </p:grpSp>
      <p:grpSp>
        <p:nvGrpSpPr>
          <p:cNvPr name="Group 78" id="78"/>
          <p:cNvGrpSpPr/>
          <p:nvPr/>
        </p:nvGrpSpPr>
        <p:grpSpPr>
          <a:xfrm rot="0">
            <a:off x="10700280" y="5939601"/>
            <a:ext cx="1039493" cy="1043578"/>
            <a:chOff x="0" y="0"/>
            <a:chExt cx="4136783" cy="4153041"/>
          </a:xfrm>
        </p:grpSpPr>
        <p:sp>
          <p:nvSpPr>
            <p:cNvPr name="Freeform 79" id="7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80" id="8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81" id="8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Confident in his conceptual authority</a:t>
              </a:r>
            </a:p>
          </p:txBody>
        </p:sp>
      </p:grpSp>
      <p:grpSp>
        <p:nvGrpSpPr>
          <p:cNvPr name="Group 82" id="82"/>
          <p:cNvGrpSpPr/>
          <p:nvPr/>
        </p:nvGrpSpPr>
        <p:grpSpPr>
          <a:xfrm rot="0">
            <a:off x="11930272" y="6063170"/>
            <a:ext cx="1039493" cy="1043578"/>
            <a:chOff x="0" y="0"/>
            <a:chExt cx="4136783" cy="4153041"/>
          </a:xfrm>
        </p:grpSpPr>
        <p:sp>
          <p:nvSpPr>
            <p:cNvPr name="Freeform 83" id="8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84" id="8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85" id="8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Comfortable not doing hands-on technical work</a:t>
              </a:r>
            </a:p>
          </p:txBody>
        </p:sp>
      </p:grpSp>
      <p:grpSp>
        <p:nvGrpSpPr>
          <p:cNvPr name="Group 86" id="86"/>
          <p:cNvGrpSpPr/>
          <p:nvPr/>
        </p:nvGrpSpPr>
        <p:grpSpPr>
          <a:xfrm rot="0">
            <a:off x="13110122" y="5747397"/>
            <a:ext cx="1039493" cy="1043578"/>
            <a:chOff x="0" y="0"/>
            <a:chExt cx="4136783" cy="4153041"/>
          </a:xfrm>
        </p:grpSpPr>
        <p:sp>
          <p:nvSpPr>
            <p:cNvPr name="Freeform 87" id="8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88" id="8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89" id="8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Grounded by deep material experience</a:t>
              </a:r>
            </a:p>
          </p:txBody>
        </p:sp>
      </p:grpSp>
      <p:grpSp>
        <p:nvGrpSpPr>
          <p:cNvPr name="Group 90" id="90"/>
          <p:cNvGrpSpPr/>
          <p:nvPr/>
        </p:nvGrpSpPr>
        <p:grpSpPr>
          <a:xfrm rot="0">
            <a:off x="14227664" y="6147321"/>
            <a:ext cx="1039493" cy="1043578"/>
            <a:chOff x="0" y="0"/>
            <a:chExt cx="4136783" cy="4153041"/>
          </a:xfrm>
        </p:grpSpPr>
        <p:sp>
          <p:nvSpPr>
            <p:cNvPr name="Freeform 91" id="9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92" id="9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93" id="9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Curious and observant</a:t>
              </a:r>
            </a:p>
          </p:txBody>
        </p:sp>
      </p:grpSp>
      <p:grpSp>
        <p:nvGrpSpPr>
          <p:cNvPr name="Group 94" id="94"/>
          <p:cNvGrpSpPr/>
          <p:nvPr/>
        </p:nvGrpSpPr>
        <p:grpSpPr>
          <a:xfrm rot="0">
            <a:off x="15638631" y="6063170"/>
            <a:ext cx="1039493" cy="1043578"/>
            <a:chOff x="0" y="0"/>
            <a:chExt cx="4136783" cy="4153041"/>
          </a:xfrm>
        </p:grpSpPr>
        <p:sp>
          <p:nvSpPr>
            <p:cNvPr name="Freeform 95" id="9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96" id="9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97" id="9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Confident in learning through making and iteration</a:t>
              </a:r>
            </a:p>
          </p:txBody>
        </p:sp>
      </p:grpSp>
      <p:grpSp>
        <p:nvGrpSpPr>
          <p:cNvPr name="Group 98" id="98"/>
          <p:cNvGrpSpPr/>
          <p:nvPr/>
        </p:nvGrpSpPr>
        <p:grpSpPr>
          <a:xfrm rot="0">
            <a:off x="5587155" y="1966111"/>
            <a:ext cx="1039493" cy="1043578"/>
            <a:chOff x="0" y="0"/>
            <a:chExt cx="4136783" cy="4153041"/>
          </a:xfrm>
        </p:grpSpPr>
        <p:sp>
          <p:nvSpPr>
            <p:cNvPr name="Freeform 99" id="9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00" id="10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01" id="10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The ideas “come from nature, also come from art.”</a:t>
              </a:r>
            </a:p>
          </p:txBody>
        </p:sp>
      </p:grpSp>
      <p:grpSp>
        <p:nvGrpSpPr>
          <p:cNvPr name="Group 102" id="102"/>
          <p:cNvGrpSpPr/>
          <p:nvPr/>
        </p:nvGrpSpPr>
        <p:grpSpPr>
          <a:xfrm rot="0">
            <a:off x="1728631" y="1855427"/>
            <a:ext cx="1181435" cy="1043578"/>
            <a:chOff x="0" y="0"/>
            <a:chExt cx="4701660" cy="4153041"/>
          </a:xfrm>
        </p:grpSpPr>
        <p:sp>
          <p:nvSpPr>
            <p:cNvPr name="Freeform 103" id="103"/>
            <p:cNvSpPr/>
            <p:nvPr/>
          </p:nvSpPr>
          <p:spPr>
            <a:xfrm flipH="false" flipV="false" rot="0">
              <a:off x="0" y="0"/>
              <a:ext cx="4701660" cy="4051441"/>
            </a:xfrm>
            <a:custGeom>
              <a:avLst/>
              <a:gdLst/>
              <a:ahLst/>
              <a:cxnLst/>
              <a:rect r="r" b="b" t="t" l="l"/>
              <a:pathLst>
                <a:path h="4051441" w="4701660">
                  <a:moveTo>
                    <a:pt x="0" y="0"/>
                  </a:moveTo>
                  <a:lnTo>
                    <a:pt x="4701660" y="0"/>
                  </a:lnTo>
                  <a:lnTo>
                    <a:pt x="4701660" y="4051441"/>
                  </a:lnTo>
                  <a:lnTo>
                    <a:pt x="0" y="4051441"/>
                  </a:lnTo>
                  <a:close/>
                </a:path>
              </a:pathLst>
            </a:custGeom>
            <a:solidFill>
              <a:srgbClr val="FF66C4"/>
            </a:solidFill>
          </p:spPr>
        </p:sp>
        <p:sp>
          <p:nvSpPr>
            <p:cNvPr name="Freeform 104" id="104"/>
            <p:cNvSpPr/>
            <p:nvPr/>
          </p:nvSpPr>
          <p:spPr>
            <a:xfrm flipH="false" flipV="false" rot="0">
              <a:off x="0" y="0"/>
              <a:ext cx="4701660" cy="4153041"/>
            </a:xfrm>
            <a:custGeom>
              <a:avLst/>
              <a:gdLst/>
              <a:ahLst/>
              <a:cxnLst/>
              <a:rect r="r" b="b" t="t" l="l"/>
              <a:pathLst>
                <a:path h="4153041" w="4701660">
                  <a:moveTo>
                    <a:pt x="0" y="4051441"/>
                  </a:moveTo>
                  <a:lnTo>
                    <a:pt x="4701660" y="4051441"/>
                  </a:lnTo>
                  <a:lnTo>
                    <a:pt x="4574660" y="4153041"/>
                  </a:lnTo>
                  <a:cubicBezTo>
                    <a:pt x="4574660" y="4153041"/>
                    <a:pt x="3584060" y="4076841"/>
                    <a:pt x="3482460" y="4076841"/>
                  </a:cubicBezTo>
                  <a:lnTo>
                    <a:pt x="1219200" y="4076841"/>
                  </a:lnTo>
                  <a:cubicBezTo>
                    <a:pt x="1117600" y="4076841"/>
                    <a:pt x="127000" y="4153041"/>
                    <a:pt x="127000" y="4153041"/>
                  </a:cubicBezTo>
                  <a:lnTo>
                    <a:pt x="0" y="4051441"/>
                  </a:lnTo>
                  <a:lnTo>
                    <a:pt x="0" y="0"/>
                  </a:lnTo>
                  <a:lnTo>
                    <a:pt x="4701660" y="0"/>
                  </a:lnTo>
                  <a:lnTo>
                    <a:pt x="4701660" y="4051441"/>
                  </a:lnTo>
                  <a:lnTo>
                    <a:pt x="12700" y="4051441"/>
                  </a:lnTo>
                  <a:lnTo>
                    <a:pt x="12700" y="4038741"/>
                  </a:lnTo>
                  <a:lnTo>
                    <a:pt x="4688960" y="4038741"/>
                  </a:lnTo>
                  <a:lnTo>
                    <a:pt x="4688960" y="12700"/>
                  </a:lnTo>
                  <a:lnTo>
                    <a:pt x="12700" y="12700"/>
                  </a:lnTo>
                  <a:lnTo>
                    <a:pt x="12700" y="4051441"/>
                  </a:lnTo>
                </a:path>
              </a:pathLst>
            </a:custGeom>
            <a:solidFill>
              <a:srgbClr val="394C60">
                <a:alpha val="784"/>
              </a:srgbClr>
            </a:solidFill>
          </p:spPr>
        </p:sp>
        <p:sp>
          <p:nvSpPr>
            <p:cNvPr name="TextBox 105" id="105"/>
            <p:cNvSpPr txBox="true"/>
            <p:nvPr/>
          </p:nvSpPr>
          <p:spPr>
            <a:xfrm>
              <a:off x="0" y="-9525"/>
              <a:ext cx="4701660"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“The ideas come from the material itself and  the possibilities of the software.”</a:t>
              </a:r>
            </a:p>
          </p:txBody>
        </p:sp>
      </p:grpSp>
      <p:grpSp>
        <p:nvGrpSpPr>
          <p:cNvPr name="Group 106" id="106"/>
          <p:cNvGrpSpPr/>
          <p:nvPr/>
        </p:nvGrpSpPr>
        <p:grpSpPr>
          <a:xfrm rot="0">
            <a:off x="6483772" y="754699"/>
            <a:ext cx="1039493" cy="1043578"/>
            <a:chOff x="0" y="0"/>
            <a:chExt cx="4136783" cy="4153041"/>
          </a:xfrm>
        </p:grpSpPr>
        <p:sp>
          <p:nvSpPr>
            <p:cNvPr name="Freeform 107" id="10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08" id="10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09" id="10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“The work is based on what I want to do.”</a:t>
              </a:r>
            </a:p>
          </p:txBody>
        </p:sp>
      </p:grpSp>
      <p:grpSp>
        <p:nvGrpSpPr>
          <p:cNvPr name="Group 110" id="110"/>
          <p:cNvGrpSpPr/>
          <p:nvPr/>
        </p:nvGrpSpPr>
        <p:grpSpPr>
          <a:xfrm rot="0">
            <a:off x="4547662" y="3642162"/>
            <a:ext cx="1039493" cy="1043578"/>
            <a:chOff x="0" y="0"/>
            <a:chExt cx="4136783" cy="4153041"/>
          </a:xfrm>
        </p:grpSpPr>
        <p:sp>
          <p:nvSpPr>
            <p:cNvPr name="Freeform 111" id="11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12" id="11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13" id="11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“My favorite thing to do is create work for a specific environment.”</a:t>
              </a:r>
            </a:p>
          </p:txBody>
        </p:sp>
      </p:grpSp>
      <p:grpSp>
        <p:nvGrpSpPr>
          <p:cNvPr name="Group 114" id="114"/>
          <p:cNvGrpSpPr/>
          <p:nvPr/>
        </p:nvGrpSpPr>
        <p:grpSpPr>
          <a:xfrm rot="0">
            <a:off x="9570854" y="1966111"/>
            <a:ext cx="1039493" cy="1043578"/>
            <a:chOff x="0" y="0"/>
            <a:chExt cx="4136783" cy="4153041"/>
          </a:xfrm>
        </p:grpSpPr>
        <p:sp>
          <p:nvSpPr>
            <p:cNvPr name="Freeform 115" id="11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116" id="11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17" id="11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Visual qualities  are conceptually powerful</a:t>
              </a:r>
            </a:p>
          </p:txBody>
        </p:sp>
      </p:grpSp>
      <p:grpSp>
        <p:nvGrpSpPr>
          <p:cNvPr name="Group 118" id="118"/>
          <p:cNvGrpSpPr/>
          <p:nvPr/>
        </p:nvGrpSpPr>
        <p:grpSpPr>
          <a:xfrm rot="0">
            <a:off x="10686752" y="2039460"/>
            <a:ext cx="1039493" cy="1043578"/>
            <a:chOff x="0" y="0"/>
            <a:chExt cx="4136783" cy="4153041"/>
          </a:xfrm>
        </p:grpSpPr>
        <p:sp>
          <p:nvSpPr>
            <p:cNvPr name="Freeform 119" id="11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20" id="12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21" id="12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Long-term practice builds intuition</a:t>
              </a:r>
            </a:p>
          </p:txBody>
        </p:sp>
      </p:grpSp>
      <p:grpSp>
        <p:nvGrpSpPr>
          <p:cNvPr name="Group 122" id="122"/>
          <p:cNvGrpSpPr/>
          <p:nvPr/>
        </p:nvGrpSpPr>
        <p:grpSpPr>
          <a:xfrm rot="0">
            <a:off x="11930272" y="1966111"/>
            <a:ext cx="1039493" cy="1043578"/>
            <a:chOff x="0" y="0"/>
            <a:chExt cx="4136783" cy="4153041"/>
          </a:xfrm>
        </p:grpSpPr>
        <p:sp>
          <p:nvSpPr>
            <p:cNvPr name="Freeform 123" id="12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24" id="12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25" id="12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Specific environment defines the work</a:t>
              </a:r>
            </a:p>
          </p:txBody>
        </p:sp>
      </p:grpSp>
      <p:grpSp>
        <p:nvGrpSpPr>
          <p:cNvPr name="Group 126" id="126"/>
          <p:cNvGrpSpPr/>
          <p:nvPr/>
        </p:nvGrpSpPr>
        <p:grpSpPr>
          <a:xfrm rot="0">
            <a:off x="12690705" y="1028700"/>
            <a:ext cx="1039493" cy="1043578"/>
            <a:chOff x="0" y="0"/>
            <a:chExt cx="4136783" cy="4153041"/>
          </a:xfrm>
        </p:grpSpPr>
        <p:sp>
          <p:nvSpPr>
            <p:cNvPr name="Freeform 127" id="12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28" id="12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29" id="12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Constraints are part of the creative process</a:t>
              </a:r>
            </a:p>
          </p:txBody>
        </p:sp>
      </p:grpSp>
      <p:grpSp>
        <p:nvGrpSpPr>
          <p:cNvPr name="Group 130" id="130"/>
          <p:cNvGrpSpPr/>
          <p:nvPr/>
        </p:nvGrpSpPr>
        <p:grpSpPr>
          <a:xfrm rot="0">
            <a:off x="16470423" y="3030867"/>
            <a:ext cx="1039493" cy="1043578"/>
            <a:chOff x="0" y="0"/>
            <a:chExt cx="4136783" cy="4153041"/>
          </a:xfrm>
        </p:grpSpPr>
        <p:sp>
          <p:nvSpPr>
            <p:cNvPr name="Freeform 131" id="13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32" id="13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33" id="13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Knowing where a piece will live enables bigger ideas</a:t>
              </a:r>
            </a:p>
          </p:txBody>
        </p:sp>
      </p:grpSp>
      <p:grpSp>
        <p:nvGrpSpPr>
          <p:cNvPr name="Group 134" id="134"/>
          <p:cNvGrpSpPr/>
          <p:nvPr/>
        </p:nvGrpSpPr>
        <p:grpSpPr>
          <a:xfrm rot="0">
            <a:off x="15587890" y="1901564"/>
            <a:ext cx="1039493" cy="1043578"/>
            <a:chOff x="0" y="0"/>
            <a:chExt cx="4136783" cy="4153041"/>
          </a:xfrm>
        </p:grpSpPr>
        <p:sp>
          <p:nvSpPr>
            <p:cNvPr name="Freeform 135" id="13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136" id="13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37" id="13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Uncertainty about final placement limits design quality</a:t>
              </a:r>
            </a:p>
          </p:txBody>
        </p:sp>
      </p:grpSp>
      <p:grpSp>
        <p:nvGrpSpPr>
          <p:cNvPr name="Group 138" id="138"/>
          <p:cNvGrpSpPr/>
          <p:nvPr/>
        </p:nvGrpSpPr>
        <p:grpSpPr>
          <a:xfrm rot="0">
            <a:off x="15274913" y="851478"/>
            <a:ext cx="1039493" cy="1043578"/>
            <a:chOff x="0" y="0"/>
            <a:chExt cx="4136783" cy="4153041"/>
          </a:xfrm>
        </p:grpSpPr>
        <p:sp>
          <p:nvSpPr>
            <p:cNvPr name="Freeform 139" id="13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40" id="14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41" id="14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Inspiration comes from existing references, not a blank slate</a:t>
              </a:r>
            </a:p>
          </p:txBody>
        </p:sp>
      </p:grpSp>
      <p:grpSp>
        <p:nvGrpSpPr>
          <p:cNvPr name="Group 142" id="142"/>
          <p:cNvGrpSpPr/>
          <p:nvPr/>
        </p:nvGrpSpPr>
        <p:grpSpPr>
          <a:xfrm rot="0">
            <a:off x="16739554" y="851478"/>
            <a:ext cx="1039493" cy="1043578"/>
            <a:chOff x="0" y="0"/>
            <a:chExt cx="4136783" cy="4153041"/>
          </a:xfrm>
        </p:grpSpPr>
        <p:sp>
          <p:nvSpPr>
            <p:cNvPr name="Freeform 143" id="14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44" id="14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45" id="14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Material, fabrication, and software actively shape ideas</a:t>
              </a:r>
            </a:p>
          </p:txBody>
        </p:sp>
      </p:grpSp>
      <p:grpSp>
        <p:nvGrpSpPr>
          <p:cNvPr name="Group 146" id="146"/>
          <p:cNvGrpSpPr/>
          <p:nvPr/>
        </p:nvGrpSpPr>
        <p:grpSpPr>
          <a:xfrm rot="0">
            <a:off x="9251243" y="3222854"/>
            <a:ext cx="1039493" cy="1043578"/>
            <a:chOff x="0" y="0"/>
            <a:chExt cx="4136783" cy="4153041"/>
          </a:xfrm>
        </p:grpSpPr>
        <p:sp>
          <p:nvSpPr>
            <p:cNvPr name="Freeform 147" id="14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48" id="14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49" id="14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Misunderstand-ings usually come from visualization gaps</a:t>
              </a:r>
            </a:p>
          </p:txBody>
        </p:sp>
      </p:grpSp>
      <p:grpSp>
        <p:nvGrpSpPr>
          <p:cNvPr name="Group 150" id="150"/>
          <p:cNvGrpSpPr/>
          <p:nvPr/>
        </p:nvGrpSpPr>
        <p:grpSpPr>
          <a:xfrm rot="0">
            <a:off x="2936670" y="6880189"/>
            <a:ext cx="1039493" cy="1043578"/>
            <a:chOff x="0" y="0"/>
            <a:chExt cx="4136783" cy="4153041"/>
          </a:xfrm>
        </p:grpSpPr>
        <p:sp>
          <p:nvSpPr>
            <p:cNvPr name="Freeform 151" id="15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52" id="15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53" id="15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Collaborates with architects to define constraints</a:t>
              </a:r>
            </a:p>
          </p:txBody>
        </p:sp>
      </p:grpSp>
      <p:grpSp>
        <p:nvGrpSpPr>
          <p:cNvPr name="Group 154" id="154"/>
          <p:cNvGrpSpPr/>
          <p:nvPr/>
        </p:nvGrpSpPr>
        <p:grpSpPr>
          <a:xfrm rot="0">
            <a:off x="5463536" y="6543006"/>
            <a:ext cx="1039493" cy="1043578"/>
            <a:chOff x="0" y="0"/>
            <a:chExt cx="4136783" cy="4153041"/>
          </a:xfrm>
        </p:grpSpPr>
        <p:sp>
          <p:nvSpPr>
            <p:cNvPr name="Freeform 155" id="15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156" id="15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57" id="15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Adjusts scale and finish based on the environment</a:t>
              </a:r>
            </a:p>
          </p:txBody>
        </p:sp>
      </p:grpSp>
      <p:grpSp>
        <p:nvGrpSpPr>
          <p:cNvPr name="Group 158" id="158"/>
          <p:cNvGrpSpPr/>
          <p:nvPr/>
        </p:nvGrpSpPr>
        <p:grpSpPr>
          <a:xfrm rot="0">
            <a:off x="6219582" y="5692207"/>
            <a:ext cx="1039493" cy="1043578"/>
            <a:chOff x="0" y="0"/>
            <a:chExt cx="4136783" cy="4153041"/>
          </a:xfrm>
        </p:grpSpPr>
        <p:sp>
          <p:nvSpPr>
            <p:cNvPr name="Freeform 159" id="15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160" id="16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61" id="16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Iterates through making and surface testing</a:t>
              </a:r>
            </a:p>
          </p:txBody>
        </p:sp>
      </p:grpSp>
      <p:grpSp>
        <p:nvGrpSpPr>
          <p:cNvPr name="Group 162" id="162"/>
          <p:cNvGrpSpPr/>
          <p:nvPr/>
        </p:nvGrpSpPr>
        <p:grpSpPr>
          <a:xfrm rot="0">
            <a:off x="4271437" y="6543006"/>
            <a:ext cx="1039493" cy="1043578"/>
            <a:chOff x="0" y="0"/>
            <a:chExt cx="4136783" cy="4153041"/>
          </a:xfrm>
        </p:grpSpPr>
        <p:sp>
          <p:nvSpPr>
            <p:cNvPr name="Freeform 163" id="16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164" id="16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65" id="16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Designs work for specific spaces and light conditions</a:t>
              </a:r>
            </a:p>
          </p:txBody>
        </p:sp>
      </p:grpSp>
      <p:grpSp>
        <p:nvGrpSpPr>
          <p:cNvPr name="Group 166" id="166"/>
          <p:cNvGrpSpPr/>
          <p:nvPr/>
        </p:nvGrpSpPr>
        <p:grpSpPr>
          <a:xfrm rot="0">
            <a:off x="294349" y="7824010"/>
            <a:ext cx="1039493" cy="1043578"/>
            <a:chOff x="0" y="0"/>
            <a:chExt cx="4136783" cy="4153041"/>
          </a:xfrm>
        </p:grpSpPr>
        <p:sp>
          <p:nvSpPr>
            <p:cNvPr name="Freeform 167" id="16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68" id="16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69" id="16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Adapts past experience from large projects to future work</a:t>
              </a:r>
            </a:p>
          </p:txBody>
        </p:sp>
      </p:grpSp>
      <p:grpSp>
        <p:nvGrpSpPr>
          <p:cNvPr name="Group 170" id="170"/>
          <p:cNvGrpSpPr/>
          <p:nvPr/>
        </p:nvGrpSpPr>
        <p:grpSpPr>
          <a:xfrm rot="0">
            <a:off x="7210155" y="6166371"/>
            <a:ext cx="1039493" cy="1043578"/>
            <a:chOff x="0" y="0"/>
            <a:chExt cx="4136783" cy="4153041"/>
          </a:xfrm>
        </p:grpSpPr>
        <p:sp>
          <p:nvSpPr>
            <p:cNvPr name="Freeform 171" id="17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72" id="17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73" id="17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Uses scale models, 1:1 printouts, and material samples</a:t>
              </a:r>
            </a:p>
          </p:txBody>
        </p:sp>
      </p:grpSp>
      <p:grpSp>
        <p:nvGrpSpPr>
          <p:cNvPr name="Group 174" id="174"/>
          <p:cNvGrpSpPr/>
          <p:nvPr/>
        </p:nvGrpSpPr>
        <p:grpSpPr>
          <a:xfrm rot="0">
            <a:off x="899820" y="6945335"/>
            <a:ext cx="1039493" cy="1043578"/>
            <a:chOff x="0" y="0"/>
            <a:chExt cx="4136783" cy="4153041"/>
          </a:xfrm>
        </p:grpSpPr>
        <p:sp>
          <p:nvSpPr>
            <p:cNvPr name="Freeform 175" id="17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176" id="17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77" id="17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Studies other artists’ work</a:t>
              </a:r>
            </a:p>
          </p:txBody>
        </p:sp>
      </p:grpSp>
      <p:grpSp>
        <p:nvGrpSpPr>
          <p:cNvPr name="Group 178" id="178"/>
          <p:cNvGrpSpPr/>
          <p:nvPr/>
        </p:nvGrpSpPr>
        <p:grpSpPr>
          <a:xfrm rot="0">
            <a:off x="7273129" y="7204084"/>
            <a:ext cx="1039493" cy="1043578"/>
            <a:chOff x="0" y="0"/>
            <a:chExt cx="4136783" cy="4153041"/>
          </a:xfrm>
        </p:grpSpPr>
        <p:sp>
          <p:nvSpPr>
            <p:cNvPr name="Freeform 179" id="17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180" id="18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81" id="18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Places representations directly in the actual space</a:t>
              </a:r>
            </a:p>
          </p:txBody>
        </p:sp>
      </p:grpSp>
      <p:grpSp>
        <p:nvGrpSpPr>
          <p:cNvPr name="Group 182" id="182"/>
          <p:cNvGrpSpPr/>
          <p:nvPr/>
        </p:nvGrpSpPr>
        <p:grpSpPr>
          <a:xfrm rot="0">
            <a:off x="7792875" y="2402801"/>
            <a:ext cx="1039493" cy="1043578"/>
            <a:chOff x="0" y="0"/>
            <a:chExt cx="4136783" cy="4153041"/>
          </a:xfrm>
        </p:grpSpPr>
        <p:sp>
          <p:nvSpPr>
            <p:cNvPr name="Freeform 183" id="18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184" id="18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85" id="18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 find the machining very beautiful and interesting.”</a:t>
              </a:r>
            </a:p>
          </p:txBody>
        </p:sp>
      </p:grpSp>
      <p:grpSp>
        <p:nvGrpSpPr>
          <p:cNvPr name="Group 186" id="186"/>
          <p:cNvGrpSpPr/>
          <p:nvPr/>
        </p:nvGrpSpPr>
        <p:grpSpPr>
          <a:xfrm rot="0">
            <a:off x="6065133" y="7692933"/>
            <a:ext cx="1039493" cy="1043578"/>
            <a:chOff x="0" y="0"/>
            <a:chExt cx="4136783" cy="4153041"/>
          </a:xfrm>
        </p:grpSpPr>
        <p:sp>
          <p:nvSpPr>
            <p:cNvPr name="Freeform 187" id="18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188" id="18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89" id="18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Experiments with fabrication parameters to explore variation</a:t>
              </a:r>
            </a:p>
          </p:txBody>
        </p:sp>
      </p:grpSp>
      <p:grpSp>
        <p:nvGrpSpPr>
          <p:cNvPr name="Group 190" id="190"/>
          <p:cNvGrpSpPr/>
          <p:nvPr/>
        </p:nvGrpSpPr>
        <p:grpSpPr>
          <a:xfrm rot="0">
            <a:off x="4634655" y="8787467"/>
            <a:ext cx="1039493" cy="1043578"/>
            <a:chOff x="0" y="0"/>
            <a:chExt cx="4136783" cy="4153041"/>
          </a:xfrm>
        </p:grpSpPr>
        <p:sp>
          <p:nvSpPr>
            <p:cNvPr name="Freeform 191" id="19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92" id="19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93" id="19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Builds large pieces from repeatable modules</a:t>
              </a:r>
            </a:p>
          </p:txBody>
        </p:sp>
      </p:grpSp>
      <p:grpSp>
        <p:nvGrpSpPr>
          <p:cNvPr name="Group 194" id="194"/>
          <p:cNvGrpSpPr/>
          <p:nvPr/>
        </p:nvGrpSpPr>
        <p:grpSpPr>
          <a:xfrm rot="0">
            <a:off x="4515618" y="7611528"/>
            <a:ext cx="1039493" cy="1043578"/>
            <a:chOff x="0" y="0"/>
            <a:chExt cx="4136783" cy="4153041"/>
          </a:xfrm>
        </p:grpSpPr>
        <p:sp>
          <p:nvSpPr>
            <p:cNvPr name="Freeform 195" id="19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196" id="19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197" id="19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Observes how natural light shapes the perception of the work</a:t>
              </a:r>
            </a:p>
          </p:txBody>
        </p:sp>
      </p:grpSp>
      <p:grpSp>
        <p:nvGrpSpPr>
          <p:cNvPr name="Group 198" id="198"/>
          <p:cNvGrpSpPr/>
          <p:nvPr/>
        </p:nvGrpSpPr>
        <p:grpSpPr>
          <a:xfrm rot="0">
            <a:off x="5797646" y="4017295"/>
            <a:ext cx="1039493" cy="1043578"/>
            <a:chOff x="0" y="0"/>
            <a:chExt cx="4136783" cy="4153041"/>
          </a:xfrm>
        </p:grpSpPr>
        <p:sp>
          <p:nvSpPr>
            <p:cNvPr name="Freeform 199" id="19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00" id="20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01" id="20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“You don’t really know what you’re looking at until it’s finished.”</a:t>
              </a:r>
            </a:p>
          </p:txBody>
        </p:sp>
      </p:grpSp>
      <p:grpSp>
        <p:nvGrpSpPr>
          <p:cNvPr name="Group 202" id="202"/>
          <p:cNvGrpSpPr/>
          <p:nvPr/>
        </p:nvGrpSpPr>
        <p:grpSpPr>
          <a:xfrm rot="0">
            <a:off x="5587155" y="9054167"/>
            <a:ext cx="1039493" cy="1043578"/>
            <a:chOff x="0" y="0"/>
            <a:chExt cx="4136783" cy="4153041"/>
          </a:xfrm>
        </p:grpSpPr>
        <p:sp>
          <p:nvSpPr>
            <p:cNvPr name="Freeform 203" id="20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04" id="20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05" id="20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Archives models to understand and reflect on past work</a:t>
              </a:r>
            </a:p>
          </p:txBody>
        </p:sp>
      </p:grpSp>
      <p:grpSp>
        <p:nvGrpSpPr>
          <p:cNvPr name="Group 206" id="206"/>
          <p:cNvGrpSpPr/>
          <p:nvPr/>
        </p:nvGrpSpPr>
        <p:grpSpPr>
          <a:xfrm rot="0">
            <a:off x="1467044" y="9104850"/>
            <a:ext cx="1039493" cy="1043578"/>
            <a:chOff x="0" y="0"/>
            <a:chExt cx="4136783" cy="4153041"/>
          </a:xfrm>
        </p:grpSpPr>
        <p:sp>
          <p:nvSpPr>
            <p:cNvPr name="Freeform 207" id="20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08" id="20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09" id="20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Experiments with AI for visualization but doesn’t prefer it</a:t>
              </a:r>
            </a:p>
          </p:txBody>
        </p:sp>
      </p:grpSp>
      <p:grpSp>
        <p:nvGrpSpPr>
          <p:cNvPr name="Group 210" id="210"/>
          <p:cNvGrpSpPr/>
          <p:nvPr/>
        </p:nvGrpSpPr>
        <p:grpSpPr>
          <a:xfrm rot="0">
            <a:off x="7729901" y="8265678"/>
            <a:ext cx="1039493" cy="1043578"/>
            <a:chOff x="0" y="0"/>
            <a:chExt cx="4136783" cy="4153041"/>
          </a:xfrm>
        </p:grpSpPr>
        <p:sp>
          <p:nvSpPr>
            <p:cNvPr name="Freeform 211" id="21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12" id="21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13" id="21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Relies on galleries, collectors, and architects for commissions</a:t>
              </a:r>
            </a:p>
          </p:txBody>
        </p:sp>
      </p:grpSp>
      <p:grpSp>
        <p:nvGrpSpPr>
          <p:cNvPr name="Group 214" id="214"/>
          <p:cNvGrpSpPr/>
          <p:nvPr/>
        </p:nvGrpSpPr>
        <p:grpSpPr>
          <a:xfrm rot="0">
            <a:off x="12294784" y="7444233"/>
            <a:ext cx="1039493" cy="1043578"/>
            <a:chOff x="0" y="0"/>
            <a:chExt cx="4136783" cy="4153041"/>
          </a:xfrm>
        </p:grpSpPr>
        <p:sp>
          <p:nvSpPr>
            <p:cNvPr name="Freeform 215" id="21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16" id="21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17" id="21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Relieved when risk and uncertainty are reduced</a:t>
              </a:r>
            </a:p>
          </p:txBody>
        </p:sp>
      </p:grpSp>
      <p:grpSp>
        <p:nvGrpSpPr>
          <p:cNvPr name="Group 218" id="218"/>
          <p:cNvGrpSpPr/>
          <p:nvPr/>
        </p:nvGrpSpPr>
        <p:grpSpPr>
          <a:xfrm rot="0">
            <a:off x="13511775" y="7444233"/>
            <a:ext cx="1039493" cy="1043578"/>
            <a:chOff x="0" y="0"/>
            <a:chExt cx="4136783" cy="4153041"/>
          </a:xfrm>
        </p:grpSpPr>
        <p:sp>
          <p:nvSpPr>
            <p:cNvPr name="Freeform 219" id="21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20" id="22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21" id="22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Proud of having the freedom and resources to work this way</a:t>
              </a:r>
            </a:p>
          </p:txBody>
        </p:sp>
      </p:grpSp>
      <p:grpSp>
        <p:nvGrpSpPr>
          <p:cNvPr name="Group 222" id="222"/>
          <p:cNvGrpSpPr/>
          <p:nvPr/>
        </p:nvGrpSpPr>
        <p:grpSpPr>
          <a:xfrm rot="0">
            <a:off x="9570854" y="6669110"/>
            <a:ext cx="1039493" cy="1043578"/>
            <a:chOff x="0" y="0"/>
            <a:chExt cx="4136783" cy="4153041"/>
          </a:xfrm>
        </p:grpSpPr>
        <p:sp>
          <p:nvSpPr>
            <p:cNvPr name="Freeform 223" id="22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224" id="22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25" id="22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More confident with clear spatial constraints</a:t>
              </a:r>
            </a:p>
          </p:txBody>
        </p:sp>
      </p:grpSp>
      <p:grpSp>
        <p:nvGrpSpPr>
          <p:cNvPr name="Group 226" id="226"/>
          <p:cNvGrpSpPr/>
          <p:nvPr/>
        </p:nvGrpSpPr>
        <p:grpSpPr>
          <a:xfrm rot="0">
            <a:off x="10934197" y="7402023"/>
            <a:ext cx="1039493" cy="1043578"/>
            <a:chOff x="0" y="0"/>
            <a:chExt cx="4136783" cy="4153041"/>
          </a:xfrm>
        </p:grpSpPr>
        <p:sp>
          <p:nvSpPr>
            <p:cNvPr name="Freeform 227" id="22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228" id="22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29" id="22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Motivated by site-specific commissions</a:t>
              </a:r>
            </a:p>
          </p:txBody>
        </p:sp>
      </p:grpSp>
      <p:grpSp>
        <p:nvGrpSpPr>
          <p:cNvPr name="Group 230" id="230"/>
          <p:cNvGrpSpPr/>
          <p:nvPr/>
        </p:nvGrpSpPr>
        <p:grpSpPr>
          <a:xfrm rot="0">
            <a:off x="17147129" y="7743889"/>
            <a:ext cx="1039493" cy="1043578"/>
            <a:chOff x="0" y="0"/>
            <a:chExt cx="4136783" cy="4153041"/>
          </a:xfrm>
        </p:grpSpPr>
        <p:sp>
          <p:nvSpPr>
            <p:cNvPr name="Freeform 231" id="23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32" id="23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33" id="23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Reassured when clients can see and feel the work</a:t>
              </a:r>
            </a:p>
          </p:txBody>
        </p:sp>
      </p:grpSp>
      <p:grpSp>
        <p:nvGrpSpPr>
          <p:cNvPr name="Group 234" id="234"/>
          <p:cNvGrpSpPr/>
          <p:nvPr/>
        </p:nvGrpSpPr>
        <p:grpSpPr>
          <a:xfrm rot="0">
            <a:off x="16937579" y="8993205"/>
            <a:ext cx="1076193" cy="1043578"/>
            <a:chOff x="0" y="0"/>
            <a:chExt cx="4282835" cy="4153041"/>
          </a:xfrm>
        </p:grpSpPr>
        <p:sp>
          <p:nvSpPr>
            <p:cNvPr name="Freeform 235" id="235"/>
            <p:cNvSpPr/>
            <p:nvPr/>
          </p:nvSpPr>
          <p:spPr>
            <a:xfrm flipH="false" flipV="false" rot="0">
              <a:off x="0" y="0"/>
              <a:ext cx="4282835" cy="4051441"/>
            </a:xfrm>
            <a:custGeom>
              <a:avLst/>
              <a:gdLst/>
              <a:ahLst/>
              <a:cxnLst/>
              <a:rect r="r" b="b" t="t" l="l"/>
              <a:pathLst>
                <a:path h="4051441" w="4282835">
                  <a:moveTo>
                    <a:pt x="0" y="0"/>
                  </a:moveTo>
                  <a:lnTo>
                    <a:pt x="4282835" y="0"/>
                  </a:lnTo>
                  <a:lnTo>
                    <a:pt x="4282835" y="4051441"/>
                  </a:lnTo>
                  <a:lnTo>
                    <a:pt x="0" y="4051441"/>
                  </a:lnTo>
                  <a:close/>
                </a:path>
              </a:pathLst>
            </a:custGeom>
            <a:solidFill>
              <a:srgbClr val="FF66C4"/>
            </a:solidFill>
          </p:spPr>
        </p:sp>
        <p:sp>
          <p:nvSpPr>
            <p:cNvPr name="Freeform 236" id="236"/>
            <p:cNvSpPr/>
            <p:nvPr/>
          </p:nvSpPr>
          <p:spPr>
            <a:xfrm flipH="false" flipV="false" rot="0">
              <a:off x="0" y="0"/>
              <a:ext cx="4282835" cy="4153041"/>
            </a:xfrm>
            <a:custGeom>
              <a:avLst/>
              <a:gdLst/>
              <a:ahLst/>
              <a:cxnLst/>
              <a:rect r="r" b="b" t="t" l="l"/>
              <a:pathLst>
                <a:path h="4153041" w="4282835">
                  <a:moveTo>
                    <a:pt x="0" y="4051441"/>
                  </a:moveTo>
                  <a:lnTo>
                    <a:pt x="4282835" y="4051441"/>
                  </a:lnTo>
                  <a:lnTo>
                    <a:pt x="4155835" y="4153041"/>
                  </a:lnTo>
                  <a:cubicBezTo>
                    <a:pt x="4155835" y="4153041"/>
                    <a:pt x="3165235" y="4076841"/>
                    <a:pt x="3063635" y="4076841"/>
                  </a:cubicBezTo>
                  <a:lnTo>
                    <a:pt x="1219200" y="4076841"/>
                  </a:lnTo>
                  <a:cubicBezTo>
                    <a:pt x="1117600" y="4076841"/>
                    <a:pt x="127000" y="4153041"/>
                    <a:pt x="127000" y="4153041"/>
                  </a:cubicBezTo>
                  <a:lnTo>
                    <a:pt x="0" y="4051441"/>
                  </a:lnTo>
                  <a:lnTo>
                    <a:pt x="0" y="0"/>
                  </a:lnTo>
                  <a:lnTo>
                    <a:pt x="4282835" y="0"/>
                  </a:lnTo>
                  <a:lnTo>
                    <a:pt x="4282835" y="4051441"/>
                  </a:lnTo>
                  <a:lnTo>
                    <a:pt x="12700" y="4051441"/>
                  </a:lnTo>
                  <a:lnTo>
                    <a:pt x="12700" y="4038741"/>
                  </a:lnTo>
                  <a:lnTo>
                    <a:pt x="4270135" y="4038741"/>
                  </a:lnTo>
                  <a:lnTo>
                    <a:pt x="4270135" y="12700"/>
                  </a:lnTo>
                  <a:lnTo>
                    <a:pt x="12700" y="12700"/>
                  </a:lnTo>
                  <a:lnTo>
                    <a:pt x="12700" y="4051441"/>
                  </a:lnTo>
                </a:path>
              </a:pathLst>
            </a:custGeom>
            <a:solidFill>
              <a:srgbClr val="394C60">
                <a:alpha val="784"/>
              </a:srgbClr>
            </a:solidFill>
          </p:spPr>
        </p:sp>
        <p:sp>
          <p:nvSpPr>
            <p:cNvPr name="TextBox 237" id="237"/>
            <p:cNvSpPr txBox="true"/>
            <p:nvPr/>
          </p:nvSpPr>
          <p:spPr>
            <a:xfrm>
              <a:off x="0" y="-9525"/>
              <a:ext cx="4282835"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Curious but skeptical about AI’s value for fabrication work</a:t>
              </a:r>
            </a:p>
          </p:txBody>
        </p:sp>
      </p:grpSp>
      <p:grpSp>
        <p:nvGrpSpPr>
          <p:cNvPr name="Group 238" id="238"/>
          <p:cNvGrpSpPr/>
          <p:nvPr/>
        </p:nvGrpSpPr>
        <p:grpSpPr>
          <a:xfrm rot="0">
            <a:off x="14651254" y="7594007"/>
            <a:ext cx="1039493" cy="1043578"/>
            <a:chOff x="0" y="0"/>
            <a:chExt cx="4136783" cy="4153041"/>
          </a:xfrm>
        </p:grpSpPr>
        <p:sp>
          <p:nvSpPr>
            <p:cNvPr name="Freeform 239" id="23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240" id="24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41" id="24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Careful and risk-conscious with expensive work</a:t>
              </a:r>
            </a:p>
          </p:txBody>
        </p:sp>
      </p:grpSp>
      <p:grpSp>
        <p:nvGrpSpPr>
          <p:cNvPr name="Group 242" id="242"/>
          <p:cNvGrpSpPr/>
          <p:nvPr/>
        </p:nvGrpSpPr>
        <p:grpSpPr>
          <a:xfrm rot="0">
            <a:off x="15890771" y="7436589"/>
            <a:ext cx="1039493" cy="1043578"/>
            <a:chOff x="0" y="0"/>
            <a:chExt cx="4136783" cy="4153041"/>
          </a:xfrm>
        </p:grpSpPr>
        <p:sp>
          <p:nvSpPr>
            <p:cNvPr name="Freeform 243" id="24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244" id="24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45" id="24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Confident from decades of industrial design experience</a:t>
              </a:r>
            </a:p>
          </p:txBody>
        </p:sp>
      </p:grpSp>
      <p:grpSp>
        <p:nvGrpSpPr>
          <p:cNvPr name="Group 246" id="246"/>
          <p:cNvGrpSpPr/>
          <p:nvPr/>
        </p:nvGrpSpPr>
        <p:grpSpPr>
          <a:xfrm rot="0">
            <a:off x="12590376" y="8736511"/>
            <a:ext cx="1039493" cy="1043578"/>
            <a:chOff x="0" y="0"/>
            <a:chExt cx="4136783" cy="4153041"/>
          </a:xfrm>
        </p:grpSpPr>
        <p:sp>
          <p:nvSpPr>
            <p:cNvPr name="Freeform 247" id="24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248" id="24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49" id="24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Motivated by subtle, often unseen details</a:t>
              </a:r>
            </a:p>
          </p:txBody>
        </p:sp>
      </p:grpSp>
      <p:grpSp>
        <p:nvGrpSpPr>
          <p:cNvPr name="Group 250" id="250"/>
          <p:cNvGrpSpPr/>
          <p:nvPr/>
        </p:nvGrpSpPr>
        <p:grpSpPr>
          <a:xfrm rot="0">
            <a:off x="13877519" y="8736511"/>
            <a:ext cx="1039493" cy="1043578"/>
            <a:chOff x="0" y="0"/>
            <a:chExt cx="4136783" cy="4153041"/>
          </a:xfrm>
        </p:grpSpPr>
        <p:sp>
          <p:nvSpPr>
            <p:cNvPr name="Freeform 251" id="25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252" id="25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53" id="25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Excited and energized by learning something new</a:t>
              </a:r>
            </a:p>
          </p:txBody>
        </p:sp>
      </p:grpSp>
      <p:grpSp>
        <p:nvGrpSpPr>
          <p:cNvPr name="Group 254" id="254"/>
          <p:cNvGrpSpPr/>
          <p:nvPr/>
        </p:nvGrpSpPr>
        <p:grpSpPr>
          <a:xfrm rot="0">
            <a:off x="15764736" y="8655106"/>
            <a:ext cx="1039493" cy="1043578"/>
            <a:chOff x="0" y="0"/>
            <a:chExt cx="4136783" cy="4153041"/>
          </a:xfrm>
        </p:grpSpPr>
        <p:sp>
          <p:nvSpPr>
            <p:cNvPr name="Freeform 255" id="25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56" id="25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57" id="25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Eager to find the right commissions.</a:t>
              </a:r>
            </a:p>
          </p:txBody>
        </p:sp>
      </p:grpSp>
      <p:grpSp>
        <p:nvGrpSpPr>
          <p:cNvPr name="Group 258" id="258"/>
          <p:cNvGrpSpPr/>
          <p:nvPr/>
        </p:nvGrpSpPr>
        <p:grpSpPr>
          <a:xfrm rot="0">
            <a:off x="10969541" y="8787467"/>
            <a:ext cx="1039493" cy="1043578"/>
            <a:chOff x="0" y="0"/>
            <a:chExt cx="4136783" cy="4153041"/>
          </a:xfrm>
        </p:grpSpPr>
        <p:sp>
          <p:nvSpPr>
            <p:cNvPr name="Freeform 259" id="25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60" id="26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61" id="26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Attentive to subtle environmental changes</a:t>
              </a:r>
            </a:p>
          </p:txBody>
        </p:sp>
      </p:grpSp>
      <p:grpSp>
        <p:nvGrpSpPr>
          <p:cNvPr name="Group 262" id="262"/>
          <p:cNvGrpSpPr/>
          <p:nvPr/>
        </p:nvGrpSpPr>
        <p:grpSpPr>
          <a:xfrm rot="0">
            <a:off x="9501538" y="8214722"/>
            <a:ext cx="1039493" cy="1043578"/>
            <a:chOff x="0" y="0"/>
            <a:chExt cx="4136783" cy="4153041"/>
          </a:xfrm>
        </p:grpSpPr>
        <p:sp>
          <p:nvSpPr>
            <p:cNvPr name="Freeform 263" id="26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64" id="26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65" id="26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Comfortable with uncertainty in outcomes</a:t>
              </a:r>
            </a:p>
          </p:txBody>
        </p:sp>
      </p:grpSp>
      <p:grpSp>
        <p:nvGrpSpPr>
          <p:cNvPr name="Group 266" id="266"/>
          <p:cNvGrpSpPr/>
          <p:nvPr/>
        </p:nvGrpSpPr>
        <p:grpSpPr>
          <a:xfrm rot="0">
            <a:off x="2961820" y="8133317"/>
            <a:ext cx="1039493" cy="1043578"/>
            <a:chOff x="0" y="0"/>
            <a:chExt cx="4136783" cy="4153041"/>
          </a:xfrm>
        </p:grpSpPr>
        <p:sp>
          <p:nvSpPr>
            <p:cNvPr name="Freeform 267" id="26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268" id="26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69" id="26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Reduces hand-finishing to preserve machining traces</a:t>
              </a:r>
            </a:p>
          </p:txBody>
        </p:sp>
      </p:grpSp>
      <p:grpSp>
        <p:nvGrpSpPr>
          <p:cNvPr name="Group 270" id="270"/>
          <p:cNvGrpSpPr/>
          <p:nvPr/>
        </p:nvGrpSpPr>
        <p:grpSpPr>
          <a:xfrm rot="0">
            <a:off x="557528" y="3222854"/>
            <a:ext cx="1039493" cy="1043578"/>
            <a:chOff x="0" y="0"/>
            <a:chExt cx="4136783" cy="4153041"/>
          </a:xfrm>
        </p:grpSpPr>
        <p:sp>
          <p:nvSpPr>
            <p:cNvPr name="Freeform 271" id="27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72" id="27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73" id="27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“People have a hard time envisioning scale.”</a:t>
              </a:r>
            </a:p>
          </p:txBody>
        </p:sp>
      </p:grpSp>
      <p:grpSp>
        <p:nvGrpSpPr>
          <p:cNvPr name="Group 274" id="274"/>
          <p:cNvGrpSpPr/>
          <p:nvPr/>
        </p:nvGrpSpPr>
        <p:grpSpPr>
          <a:xfrm rot="0">
            <a:off x="1584326" y="3043076"/>
            <a:ext cx="1039493" cy="1043578"/>
            <a:chOff x="0" y="0"/>
            <a:chExt cx="4136783" cy="4153041"/>
          </a:xfrm>
        </p:grpSpPr>
        <p:sp>
          <p:nvSpPr>
            <p:cNvPr name="Freeform 275" id="27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276" id="27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77" id="27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“These models are very important for my process.”</a:t>
              </a:r>
            </a:p>
          </p:txBody>
        </p:sp>
      </p:grpSp>
      <p:grpSp>
        <p:nvGrpSpPr>
          <p:cNvPr name="Group 278" id="278"/>
          <p:cNvGrpSpPr/>
          <p:nvPr/>
        </p:nvGrpSpPr>
        <p:grpSpPr>
          <a:xfrm rot="0">
            <a:off x="6170662" y="2907042"/>
            <a:ext cx="1039493" cy="1043578"/>
            <a:chOff x="0" y="0"/>
            <a:chExt cx="4136783" cy="4153041"/>
          </a:xfrm>
        </p:grpSpPr>
        <p:sp>
          <p:nvSpPr>
            <p:cNvPr name="Freeform 279" id="27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280" id="28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81" id="28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“Photography can’t do that (showing the changing of the appearance).”</a:t>
              </a:r>
            </a:p>
          </p:txBody>
        </p:sp>
      </p:grpSp>
      <p:grpSp>
        <p:nvGrpSpPr>
          <p:cNvPr name="Group 282" id="282"/>
          <p:cNvGrpSpPr/>
          <p:nvPr/>
        </p:nvGrpSpPr>
        <p:grpSpPr>
          <a:xfrm rot="0">
            <a:off x="3414891" y="3252626"/>
            <a:ext cx="1039493" cy="1043578"/>
            <a:chOff x="0" y="0"/>
            <a:chExt cx="4136783" cy="4153041"/>
          </a:xfrm>
        </p:grpSpPr>
        <p:sp>
          <p:nvSpPr>
            <p:cNvPr name="Freeform 283" id="28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284" id="28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85" id="28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“There isn’t a single right answer.”</a:t>
              </a:r>
            </a:p>
          </p:txBody>
        </p:sp>
      </p:grpSp>
      <p:grpSp>
        <p:nvGrpSpPr>
          <p:cNvPr name="Group 286" id="286"/>
          <p:cNvGrpSpPr/>
          <p:nvPr/>
        </p:nvGrpSpPr>
        <p:grpSpPr>
          <a:xfrm rot="0">
            <a:off x="10277475" y="3120373"/>
            <a:ext cx="1039493" cy="1043578"/>
            <a:chOff x="0" y="0"/>
            <a:chExt cx="4136783" cy="4153041"/>
          </a:xfrm>
        </p:grpSpPr>
        <p:sp>
          <p:nvSpPr>
            <p:cNvPr name="Freeform 287" id="28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288" id="28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89" id="28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Physical demos communicates more than verbal explaination</a:t>
              </a:r>
            </a:p>
          </p:txBody>
        </p:sp>
      </p:grpSp>
      <p:grpSp>
        <p:nvGrpSpPr>
          <p:cNvPr name="Group 290" id="290"/>
          <p:cNvGrpSpPr/>
          <p:nvPr/>
        </p:nvGrpSpPr>
        <p:grpSpPr>
          <a:xfrm rot="0">
            <a:off x="11220026" y="3529526"/>
            <a:ext cx="1039493" cy="1043578"/>
            <a:chOff x="0" y="0"/>
            <a:chExt cx="4136783" cy="4153041"/>
          </a:xfrm>
        </p:grpSpPr>
        <p:sp>
          <p:nvSpPr>
            <p:cNvPr name="Freeform 291" id="29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292" id="29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93" id="29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The work only fully reveals itself at the final stage</a:t>
              </a:r>
            </a:p>
          </p:txBody>
        </p:sp>
      </p:grpSp>
      <p:grpSp>
        <p:nvGrpSpPr>
          <p:cNvPr name="Group 294" id="294"/>
          <p:cNvGrpSpPr/>
          <p:nvPr/>
        </p:nvGrpSpPr>
        <p:grpSpPr>
          <a:xfrm rot="0">
            <a:off x="11770905" y="4391454"/>
            <a:ext cx="1039493" cy="1043578"/>
            <a:chOff x="0" y="0"/>
            <a:chExt cx="4136783" cy="4153041"/>
          </a:xfrm>
        </p:grpSpPr>
        <p:sp>
          <p:nvSpPr>
            <p:cNvPr name="Freeform 295" id="29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296" id="29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297" id="29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Scale, light, and presence are hard to imagine without seeing</a:t>
              </a:r>
            </a:p>
          </p:txBody>
        </p:sp>
      </p:grpSp>
      <p:grpSp>
        <p:nvGrpSpPr>
          <p:cNvPr name="Group 298" id="298"/>
          <p:cNvGrpSpPr/>
          <p:nvPr/>
        </p:nvGrpSpPr>
        <p:grpSpPr>
          <a:xfrm rot="0">
            <a:off x="14551268" y="1999498"/>
            <a:ext cx="1039493" cy="1043578"/>
            <a:chOff x="0" y="0"/>
            <a:chExt cx="4136783" cy="4153041"/>
          </a:xfrm>
        </p:grpSpPr>
        <p:sp>
          <p:nvSpPr>
            <p:cNvPr name="Freeform 299" id="29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300" id="30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01" id="30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Process marks carry meaning and should remain visible</a:t>
              </a:r>
            </a:p>
          </p:txBody>
        </p:sp>
      </p:grpSp>
      <p:grpSp>
        <p:nvGrpSpPr>
          <p:cNvPr name="Group 302" id="302"/>
          <p:cNvGrpSpPr/>
          <p:nvPr/>
        </p:nvGrpSpPr>
        <p:grpSpPr>
          <a:xfrm rot="0">
            <a:off x="14054048" y="3223453"/>
            <a:ext cx="1039493" cy="1043578"/>
            <a:chOff x="0" y="0"/>
            <a:chExt cx="4136783" cy="4153041"/>
          </a:xfrm>
        </p:grpSpPr>
        <p:sp>
          <p:nvSpPr>
            <p:cNvPr name="Freeform 303" id="30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304" id="30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05" id="30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Light changes how a piece is perceived over time</a:t>
              </a:r>
            </a:p>
          </p:txBody>
        </p:sp>
      </p:grpSp>
      <p:grpSp>
        <p:nvGrpSpPr>
          <p:cNvPr name="Group 306" id="306"/>
          <p:cNvGrpSpPr/>
          <p:nvPr/>
        </p:nvGrpSpPr>
        <p:grpSpPr>
          <a:xfrm rot="0">
            <a:off x="15345205" y="3204403"/>
            <a:ext cx="1039493" cy="1043578"/>
            <a:chOff x="0" y="0"/>
            <a:chExt cx="4136783" cy="4153041"/>
          </a:xfrm>
        </p:grpSpPr>
        <p:sp>
          <p:nvSpPr>
            <p:cNvPr name="Freeform 307" id="30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308" id="30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09" id="30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Constraints are a source of creativity, not a limitation</a:t>
              </a:r>
            </a:p>
          </p:txBody>
        </p:sp>
      </p:grpSp>
      <p:grpSp>
        <p:nvGrpSpPr>
          <p:cNvPr name="Group 310" id="310"/>
          <p:cNvGrpSpPr/>
          <p:nvPr/>
        </p:nvGrpSpPr>
        <p:grpSpPr>
          <a:xfrm rot="0">
            <a:off x="15171000" y="4352756"/>
            <a:ext cx="1039493" cy="1043578"/>
            <a:chOff x="0" y="0"/>
            <a:chExt cx="4136783" cy="4153041"/>
          </a:xfrm>
        </p:grpSpPr>
        <p:sp>
          <p:nvSpPr>
            <p:cNvPr name="Freeform 311" id="31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312" id="31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13" id="31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New materials are opportunities, not obstacles</a:t>
              </a:r>
            </a:p>
          </p:txBody>
        </p:sp>
      </p:grpSp>
      <p:grpSp>
        <p:nvGrpSpPr>
          <p:cNvPr name="Group 314" id="314"/>
          <p:cNvGrpSpPr/>
          <p:nvPr/>
        </p:nvGrpSpPr>
        <p:grpSpPr>
          <a:xfrm rot="0">
            <a:off x="12862155" y="2385253"/>
            <a:ext cx="1039493" cy="1043578"/>
            <a:chOff x="0" y="0"/>
            <a:chExt cx="4136783" cy="4153041"/>
          </a:xfrm>
        </p:grpSpPr>
        <p:sp>
          <p:nvSpPr>
            <p:cNvPr name="Freeform 315" id="31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316" id="31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17" id="31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Spatial experience matters more than static images</a:t>
              </a:r>
            </a:p>
          </p:txBody>
        </p:sp>
      </p:grpSp>
      <p:grpSp>
        <p:nvGrpSpPr>
          <p:cNvPr name="Group 318" id="318"/>
          <p:cNvGrpSpPr/>
          <p:nvPr/>
        </p:nvGrpSpPr>
        <p:grpSpPr>
          <a:xfrm rot="0">
            <a:off x="10449795" y="4421126"/>
            <a:ext cx="1039493" cy="1043578"/>
            <a:chOff x="0" y="0"/>
            <a:chExt cx="4136783" cy="4153041"/>
          </a:xfrm>
        </p:grpSpPr>
        <p:sp>
          <p:nvSpPr>
            <p:cNvPr name="Freeform 319" id="31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320" id="32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21" id="32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Modularity makes large-scale work possible</a:t>
              </a:r>
            </a:p>
          </p:txBody>
        </p:sp>
      </p:grpSp>
      <p:grpSp>
        <p:nvGrpSpPr>
          <p:cNvPr name="Group 322" id="322"/>
          <p:cNvGrpSpPr/>
          <p:nvPr/>
        </p:nvGrpSpPr>
        <p:grpSpPr>
          <a:xfrm rot="0">
            <a:off x="1657691" y="7725351"/>
            <a:ext cx="1039493" cy="1043578"/>
            <a:chOff x="0" y="0"/>
            <a:chExt cx="4136783" cy="4153041"/>
          </a:xfrm>
        </p:grpSpPr>
        <p:sp>
          <p:nvSpPr>
            <p:cNvPr name="Freeform 323" id="32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B3B4FF"/>
            </a:solidFill>
          </p:spPr>
        </p:sp>
        <p:sp>
          <p:nvSpPr>
            <p:cNvPr name="Freeform 324" id="32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25" id="32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Evaluates the work only when it is finished and installed</a:t>
              </a:r>
            </a:p>
          </p:txBody>
        </p:sp>
      </p:grpSp>
      <p:grpSp>
        <p:nvGrpSpPr>
          <p:cNvPr name="Group 326" id="326"/>
          <p:cNvGrpSpPr/>
          <p:nvPr/>
        </p:nvGrpSpPr>
        <p:grpSpPr>
          <a:xfrm rot="0">
            <a:off x="5473061" y="817758"/>
            <a:ext cx="1039493" cy="1043578"/>
            <a:chOff x="0" y="0"/>
            <a:chExt cx="4136783" cy="4153041"/>
          </a:xfrm>
        </p:grpSpPr>
        <p:sp>
          <p:nvSpPr>
            <p:cNvPr name="Freeform 327" id="32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328" id="32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29" id="32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 enjoy making marks.”</a:t>
              </a:r>
            </a:p>
          </p:txBody>
        </p:sp>
      </p:grpSp>
      <p:grpSp>
        <p:nvGrpSpPr>
          <p:cNvPr name="Group 330" id="330"/>
          <p:cNvGrpSpPr/>
          <p:nvPr/>
        </p:nvGrpSpPr>
        <p:grpSpPr>
          <a:xfrm rot="0">
            <a:off x="1597519" y="4391454"/>
            <a:ext cx="1163318" cy="1043578"/>
            <a:chOff x="0" y="0"/>
            <a:chExt cx="4629559" cy="4153041"/>
          </a:xfrm>
        </p:grpSpPr>
        <p:sp>
          <p:nvSpPr>
            <p:cNvPr name="Freeform 331" id="331"/>
            <p:cNvSpPr/>
            <p:nvPr/>
          </p:nvSpPr>
          <p:spPr>
            <a:xfrm flipH="false" flipV="false" rot="0">
              <a:off x="0" y="0"/>
              <a:ext cx="4629559" cy="4051441"/>
            </a:xfrm>
            <a:custGeom>
              <a:avLst/>
              <a:gdLst/>
              <a:ahLst/>
              <a:cxnLst/>
              <a:rect r="r" b="b" t="t" l="l"/>
              <a:pathLst>
                <a:path h="4051441" w="4629559">
                  <a:moveTo>
                    <a:pt x="0" y="0"/>
                  </a:moveTo>
                  <a:lnTo>
                    <a:pt x="4629559" y="0"/>
                  </a:lnTo>
                  <a:lnTo>
                    <a:pt x="4629559" y="4051441"/>
                  </a:lnTo>
                  <a:lnTo>
                    <a:pt x="0" y="4051441"/>
                  </a:lnTo>
                  <a:close/>
                </a:path>
              </a:pathLst>
            </a:custGeom>
            <a:solidFill>
              <a:srgbClr val="87CEFA"/>
            </a:solidFill>
          </p:spPr>
        </p:sp>
        <p:sp>
          <p:nvSpPr>
            <p:cNvPr name="Freeform 332" id="332"/>
            <p:cNvSpPr/>
            <p:nvPr/>
          </p:nvSpPr>
          <p:spPr>
            <a:xfrm flipH="false" flipV="false" rot="0">
              <a:off x="0" y="0"/>
              <a:ext cx="4629559" cy="4153041"/>
            </a:xfrm>
            <a:custGeom>
              <a:avLst/>
              <a:gdLst/>
              <a:ahLst/>
              <a:cxnLst/>
              <a:rect r="r" b="b" t="t" l="l"/>
              <a:pathLst>
                <a:path h="4153041" w="4629559">
                  <a:moveTo>
                    <a:pt x="0" y="4051441"/>
                  </a:moveTo>
                  <a:lnTo>
                    <a:pt x="4629559" y="4051441"/>
                  </a:lnTo>
                  <a:lnTo>
                    <a:pt x="4502559" y="4153041"/>
                  </a:lnTo>
                  <a:cubicBezTo>
                    <a:pt x="4502559" y="4153041"/>
                    <a:pt x="3511959" y="4076841"/>
                    <a:pt x="3410359" y="4076841"/>
                  </a:cubicBezTo>
                  <a:lnTo>
                    <a:pt x="1219200" y="4076841"/>
                  </a:lnTo>
                  <a:cubicBezTo>
                    <a:pt x="1117600" y="4076841"/>
                    <a:pt x="127000" y="4153041"/>
                    <a:pt x="127000" y="4153041"/>
                  </a:cubicBezTo>
                  <a:lnTo>
                    <a:pt x="0" y="4051441"/>
                  </a:lnTo>
                  <a:lnTo>
                    <a:pt x="0" y="0"/>
                  </a:lnTo>
                  <a:lnTo>
                    <a:pt x="4629559" y="0"/>
                  </a:lnTo>
                  <a:lnTo>
                    <a:pt x="4629559" y="4051441"/>
                  </a:lnTo>
                  <a:lnTo>
                    <a:pt x="12700" y="4051441"/>
                  </a:lnTo>
                  <a:lnTo>
                    <a:pt x="12700" y="4038741"/>
                  </a:lnTo>
                  <a:lnTo>
                    <a:pt x="4616859" y="4038741"/>
                  </a:lnTo>
                  <a:lnTo>
                    <a:pt x="4616859" y="12700"/>
                  </a:lnTo>
                  <a:lnTo>
                    <a:pt x="12700" y="12700"/>
                  </a:lnTo>
                  <a:lnTo>
                    <a:pt x="12700" y="4051441"/>
                  </a:lnTo>
                </a:path>
              </a:pathLst>
            </a:custGeom>
            <a:solidFill>
              <a:srgbClr val="394C60">
                <a:alpha val="784"/>
              </a:srgbClr>
            </a:solidFill>
          </p:spPr>
        </p:sp>
        <p:sp>
          <p:nvSpPr>
            <p:cNvPr name="TextBox 333" id="333"/>
            <p:cNvSpPr txBox="true"/>
            <p:nvPr/>
          </p:nvSpPr>
          <p:spPr>
            <a:xfrm>
              <a:off x="0" y="-9525"/>
              <a:ext cx="4629559"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Art and industrial comstrains “is becoming less and less of a trade-off.”</a:t>
              </a:r>
            </a:p>
          </p:txBody>
        </p:sp>
      </p:grpSp>
      <p:grpSp>
        <p:nvGrpSpPr>
          <p:cNvPr name="Group 334" id="334"/>
          <p:cNvGrpSpPr/>
          <p:nvPr/>
        </p:nvGrpSpPr>
        <p:grpSpPr>
          <a:xfrm rot="0">
            <a:off x="4176394" y="1118315"/>
            <a:ext cx="1039493" cy="1043578"/>
            <a:chOff x="0" y="0"/>
            <a:chExt cx="4136783" cy="4153041"/>
          </a:xfrm>
        </p:grpSpPr>
        <p:sp>
          <p:nvSpPr>
            <p:cNvPr name="Freeform 335" id="33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336" id="33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37" id="33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“A single still image tells you so little.”</a:t>
              </a:r>
            </a:p>
          </p:txBody>
        </p:sp>
      </p:grpSp>
      <p:grpSp>
        <p:nvGrpSpPr>
          <p:cNvPr name="Group 338" id="338"/>
          <p:cNvGrpSpPr/>
          <p:nvPr/>
        </p:nvGrpSpPr>
        <p:grpSpPr>
          <a:xfrm rot="0">
            <a:off x="4634655" y="2071512"/>
            <a:ext cx="1039493" cy="1043578"/>
            <a:chOff x="0" y="0"/>
            <a:chExt cx="4136783" cy="4153041"/>
          </a:xfrm>
        </p:grpSpPr>
        <p:sp>
          <p:nvSpPr>
            <p:cNvPr name="Freeform 339" id="33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9ED0DB"/>
            </a:solidFill>
          </p:spPr>
        </p:sp>
        <p:sp>
          <p:nvSpPr>
            <p:cNvPr name="Freeform 340" id="34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41" id="34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“You can almost scale any idea if you break it into modules.”</a:t>
              </a:r>
            </a:p>
          </p:txBody>
        </p:sp>
      </p:grpSp>
      <p:grpSp>
        <p:nvGrpSpPr>
          <p:cNvPr name="Group 342" id="342"/>
          <p:cNvGrpSpPr/>
          <p:nvPr/>
        </p:nvGrpSpPr>
        <p:grpSpPr>
          <a:xfrm rot="0">
            <a:off x="3595162" y="4356023"/>
            <a:ext cx="1039493" cy="1043578"/>
            <a:chOff x="0" y="0"/>
            <a:chExt cx="4136783" cy="4153041"/>
          </a:xfrm>
        </p:grpSpPr>
        <p:sp>
          <p:nvSpPr>
            <p:cNvPr name="Freeform 343" id="34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344" id="34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45" id="34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“I’m asking what makes the constraints interesting.”</a:t>
              </a:r>
            </a:p>
          </p:txBody>
        </p:sp>
      </p:grpSp>
      <p:grpSp>
        <p:nvGrpSpPr>
          <p:cNvPr name="Group 346" id="346"/>
          <p:cNvGrpSpPr/>
          <p:nvPr/>
        </p:nvGrpSpPr>
        <p:grpSpPr>
          <a:xfrm rot="0">
            <a:off x="3185587" y="1966111"/>
            <a:ext cx="1039493" cy="1043578"/>
            <a:chOff x="0" y="0"/>
            <a:chExt cx="4136783" cy="4153041"/>
          </a:xfrm>
        </p:grpSpPr>
        <p:sp>
          <p:nvSpPr>
            <p:cNvPr name="Freeform 347" id="34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348" id="34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49" id="34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“The main challenge is that I’m ambitious.”</a:t>
              </a:r>
            </a:p>
          </p:txBody>
        </p:sp>
      </p:grpSp>
      <p:grpSp>
        <p:nvGrpSpPr>
          <p:cNvPr name="Group 350" id="350"/>
          <p:cNvGrpSpPr/>
          <p:nvPr/>
        </p:nvGrpSpPr>
        <p:grpSpPr>
          <a:xfrm rot="0">
            <a:off x="7372080" y="1543188"/>
            <a:ext cx="1039493" cy="1043578"/>
            <a:chOff x="0" y="0"/>
            <a:chExt cx="4136783" cy="4153041"/>
          </a:xfrm>
        </p:grpSpPr>
        <p:sp>
          <p:nvSpPr>
            <p:cNvPr name="Freeform 351" id="351"/>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352" id="352"/>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53" id="353"/>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“I really just need the right client.”</a:t>
              </a:r>
            </a:p>
          </p:txBody>
        </p:sp>
      </p:grpSp>
      <p:grpSp>
        <p:nvGrpSpPr>
          <p:cNvPr name="Group 354" id="354"/>
          <p:cNvGrpSpPr/>
          <p:nvPr/>
        </p:nvGrpSpPr>
        <p:grpSpPr>
          <a:xfrm rot="0">
            <a:off x="7259075" y="4163951"/>
            <a:ext cx="1039493" cy="1043578"/>
            <a:chOff x="0" y="0"/>
            <a:chExt cx="4136783" cy="4153041"/>
          </a:xfrm>
        </p:grpSpPr>
        <p:sp>
          <p:nvSpPr>
            <p:cNvPr name="Freeform 355" id="355"/>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356" id="356"/>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57" id="357"/>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“I’m fascinated by AI, but I don’t find it very useful for my work yet.”</a:t>
              </a:r>
            </a:p>
          </p:txBody>
        </p:sp>
      </p:grpSp>
      <p:grpSp>
        <p:nvGrpSpPr>
          <p:cNvPr name="Group 358" id="358"/>
          <p:cNvGrpSpPr/>
          <p:nvPr/>
        </p:nvGrpSpPr>
        <p:grpSpPr>
          <a:xfrm rot="0">
            <a:off x="13953402" y="4391454"/>
            <a:ext cx="1039493" cy="1043578"/>
            <a:chOff x="0" y="0"/>
            <a:chExt cx="4136783" cy="4153041"/>
          </a:xfrm>
        </p:grpSpPr>
        <p:sp>
          <p:nvSpPr>
            <p:cNvPr name="Freeform 359" id="359"/>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87CEFA"/>
            </a:solidFill>
          </p:spPr>
        </p:sp>
        <p:sp>
          <p:nvSpPr>
            <p:cNvPr name="Freeform 360" id="360"/>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61" id="361"/>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Trust and reputation matter more than self-promotion</a:t>
              </a:r>
            </a:p>
          </p:txBody>
        </p:sp>
      </p:grpSp>
      <p:grpSp>
        <p:nvGrpSpPr>
          <p:cNvPr name="Group 362" id="362"/>
          <p:cNvGrpSpPr/>
          <p:nvPr/>
        </p:nvGrpSpPr>
        <p:grpSpPr>
          <a:xfrm rot="0">
            <a:off x="16627382" y="4332218"/>
            <a:ext cx="1039493" cy="1043578"/>
            <a:chOff x="0" y="0"/>
            <a:chExt cx="4136783" cy="4153041"/>
          </a:xfrm>
        </p:grpSpPr>
        <p:sp>
          <p:nvSpPr>
            <p:cNvPr name="Freeform 363" id="363"/>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66C4"/>
            </a:solidFill>
          </p:spPr>
        </p:sp>
        <p:sp>
          <p:nvSpPr>
            <p:cNvPr name="Freeform 364" id="364"/>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65" id="365"/>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AI can’t achieve accuracy and fidelity</a:t>
              </a:r>
            </a:p>
          </p:txBody>
        </p:sp>
      </p:grpSp>
      <p:grpSp>
        <p:nvGrpSpPr>
          <p:cNvPr name="Group 366" id="366"/>
          <p:cNvGrpSpPr/>
          <p:nvPr/>
        </p:nvGrpSpPr>
        <p:grpSpPr>
          <a:xfrm rot="0">
            <a:off x="12896123" y="3564865"/>
            <a:ext cx="1039493" cy="1043578"/>
            <a:chOff x="0" y="0"/>
            <a:chExt cx="4136783" cy="4153041"/>
          </a:xfrm>
        </p:grpSpPr>
        <p:sp>
          <p:nvSpPr>
            <p:cNvPr name="Freeform 367" id="367"/>
            <p:cNvSpPr/>
            <p:nvPr/>
          </p:nvSpPr>
          <p:spPr>
            <a:xfrm flipH="false" flipV="false" rot="0">
              <a:off x="0" y="0"/>
              <a:ext cx="4136783" cy="4051441"/>
            </a:xfrm>
            <a:custGeom>
              <a:avLst/>
              <a:gdLst/>
              <a:ahLst/>
              <a:cxnLst/>
              <a:rect r="r" b="b" t="t" l="l"/>
              <a:pathLst>
                <a:path h="4051441" w="4136783">
                  <a:moveTo>
                    <a:pt x="0" y="0"/>
                  </a:moveTo>
                  <a:lnTo>
                    <a:pt x="4136783" y="0"/>
                  </a:lnTo>
                  <a:lnTo>
                    <a:pt x="4136783" y="4051441"/>
                  </a:lnTo>
                  <a:lnTo>
                    <a:pt x="0" y="4051441"/>
                  </a:lnTo>
                  <a:close/>
                </a:path>
              </a:pathLst>
            </a:custGeom>
            <a:solidFill>
              <a:srgbClr val="FFF4E3"/>
            </a:solidFill>
          </p:spPr>
        </p:sp>
        <p:sp>
          <p:nvSpPr>
            <p:cNvPr name="Freeform 368" id="368"/>
            <p:cNvSpPr/>
            <p:nvPr/>
          </p:nvSpPr>
          <p:spPr>
            <a:xfrm flipH="false" flipV="false" rot="0">
              <a:off x="0" y="0"/>
              <a:ext cx="4136783" cy="4153041"/>
            </a:xfrm>
            <a:custGeom>
              <a:avLst/>
              <a:gdLst/>
              <a:ahLst/>
              <a:cxnLst/>
              <a:rect r="r" b="b" t="t" l="l"/>
              <a:pathLst>
                <a:path h="4153041" w="4136783">
                  <a:moveTo>
                    <a:pt x="0" y="4051441"/>
                  </a:moveTo>
                  <a:lnTo>
                    <a:pt x="4136783" y="4051441"/>
                  </a:lnTo>
                  <a:lnTo>
                    <a:pt x="4009783" y="4153041"/>
                  </a:lnTo>
                  <a:cubicBezTo>
                    <a:pt x="4009783" y="4153041"/>
                    <a:pt x="3019183" y="4076841"/>
                    <a:pt x="2917583" y="4076841"/>
                  </a:cubicBezTo>
                  <a:lnTo>
                    <a:pt x="1219200" y="4076841"/>
                  </a:lnTo>
                  <a:cubicBezTo>
                    <a:pt x="1117600" y="4076841"/>
                    <a:pt x="127000" y="4153041"/>
                    <a:pt x="127000" y="4153041"/>
                  </a:cubicBezTo>
                  <a:lnTo>
                    <a:pt x="0" y="4051441"/>
                  </a:lnTo>
                  <a:lnTo>
                    <a:pt x="0" y="0"/>
                  </a:lnTo>
                  <a:lnTo>
                    <a:pt x="4136783" y="0"/>
                  </a:lnTo>
                  <a:lnTo>
                    <a:pt x="4136783" y="4051441"/>
                  </a:lnTo>
                  <a:lnTo>
                    <a:pt x="12700" y="4051441"/>
                  </a:lnTo>
                  <a:lnTo>
                    <a:pt x="12700" y="4038741"/>
                  </a:lnTo>
                  <a:lnTo>
                    <a:pt x="4124083" y="4038741"/>
                  </a:lnTo>
                  <a:lnTo>
                    <a:pt x="4124083" y="12700"/>
                  </a:lnTo>
                  <a:lnTo>
                    <a:pt x="12700" y="12700"/>
                  </a:lnTo>
                  <a:lnTo>
                    <a:pt x="12700" y="4051441"/>
                  </a:lnTo>
                </a:path>
              </a:pathLst>
            </a:custGeom>
            <a:solidFill>
              <a:srgbClr val="394C60">
                <a:alpha val="784"/>
              </a:srgbClr>
            </a:solidFill>
          </p:spPr>
        </p:sp>
        <p:sp>
          <p:nvSpPr>
            <p:cNvPr name="TextBox 369" id="369"/>
            <p:cNvSpPr txBox="true"/>
            <p:nvPr/>
          </p:nvSpPr>
          <p:spPr>
            <a:xfrm>
              <a:off x="0" y="-9525"/>
              <a:ext cx="4136783" cy="4060966"/>
            </a:xfrm>
            <a:prstGeom prst="rect">
              <a:avLst/>
            </a:prstGeom>
          </p:spPr>
          <p:txBody>
            <a:bodyPr anchor="ctr" rtlCol="false" tIns="68080" lIns="68080" bIns="68080" rIns="68080"/>
            <a:lstStyle/>
            <a:p>
              <a:pPr algn="ctr">
                <a:lnSpc>
                  <a:spcPts val="1399"/>
                </a:lnSpc>
              </a:pPr>
              <a:r>
                <a:rPr lang="en-US" sz="999">
                  <a:solidFill>
                    <a:srgbClr val="000000"/>
                  </a:solidFill>
                  <a:latin typeface="DM Sans"/>
                  <a:ea typeface="DM Sans"/>
                  <a:cs typeface="DM Sans"/>
                  <a:sym typeface="DM Sans"/>
                </a:rPr>
                <a:t>Technical limits are mostly solved; scale is the real challenge</a:t>
              </a:r>
            </a:p>
          </p:txBody>
        </p:sp>
      </p:grpSp>
      <p:grpSp>
        <p:nvGrpSpPr>
          <p:cNvPr name="Group 370" id="370"/>
          <p:cNvGrpSpPr/>
          <p:nvPr/>
        </p:nvGrpSpPr>
        <p:grpSpPr>
          <a:xfrm rot="0">
            <a:off x="8000130" y="4487718"/>
            <a:ext cx="2287740" cy="2287740"/>
            <a:chOff x="0" y="0"/>
            <a:chExt cx="812800" cy="812800"/>
          </a:xfrm>
        </p:grpSpPr>
        <p:sp>
          <p:nvSpPr>
            <p:cNvPr name="Freeform 371" id="3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372" id="372"/>
          <p:cNvGrpSpPr/>
          <p:nvPr/>
        </p:nvGrpSpPr>
        <p:grpSpPr>
          <a:xfrm rot="0">
            <a:off x="2713916" y="3552656"/>
            <a:ext cx="1087118" cy="1043578"/>
            <a:chOff x="0" y="0"/>
            <a:chExt cx="4326312" cy="4153041"/>
          </a:xfrm>
        </p:grpSpPr>
        <p:sp>
          <p:nvSpPr>
            <p:cNvPr name="Freeform 373" id="373"/>
            <p:cNvSpPr/>
            <p:nvPr/>
          </p:nvSpPr>
          <p:spPr>
            <a:xfrm flipH="false" flipV="false" rot="0">
              <a:off x="0" y="0"/>
              <a:ext cx="4326312" cy="4051441"/>
            </a:xfrm>
            <a:custGeom>
              <a:avLst/>
              <a:gdLst/>
              <a:ahLst/>
              <a:cxnLst/>
              <a:rect r="r" b="b" t="t" l="l"/>
              <a:pathLst>
                <a:path h="4051441" w="4326312">
                  <a:moveTo>
                    <a:pt x="0" y="0"/>
                  </a:moveTo>
                  <a:lnTo>
                    <a:pt x="4326312" y="0"/>
                  </a:lnTo>
                  <a:lnTo>
                    <a:pt x="4326312" y="4051441"/>
                  </a:lnTo>
                  <a:lnTo>
                    <a:pt x="0" y="4051441"/>
                  </a:lnTo>
                  <a:close/>
                </a:path>
              </a:pathLst>
            </a:custGeom>
            <a:solidFill>
              <a:srgbClr val="FF66C4"/>
            </a:solidFill>
          </p:spPr>
        </p:sp>
        <p:sp>
          <p:nvSpPr>
            <p:cNvPr name="Freeform 374" id="374"/>
            <p:cNvSpPr/>
            <p:nvPr/>
          </p:nvSpPr>
          <p:spPr>
            <a:xfrm flipH="false" flipV="false" rot="0">
              <a:off x="0" y="0"/>
              <a:ext cx="4326312" cy="4153041"/>
            </a:xfrm>
            <a:custGeom>
              <a:avLst/>
              <a:gdLst/>
              <a:ahLst/>
              <a:cxnLst/>
              <a:rect r="r" b="b" t="t" l="l"/>
              <a:pathLst>
                <a:path h="4153041" w="4326312">
                  <a:moveTo>
                    <a:pt x="0" y="4051441"/>
                  </a:moveTo>
                  <a:lnTo>
                    <a:pt x="4326312" y="4051441"/>
                  </a:lnTo>
                  <a:lnTo>
                    <a:pt x="4199312" y="4153041"/>
                  </a:lnTo>
                  <a:cubicBezTo>
                    <a:pt x="4199312" y="4153041"/>
                    <a:pt x="3208712" y="4076841"/>
                    <a:pt x="3107112" y="4076841"/>
                  </a:cubicBezTo>
                  <a:lnTo>
                    <a:pt x="1219200" y="4076841"/>
                  </a:lnTo>
                  <a:cubicBezTo>
                    <a:pt x="1117600" y="4076841"/>
                    <a:pt x="127000" y="4153041"/>
                    <a:pt x="127000" y="4153041"/>
                  </a:cubicBezTo>
                  <a:lnTo>
                    <a:pt x="0" y="4051441"/>
                  </a:lnTo>
                  <a:lnTo>
                    <a:pt x="0" y="0"/>
                  </a:lnTo>
                  <a:lnTo>
                    <a:pt x="4326312" y="0"/>
                  </a:lnTo>
                  <a:lnTo>
                    <a:pt x="4326312" y="4051441"/>
                  </a:lnTo>
                  <a:lnTo>
                    <a:pt x="12700" y="4051441"/>
                  </a:lnTo>
                  <a:lnTo>
                    <a:pt x="12700" y="4038741"/>
                  </a:lnTo>
                  <a:lnTo>
                    <a:pt x="4313612" y="4038741"/>
                  </a:lnTo>
                  <a:lnTo>
                    <a:pt x="4313612" y="12700"/>
                  </a:lnTo>
                  <a:lnTo>
                    <a:pt x="12700" y="12700"/>
                  </a:lnTo>
                  <a:lnTo>
                    <a:pt x="12700" y="4051441"/>
                  </a:lnTo>
                </a:path>
              </a:pathLst>
            </a:custGeom>
            <a:solidFill>
              <a:srgbClr val="394C60">
                <a:alpha val="784"/>
              </a:srgbClr>
            </a:solidFill>
          </p:spPr>
        </p:sp>
        <p:sp>
          <p:nvSpPr>
            <p:cNvPr name="TextBox 375" id="375"/>
            <p:cNvSpPr txBox="true"/>
            <p:nvPr/>
          </p:nvSpPr>
          <p:spPr>
            <a:xfrm>
              <a:off x="0" y="-9525"/>
              <a:ext cx="4326312" cy="4060966"/>
            </a:xfrm>
            <a:prstGeom prst="rect">
              <a:avLst/>
            </a:prstGeom>
          </p:spPr>
          <p:txBody>
            <a:bodyPr anchor="ctr" rtlCol="false" tIns="68080" lIns="68080" bIns="68080" rIns="68080"/>
            <a:lstStyle/>
            <a:p>
              <a:pPr algn="ctr">
                <a:lnSpc>
                  <a:spcPts val="1399"/>
                </a:lnSpc>
              </a:pPr>
              <a:r>
                <a:rPr lang="en-US" sz="999" b="true">
                  <a:solidFill>
                    <a:srgbClr val="000000"/>
                  </a:solidFill>
                  <a:latin typeface="DM Sans Bold"/>
                  <a:ea typeface="DM Sans Bold"/>
                  <a:cs typeface="DM Sans Bold"/>
                  <a:sym typeface="DM Sans Bold"/>
                </a:rPr>
                <a:t>“A lot of what I do is dealing with constraints and possibilities.”</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98320">
            <a:off x="11438910" y="1589708"/>
            <a:ext cx="9950842" cy="10365596"/>
          </a:xfrm>
          <a:custGeom>
            <a:avLst/>
            <a:gdLst/>
            <a:ahLst/>
            <a:cxnLst/>
            <a:rect r="r" b="b" t="t" l="l"/>
            <a:pathLst>
              <a:path h="10365596" w="9950842">
                <a:moveTo>
                  <a:pt x="0" y="0"/>
                </a:moveTo>
                <a:lnTo>
                  <a:pt x="9950842" y="0"/>
                </a:lnTo>
                <a:lnTo>
                  <a:pt x="9950842" y="10365595"/>
                </a:lnTo>
                <a:lnTo>
                  <a:pt x="0" y="10365595"/>
                </a:lnTo>
                <a:lnTo>
                  <a:pt x="0" y="0"/>
                </a:lnTo>
                <a:close/>
              </a:path>
            </a:pathLst>
          </a:custGeom>
          <a:blipFill>
            <a:blip r:embed="rId2">
              <a:alphaModFix amt="80000"/>
            </a:blip>
            <a:stretch>
              <a:fillRect l="0" t="-529" r="0" b="-256"/>
            </a:stretch>
          </a:blipFill>
        </p:spPr>
      </p:sp>
      <p:sp>
        <p:nvSpPr>
          <p:cNvPr name="Freeform 3" id="3"/>
          <p:cNvSpPr/>
          <p:nvPr/>
        </p:nvSpPr>
        <p:spPr>
          <a:xfrm flipH="true" flipV="false" rot="0">
            <a:off x="-3484060" y="5447172"/>
            <a:ext cx="6237270" cy="8229600"/>
          </a:xfrm>
          <a:custGeom>
            <a:avLst/>
            <a:gdLst/>
            <a:ahLst/>
            <a:cxnLst/>
            <a:rect r="r" b="b" t="t" l="l"/>
            <a:pathLst>
              <a:path h="8229600" w="6237270">
                <a:moveTo>
                  <a:pt x="6237270" y="0"/>
                </a:moveTo>
                <a:lnTo>
                  <a:pt x="0" y="0"/>
                </a:lnTo>
                <a:lnTo>
                  <a:pt x="0" y="8229600"/>
                </a:lnTo>
                <a:lnTo>
                  <a:pt x="6237270" y="8229600"/>
                </a:lnTo>
                <a:lnTo>
                  <a:pt x="6237270" y="0"/>
                </a:lnTo>
                <a:close/>
              </a:path>
            </a:pathLst>
          </a:custGeom>
          <a:blipFill>
            <a:blip r:embed="rId3"/>
            <a:stretch>
              <a:fillRect l="0" t="0" r="0" b="0"/>
            </a:stretch>
          </a:blipFill>
        </p:spPr>
      </p:sp>
      <p:grpSp>
        <p:nvGrpSpPr>
          <p:cNvPr name="Group 4" id="4"/>
          <p:cNvGrpSpPr/>
          <p:nvPr/>
        </p:nvGrpSpPr>
        <p:grpSpPr>
          <a:xfrm rot="5400000">
            <a:off x="-1035622" y="1517288"/>
            <a:ext cx="2771877" cy="3147892"/>
            <a:chOff x="0" y="0"/>
            <a:chExt cx="730042" cy="829074"/>
          </a:xfrm>
        </p:grpSpPr>
        <p:sp>
          <p:nvSpPr>
            <p:cNvPr name="Freeform 5" id="5"/>
            <p:cNvSpPr/>
            <p:nvPr/>
          </p:nvSpPr>
          <p:spPr>
            <a:xfrm flipH="false" flipV="false" rot="0">
              <a:off x="0" y="0"/>
              <a:ext cx="730042" cy="829074"/>
            </a:xfrm>
            <a:custGeom>
              <a:avLst/>
              <a:gdLst/>
              <a:ahLst/>
              <a:cxnLst/>
              <a:rect r="r" b="b" t="t" l="l"/>
              <a:pathLst>
                <a:path h="829074" w="730042">
                  <a:moveTo>
                    <a:pt x="122893" y="0"/>
                  </a:moveTo>
                  <a:lnTo>
                    <a:pt x="607149" y="0"/>
                  </a:lnTo>
                  <a:cubicBezTo>
                    <a:pt x="639742" y="0"/>
                    <a:pt x="671000" y="12948"/>
                    <a:pt x="694047" y="35995"/>
                  </a:cubicBezTo>
                  <a:cubicBezTo>
                    <a:pt x="717094" y="59041"/>
                    <a:pt x="730042" y="90300"/>
                    <a:pt x="730042" y="122893"/>
                  </a:cubicBezTo>
                  <a:lnTo>
                    <a:pt x="730042" y="706181"/>
                  </a:lnTo>
                  <a:cubicBezTo>
                    <a:pt x="730042" y="738774"/>
                    <a:pt x="717094" y="770033"/>
                    <a:pt x="694047" y="793080"/>
                  </a:cubicBezTo>
                  <a:cubicBezTo>
                    <a:pt x="671000" y="816127"/>
                    <a:pt x="639742" y="829074"/>
                    <a:pt x="607149" y="829074"/>
                  </a:cubicBezTo>
                  <a:lnTo>
                    <a:pt x="122893" y="829074"/>
                  </a:lnTo>
                  <a:cubicBezTo>
                    <a:pt x="90300" y="829074"/>
                    <a:pt x="59041" y="816127"/>
                    <a:pt x="35995" y="793080"/>
                  </a:cubicBezTo>
                  <a:cubicBezTo>
                    <a:pt x="12948" y="770033"/>
                    <a:pt x="0" y="738774"/>
                    <a:pt x="0" y="706181"/>
                  </a:cubicBezTo>
                  <a:lnTo>
                    <a:pt x="0" y="122893"/>
                  </a:lnTo>
                  <a:cubicBezTo>
                    <a:pt x="0" y="90300"/>
                    <a:pt x="12948" y="59041"/>
                    <a:pt x="35995" y="35995"/>
                  </a:cubicBezTo>
                  <a:cubicBezTo>
                    <a:pt x="59041" y="12948"/>
                    <a:pt x="90300" y="0"/>
                    <a:pt x="122893" y="0"/>
                  </a:cubicBezTo>
                  <a:close/>
                </a:path>
              </a:pathLst>
            </a:custGeom>
            <a:solidFill>
              <a:srgbClr val="B589FF"/>
            </a:solidFill>
          </p:spPr>
        </p:sp>
        <p:sp>
          <p:nvSpPr>
            <p:cNvPr name="TextBox 6" id="6"/>
            <p:cNvSpPr txBox="true"/>
            <p:nvPr/>
          </p:nvSpPr>
          <p:spPr>
            <a:xfrm>
              <a:off x="0" y="-38100"/>
              <a:ext cx="730042" cy="867174"/>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H="true">
            <a:off x="2311805" y="3081708"/>
            <a:ext cx="6693560" cy="0"/>
          </a:xfrm>
          <a:prstGeom prst="line">
            <a:avLst/>
          </a:prstGeom>
          <a:ln cap="flat" w="19050">
            <a:solidFill>
              <a:srgbClr val="000000"/>
            </a:solidFill>
            <a:prstDash val="solid"/>
            <a:headEnd type="none" len="sm" w="sm"/>
            <a:tailEnd type="none" len="sm" w="sm"/>
          </a:ln>
        </p:spPr>
      </p:sp>
      <p:grpSp>
        <p:nvGrpSpPr>
          <p:cNvPr name="Group 8" id="8"/>
          <p:cNvGrpSpPr/>
          <p:nvPr/>
        </p:nvGrpSpPr>
        <p:grpSpPr>
          <a:xfrm rot="0">
            <a:off x="10564329" y="1556094"/>
            <a:ext cx="5375110" cy="2771877"/>
            <a:chOff x="0" y="0"/>
            <a:chExt cx="410900" cy="211896"/>
          </a:xfrm>
        </p:grpSpPr>
        <p:sp>
          <p:nvSpPr>
            <p:cNvPr name="Freeform 9" id="9"/>
            <p:cNvSpPr/>
            <p:nvPr/>
          </p:nvSpPr>
          <p:spPr>
            <a:xfrm flipH="false" flipV="false" rot="0">
              <a:off x="0" y="0"/>
              <a:ext cx="410900" cy="211896"/>
            </a:xfrm>
            <a:custGeom>
              <a:avLst/>
              <a:gdLst/>
              <a:ahLst/>
              <a:cxnLst/>
              <a:rect r="r" b="b" t="t" l="l"/>
              <a:pathLst>
                <a:path h="211896" w="410900">
                  <a:moveTo>
                    <a:pt x="61934" y="0"/>
                  </a:moveTo>
                  <a:lnTo>
                    <a:pt x="348966" y="0"/>
                  </a:lnTo>
                  <a:cubicBezTo>
                    <a:pt x="383171" y="0"/>
                    <a:pt x="410900" y="27729"/>
                    <a:pt x="410900" y="61934"/>
                  </a:cubicBezTo>
                  <a:lnTo>
                    <a:pt x="410900" y="149962"/>
                  </a:lnTo>
                  <a:cubicBezTo>
                    <a:pt x="410900" y="184167"/>
                    <a:pt x="383171" y="211896"/>
                    <a:pt x="348966" y="211896"/>
                  </a:cubicBezTo>
                  <a:lnTo>
                    <a:pt x="61934" y="211896"/>
                  </a:lnTo>
                  <a:cubicBezTo>
                    <a:pt x="27729" y="211896"/>
                    <a:pt x="0" y="184167"/>
                    <a:pt x="0" y="149962"/>
                  </a:cubicBezTo>
                  <a:lnTo>
                    <a:pt x="0" y="61934"/>
                  </a:lnTo>
                  <a:cubicBezTo>
                    <a:pt x="0" y="27729"/>
                    <a:pt x="27729" y="0"/>
                    <a:pt x="61934" y="0"/>
                  </a:cubicBezTo>
                  <a:close/>
                </a:path>
              </a:pathLst>
            </a:custGeom>
            <a:blipFill>
              <a:blip r:embed="rId4"/>
              <a:stretch>
                <a:fillRect l="0" t="-79277" r="0" b="-79277"/>
              </a:stretch>
            </a:blipFill>
          </p:spPr>
        </p:sp>
      </p:grpSp>
      <p:grpSp>
        <p:nvGrpSpPr>
          <p:cNvPr name="Group 10" id="10"/>
          <p:cNvGrpSpPr/>
          <p:nvPr/>
        </p:nvGrpSpPr>
        <p:grpSpPr>
          <a:xfrm rot="0">
            <a:off x="1028700" y="460621"/>
            <a:ext cx="2178629" cy="568079"/>
            <a:chOff x="0" y="0"/>
            <a:chExt cx="573795" cy="149617"/>
          </a:xfrm>
        </p:grpSpPr>
        <p:sp>
          <p:nvSpPr>
            <p:cNvPr name="Freeform 11" id="11"/>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2" id="12"/>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3" id="13"/>
          <p:cNvGrpSpPr/>
          <p:nvPr/>
        </p:nvGrpSpPr>
        <p:grpSpPr>
          <a:xfrm rot="0">
            <a:off x="3507958" y="460621"/>
            <a:ext cx="2178629" cy="568079"/>
            <a:chOff x="0" y="0"/>
            <a:chExt cx="573795" cy="149617"/>
          </a:xfrm>
        </p:grpSpPr>
        <p:sp>
          <p:nvSpPr>
            <p:cNvPr name="Freeform 14" id="14"/>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5" id="15"/>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6" id="16"/>
          <p:cNvGrpSpPr/>
          <p:nvPr/>
        </p:nvGrpSpPr>
        <p:grpSpPr>
          <a:xfrm rot="0">
            <a:off x="8474817" y="460621"/>
            <a:ext cx="8784483" cy="568079"/>
            <a:chOff x="0" y="0"/>
            <a:chExt cx="2313609" cy="149617"/>
          </a:xfrm>
        </p:grpSpPr>
        <p:sp>
          <p:nvSpPr>
            <p:cNvPr name="Freeform 17" id="17"/>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8" id="18"/>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- 4</a:t>
              </a:r>
            </a:p>
          </p:txBody>
        </p:sp>
      </p:grpSp>
      <p:sp>
        <p:nvSpPr>
          <p:cNvPr name="TextBox 19" id="19"/>
          <p:cNvSpPr txBox="true"/>
          <p:nvPr/>
        </p:nvSpPr>
        <p:spPr>
          <a:xfrm rot="0">
            <a:off x="2615554" y="1715212"/>
            <a:ext cx="6086062" cy="1226820"/>
          </a:xfrm>
          <a:prstGeom prst="rect">
            <a:avLst/>
          </a:prstGeom>
        </p:spPr>
        <p:txBody>
          <a:bodyPr anchor="t" rtlCol="false" tIns="0" lIns="0" bIns="0" rIns="0">
            <a:spAutoFit/>
          </a:bodyPr>
          <a:lstStyle/>
          <a:p>
            <a:pPr algn="l">
              <a:lnSpc>
                <a:spcPts val="10080"/>
              </a:lnSpc>
              <a:spcBef>
                <a:spcPct val="0"/>
              </a:spcBef>
            </a:pPr>
            <a:r>
              <a:rPr lang="en-US" sz="7200" b="true">
                <a:solidFill>
                  <a:srgbClr val="000000"/>
                </a:solidFill>
                <a:latin typeface="DM Sans Bold"/>
                <a:ea typeface="DM Sans Bold"/>
                <a:cs typeface="DM Sans Bold"/>
                <a:sym typeface="DM Sans Bold"/>
              </a:rPr>
              <a:t>Key Insights </a:t>
            </a:r>
          </a:p>
        </p:txBody>
      </p:sp>
      <p:sp>
        <p:nvSpPr>
          <p:cNvPr name="TextBox 20" id="20"/>
          <p:cNvSpPr txBox="true"/>
          <p:nvPr/>
        </p:nvSpPr>
        <p:spPr>
          <a:xfrm rot="0">
            <a:off x="2615554" y="3458173"/>
            <a:ext cx="7656880" cy="5964555"/>
          </a:xfrm>
          <a:prstGeom prst="rect">
            <a:avLst/>
          </a:prstGeom>
        </p:spPr>
        <p:txBody>
          <a:bodyPr anchor="t" rtlCol="false" tIns="0" lIns="0" bIns="0" rIns="0">
            <a:spAutoFit/>
          </a:bodyPr>
          <a:lstStyle/>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Designer as Owner (Extreme Case)</a:t>
            </a:r>
          </a:p>
          <a:p>
            <a:pPr algn="l">
              <a:lnSpc>
                <a:spcPts val="2520"/>
              </a:lnSpc>
            </a:pPr>
            <a:r>
              <a:rPr lang="en-US" sz="1800" b="true">
                <a:solidFill>
                  <a:srgbClr val="000000"/>
                </a:solidFill>
                <a:latin typeface="DM Sans Bold"/>
                <a:ea typeface="DM Sans Bold"/>
                <a:cs typeface="DM Sans Bold"/>
                <a:sym typeface="DM Sans Bold"/>
              </a:rPr>
              <a:t>       </a:t>
            </a:r>
            <a:r>
              <a:rPr lang="en-US" sz="1800">
                <a:solidFill>
                  <a:srgbClr val="000000"/>
                </a:solidFill>
                <a:latin typeface="DM Sans"/>
                <a:ea typeface="DM Sans"/>
                <a:cs typeface="DM Sans"/>
                <a:sym typeface="DM Sans"/>
              </a:rPr>
              <a:t>Because he owns the factory and controls production, he can design without negotiating many industrial constraints. As a result, his ideas are driven more by intent than feasibility, which differs from most designers who work within organizational limits.</a:t>
            </a:r>
          </a:p>
          <a:p>
            <a:pPr algn="l">
              <a:lnSpc>
                <a:spcPts val="2520"/>
              </a:lnSpc>
            </a:pPr>
          </a:p>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Design medium is physical</a:t>
            </a:r>
          </a:p>
          <a:p>
            <a:pPr algn="l">
              <a:lnSpc>
                <a:spcPts val="2520"/>
              </a:lnSpc>
            </a:pPr>
            <a:r>
              <a:rPr lang="en-US" sz="1800" b="true">
                <a:solidFill>
                  <a:srgbClr val="000000"/>
                </a:solidFill>
                <a:latin typeface="DM Sans Bold"/>
                <a:ea typeface="DM Sans Bold"/>
                <a:cs typeface="DM Sans Bold"/>
                <a:sym typeface="DM Sans Bold"/>
              </a:rPr>
              <a:t>       </a:t>
            </a:r>
            <a:r>
              <a:rPr lang="en-US" sz="1800">
                <a:solidFill>
                  <a:srgbClr val="000000"/>
                </a:solidFill>
                <a:latin typeface="DM Sans"/>
                <a:ea typeface="DM Sans"/>
                <a:cs typeface="DM Sans"/>
                <a:sym typeface="DM Sans"/>
              </a:rPr>
              <a:t>For him, scale, light, and spatial presence can only be understood through physical, in-situ representations. Verbal explanations, drawings, and even digital renders are secondary.</a:t>
            </a:r>
          </a:p>
          <a:p>
            <a:pPr algn="l">
              <a:lnSpc>
                <a:spcPts val="2520"/>
              </a:lnSpc>
            </a:pPr>
          </a:p>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Generative Constraints</a:t>
            </a:r>
          </a:p>
          <a:p>
            <a:pPr algn="l">
              <a:lnSpc>
                <a:spcPts val="2520"/>
              </a:lnSpc>
            </a:pPr>
            <a:r>
              <a:rPr lang="en-US" sz="1800" b="true">
                <a:solidFill>
                  <a:srgbClr val="000000"/>
                </a:solidFill>
                <a:latin typeface="DM Sans Bold"/>
                <a:ea typeface="DM Sans Bold"/>
                <a:cs typeface="DM Sans Bold"/>
                <a:sym typeface="DM Sans Bold"/>
              </a:rPr>
              <a:t>       </a:t>
            </a:r>
            <a:r>
              <a:rPr lang="en-US" sz="1800">
                <a:solidFill>
                  <a:srgbClr val="000000"/>
                </a:solidFill>
                <a:latin typeface="DM Sans"/>
                <a:ea typeface="DM Sans"/>
                <a:cs typeface="DM Sans"/>
                <a:sym typeface="DM Sans"/>
              </a:rPr>
              <a:t>Long-term material expertise and decision-making power allow constraints (such as machining marks, modularity, and fabrication limits) to be reframed as aesthetic opportunities rather than trade-offs.</a:t>
            </a:r>
          </a:p>
          <a:p>
            <a:pPr algn="l">
              <a:lnSpc>
                <a:spcPts val="2520"/>
              </a:lnSpc>
            </a:pPr>
          </a:p>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Scale are limited by commissions</a:t>
            </a:r>
          </a:p>
          <a:p>
            <a:pPr algn="l">
              <a:lnSpc>
                <a:spcPts val="2520"/>
              </a:lnSpc>
            </a:pPr>
            <a:r>
              <a:rPr lang="en-US" sz="1800">
                <a:solidFill>
                  <a:srgbClr val="000000"/>
                </a:solidFill>
                <a:latin typeface="DM Sans"/>
                <a:ea typeface="DM Sans"/>
                <a:cs typeface="DM Sans"/>
                <a:sym typeface="DM Sans"/>
              </a:rPr>
              <a:t> His main challenge is not tools or process, but finding the right patrons and commissions that match his desired scale of work.</a:t>
            </a:r>
          </a:p>
        </p:txBody>
      </p:sp>
      <p:sp>
        <p:nvSpPr>
          <p:cNvPr name="TextBox 21" id="21"/>
          <p:cNvSpPr txBox="true"/>
          <p:nvPr/>
        </p:nvSpPr>
        <p:spPr>
          <a:xfrm rot="0">
            <a:off x="10674147" y="5024657"/>
            <a:ext cx="5375110" cy="3981450"/>
          </a:xfrm>
          <a:prstGeom prst="rect">
            <a:avLst/>
          </a:prstGeom>
        </p:spPr>
        <p:txBody>
          <a:bodyPr anchor="t" rtlCol="false" tIns="0" lIns="0" bIns="0" rIns="0">
            <a:spAutoFit/>
          </a:bodyPr>
          <a:lstStyle/>
          <a:p>
            <a:pPr algn="l">
              <a:lnSpc>
                <a:spcPts val="2520"/>
              </a:lnSpc>
            </a:pPr>
          </a:p>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Shared understanding early</a:t>
            </a:r>
          </a:p>
          <a:p>
            <a:pPr algn="l">
              <a:lnSpc>
                <a:spcPts val="2520"/>
              </a:lnSpc>
            </a:pPr>
            <a:r>
              <a:rPr lang="en-US" sz="1800">
                <a:solidFill>
                  <a:srgbClr val="000000"/>
                </a:solidFill>
                <a:latin typeface="DM Sans"/>
                <a:ea typeface="DM Sans"/>
                <a:cs typeface="DM Sans"/>
                <a:sym typeface="DM Sans"/>
              </a:rPr>
              <a:t> Good design comes from making sure everyone understands what will be built early, instead of fixing misunderstandings after fabrication.</a:t>
            </a:r>
          </a:p>
          <a:p>
            <a:pPr algn="l">
              <a:lnSpc>
                <a:spcPts val="2520"/>
              </a:lnSpc>
            </a:pPr>
          </a:p>
          <a:p>
            <a:pPr algn="l" marL="388620" indent="-194310" lvl="1">
              <a:lnSpc>
                <a:spcPts val="2520"/>
              </a:lnSpc>
              <a:buFont typeface="Arial"/>
              <a:buChar char="•"/>
            </a:pPr>
            <a:r>
              <a:rPr lang="en-US" b="true" sz="1800">
                <a:solidFill>
                  <a:srgbClr val="000000"/>
                </a:solidFill>
                <a:latin typeface="DM Sans Bold"/>
                <a:ea typeface="DM Sans Bold"/>
                <a:cs typeface="DM Sans Bold"/>
                <a:sym typeface="DM Sans Bold"/>
              </a:rPr>
              <a:t>Limitations</a:t>
            </a:r>
            <a:r>
              <a:rPr lang="en-US" b="true" sz="1800">
                <a:solidFill>
                  <a:srgbClr val="000000"/>
                </a:solidFill>
                <a:latin typeface="DM Sans Bold"/>
                <a:ea typeface="DM Sans Bold"/>
                <a:cs typeface="DM Sans Bold"/>
                <a:sym typeface="DM Sans Bold"/>
              </a:rPr>
              <a:t> of AI</a:t>
            </a:r>
          </a:p>
          <a:p>
            <a:pPr algn="l">
              <a:lnSpc>
                <a:spcPts val="2520"/>
              </a:lnSpc>
            </a:pPr>
            <a:r>
              <a:rPr lang="en-US" sz="1800">
                <a:solidFill>
                  <a:srgbClr val="000000"/>
                </a:solidFill>
                <a:latin typeface="DM Sans"/>
                <a:ea typeface="DM Sans"/>
                <a:cs typeface="DM Sans"/>
                <a:sym typeface="DM Sans"/>
              </a:rPr>
              <a:t>       AI-generated imagery is seen as unreliable because it alters form, light, and reflectivity, which are central to his practice. There is a mismatch between current AI tools and material-driven design workflows.</a:t>
            </a:r>
          </a:p>
          <a:p>
            <a:pPr algn="l">
              <a:lnSpc>
                <a:spcPts val="167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98320">
            <a:off x="11438910" y="1589708"/>
            <a:ext cx="9950842" cy="10365596"/>
          </a:xfrm>
          <a:custGeom>
            <a:avLst/>
            <a:gdLst/>
            <a:ahLst/>
            <a:cxnLst/>
            <a:rect r="r" b="b" t="t" l="l"/>
            <a:pathLst>
              <a:path h="10365596" w="9950842">
                <a:moveTo>
                  <a:pt x="0" y="0"/>
                </a:moveTo>
                <a:lnTo>
                  <a:pt x="9950842" y="0"/>
                </a:lnTo>
                <a:lnTo>
                  <a:pt x="9950842" y="10365595"/>
                </a:lnTo>
                <a:lnTo>
                  <a:pt x="0" y="10365595"/>
                </a:lnTo>
                <a:lnTo>
                  <a:pt x="0" y="0"/>
                </a:lnTo>
                <a:close/>
              </a:path>
            </a:pathLst>
          </a:custGeom>
          <a:blipFill>
            <a:blip r:embed="rId2">
              <a:alphaModFix amt="80000"/>
            </a:blip>
            <a:stretch>
              <a:fillRect l="0" t="-529" r="0" b="-256"/>
            </a:stretch>
          </a:blipFill>
        </p:spPr>
      </p:sp>
      <p:sp>
        <p:nvSpPr>
          <p:cNvPr name="Freeform 3" id="3"/>
          <p:cNvSpPr/>
          <p:nvPr/>
        </p:nvSpPr>
        <p:spPr>
          <a:xfrm flipH="true" flipV="false" rot="0">
            <a:off x="-3484060" y="5447172"/>
            <a:ext cx="6237270" cy="8229600"/>
          </a:xfrm>
          <a:custGeom>
            <a:avLst/>
            <a:gdLst/>
            <a:ahLst/>
            <a:cxnLst/>
            <a:rect r="r" b="b" t="t" l="l"/>
            <a:pathLst>
              <a:path h="8229600" w="6237270">
                <a:moveTo>
                  <a:pt x="6237270" y="0"/>
                </a:moveTo>
                <a:lnTo>
                  <a:pt x="0" y="0"/>
                </a:lnTo>
                <a:lnTo>
                  <a:pt x="0" y="8229600"/>
                </a:lnTo>
                <a:lnTo>
                  <a:pt x="6237270" y="8229600"/>
                </a:lnTo>
                <a:lnTo>
                  <a:pt x="6237270" y="0"/>
                </a:lnTo>
                <a:close/>
              </a:path>
            </a:pathLst>
          </a:custGeom>
          <a:blipFill>
            <a:blip r:embed="rId3"/>
            <a:stretch>
              <a:fillRect l="0" t="0" r="0" b="0"/>
            </a:stretch>
          </a:blipFill>
        </p:spPr>
      </p:sp>
      <p:grpSp>
        <p:nvGrpSpPr>
          <p:cNvPr name="Group 4" id="4"/>
          <p:cNvGrpSpPr/>
          <p:nvPr/>
        </p:nvGrpSpPr>
        <p:grpSpPr>
          <a:xfrm rot="5400000">
            <a:off x="-1035622" y="1517288"/>
            <a:ext cx="2771877" cy="3147892"/>
            <a:chOff x="0" y="0"/>
            <a:chExt cx="730042" cy="829074"/>
          </a:xfrm>
        </p:grpSpPr>
        <p:sp>
          <p:nvSpPr>
            <p:cNvPr name="Freeform 5" id="5"/>
            <p:cNvSpPr/>
            <p:nvPr/>
          </p:nvSpPr>
          <p:spPr>
            <a:xfrm flipH="false" flipV="false" rot="0">
              <a:off x="0" y="0"/>
              <a:ext cx="730042" cy="829074"/>
            </a:xfrm>
            <a:custGeom>
              <a:avLst/>
              <a:gdLst/>
              <a:ahLst/>
              <a:cxnLst/>
              <a:rect r="r" b="b" t="t" l="l"/>
              <a:pathLst>
                <a:path h="829074" w="730042">
                  <a:moveTo>
                    <a:pt x="122893" y="0"/>
                  </a:moveTo>
                  <a:lnTo>
                    <a:pt x="607149" y="0"/>
                  </a:lnTo>
                  <a:cubicBezTo>
                    <a:pt x="639742" y="0"/>
                    <a:pt x="671000" y="12948"/>
                    <a:pt x="694047" y="35995"/>
                  </a:cubicBezTo>
                  <a:cubicBezTo>
                    <a:pt x="717094" y="59041"/>
                    <a:pt x="730042" y="90300"/>
                    <a:pt x="730042" y="122893"/>
                  </a:cubicBezTo>
                  <a:lnTo>
                    <a:pt x="730042" y="706181"/>
                  </a:lnTo>
                  <a:cubicBezTo>
                    <a:pt x="730042" y="738774"/>
                    <a:pt x="717094" y="770033"/>
                    <a:pt x="694047" y="793080"/>
                  </a:cubicBezTo>
                  <a:cubicBezTo>
                    <a:pt x="671000" y="816127"/>
                    <a:pt x="639742" y="829074"/>
                    <a:pt x="607149" y="829074"/>
                  </a:cubicBezTo>
                  <a:lnTo>
                    <a:pt x="122893" y="829074"/>
                  </a:lnTo>
                  <a:cubicBezTo>
                    <a:pt x="90300" y="829074"/>
                    <a:pt x="59041" y="816127"/>
                    <a:pt x="35995" y="793080"/>
                  </a:cubicBezTo>
                  <a:cubicBezTo>
                    <a:pt x="12948" y="770033"/>
                    <a:pt x="0" y="738774"/>
                    <a:pt x="0" y="706181"/>
                  </a:cubicBezTo>
                  <a:lnTo>
                    <a:pt x="0" y="122893"/>
                  </a:lnTo>
                  <a:cubicBezTo>
                    <a:pt x="0" y="90300"/>
                    <a:pt x="12948" y="59041"/>
                    <a:pt x="35995" y="35995"/>
                  </a:cubicBezTo>
                  <a:cubicBezTo>
                    <a:pt x="59041" y="12948"/>
                    <a:pt x="90300" y="0"/>
                    <a:pt x="122893" y="0"/>
                  </a:cubicBezTo>
                  <a:close/>
                </a:path>
              </a:pathLst>
            </a:custGeom>
            <a:solidFill>
              <a:srgbClr val="B589FF"/>
            </a:solidFill>
          </p:spPr>
        </p:sp>
        <p:sp>
          <p:nvSpPr>
            <p:cNvPr name="TextBox 6" id="6"/>
            <p:cNvSpPr txBox="true"/>
            <p:nvPr/>
          </p:nvSpPr>
          <p:spPr>
            <a:xfrm>
              <a:off x="0" y="-38100"/>
              <a:ext cx="730042" cy="86717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460621"/>
            <a:ext cx="2178629" cy="568079"/>
            <a:chOff x="0" y="0"/>
            <a:chExt cx="573795" cy="149617"/>
          </a:xfrm>
        </p:grpSpPr>
        <p:sp>
          <p:nvSpPr>
            <p:cNvPr name="Freeform 8" id="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9" id="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0" id="10"/>
          <p:cNvGrpSpPr/>
          <p:nvPr/>
        </p:nvGrpSpPr>
        <p:grpSpPr>
          <a:xfrm rot="0">
            <a:off x="3507958" y="460621"/>
            <a:ext cx="2178629" cy="568079"/>
            <a:chOff x="0" y="0"/>
            <a:chExt cx="573795" cy="149617"/>
          </a:xfrm>
        </p:grpSpPr>
        <p:sp>
          <p:nvSpPr>
            <p:cNvPr name="Freeform 11" id="11"/>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2" id="12"/>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3" id="13"/>
          <p:cNvGrpSpPr/>
          <p:nvPr/>
        </p:nvGrpSpPr>
        <p:grpSpPr>
          <a:xfrm rot="0">
            <a:off x="8474817" y="460621"/>
            <a:ext cx="8784483" cy="568079"/>
            <a:chOff x="0" y="0"/>
            <a:chExt cx="2313609" cy="149617"/>
          </a:xfrm>
        </p:grpSpPr>
        <p:sp>
          <p:nvSpPr>
            <p:cNvPr name="Freeform 14" id="14"/>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5" id="15"/>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Interview Results - 4</a:t>
              </a:r>
            </a:p>
          </p:txBody>
        </p:sp>
      </p:grpSp>
      <p:sp>
        <p:nvSpPr>
          <p:cNvPr name="TextBox 16" id="16"/>
          <p:cNvSpPr txBox="true"/>
          <p:nvPr/>
        </p:nvSpPr>
        <p:spPr>
          <a:xfrm rot="0">
            <a:off x="2615554" y="3574455"/>
            <a:ext cx="13876489" cy="428752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DM Sans"/>
                <a:ea typeface="DM Sans"/>
                <a:cs typeface="DM Sans"/>
                <a:sym typeface="DM Sans"/>
              </a:rPr>
              <a:t>He needs tools that help communicate scale, material, and light accurately to clients and architects early.</a:t>
            </a:r>
          </a:p>
          <a:p>
            <a:pPr algn="l">
              <a:lnSpc>
                <a:spcPts val="3079"/>
              </a:lnSpc>
            </a:pPr>
          </a:p>
          <a:p>
            <a:pPr algn="l" marL="474979" indent="-237490" lvl="1">
              <a:lnSpc>
                <a:spcPts val="3079"/>
              </a:lnSpc>
              <a:buFont typeface="Arial"/>
              <a:buChar char="•"/>
            </a:pPr>
            <a:r>
              <a:rPr lang="en-US" sz="2199">
                <a:solidFill>
                  <a:srgbClr val="000000"/>
                </a:solidFill>
                <a:latin typeface="DM Sans"/>
                <a:ea typeface="DM Sans"/>
                <a:cs typeface="DM Sans"/>
                <a:sym typeface="DM Sans"/>
              </a:rPr>
              <a:t>He needs representations that preserve physical fidelity rather than abstract or stylized outputs.</a:t>
            </a:r>
          </a:p>
          <a:p>
            <a:pPr algn="l">
              <a:lnSpc>
                <a:spcPts val="3079"/>
              </a:lnSpc>
            </a:pPr>
          </a:p>
          <a:p>
            <a:pPr algn="l" marL="474979" indent="-237490" lvl="1">
              <a:lnSpc>
                <a:spcPts val="3079"/>
              </a:lnSpc>
              <a:buFont typeface="Arial"/>
              <a:buChar char="•"/>
            </a:pPr>
            <a:r>
              <a:rPr lang="en-US" sz="2199">
                <a:solidFill>
                  <a:srgbClr val="000000"/>
                </a:solidFill>
                <a:latin typeface="DM Sans"/>
                <a:ea typeface="DM Sans"/>
                <a:cs typeface="DM Sans"/>
                <a:sym typeface="DM Sans"/>
              </a:rPr>
              <a:t>He needs workflows that work with real sites, where the context shapes the design decisions.</a:t>
            </a:r>
          </a:p>
          <a:p>
            <a:pPr algn="l">
              <a:lnSpc>
                <a:spcPts val="3079"/>
              </a:lnSpc>
            </a:pPr>
          </a:p>
          <a:p>
            <a:pPr algn="l" marL="474979" indent="-237490" lvl="1">
              <a:lnSpc>
                <a:spcPts val="3079"/>
              </a:lnSpc>
              <a:buFont typeface="Arial"/>
              <a:buChar char="•"/>
            </a:pPr>
            <a:r>
              <a:rPr lang="en-US" sz="2199">
                <a:solidFill>
                  <a:srgbClr val="000000"/>
                </a:solidFill>
                <a:latin typeface="DM Sans"/>
                <a:ea typeface="DM Sans"/>
                <a:cs typeface="DM Sans"/>
                <a:sym typeface="DM Sans"/>
              </a:rPr>
              <a:t>He needs tools that reduce misalignment without limiting creative authority or control.</a:t>
            </a:r>
          </a:p>
          <a:p>
            <a:pPr algn="l">
              <a:lnSpc>
                <a:spcPts val="3079"/>
              </a:lnSpc>
            </a:pPr>
          </a:p>
          <a:p>
            <a:pPr algn="l" marL="474979" indent="-237490" lvl="1">
              <a:lnSpc>
                <a:spcPts val="3079"/>
              </a:lnSpc>
              <a:buFont typeface="Arial"/>
              <a:buChar char="•"/>
            </a:pPr>
            <a:r>
              <a:rPr lang="en-US" sz="2199">
                <a:solidFill>
                  <a:srgbClr val="000000"/>
                </a:solidFill>
                <a:latin typeface="DM Sans"/>
                <a:ea typeface="DM Sans"/>
                <a:cs typeface="DM Sans"/>
                <a:sym typeface="DM Sans"/>
              </a:rPr>
              <a:t>He needs technologies that respect craftsmanship and material knowledge instead of replacing them.</a:t>
            </a:r>
          </a:p>
          <a:p>
            <a:pPr algn="l">
              <a:lnSpc>
                <a:spcPts val="3079"/>
              </a:lnSpc>
            </a:pPr>
          </a:p>
        </p:txBody>
      </p:sp>
      <p:sp>
        <p:nvSpPr>
          <p:cNvPr name="AutoShape 17" id="17"/>
          <p:cNvSpPr/>
          <p:nvPr/>
        </p:nvSpPr>
        <p:spPr>
          <a:xfrm flipH="true">
            <a:off x="2311805" y="3081708"/>
            <a:ext cx="6693560" cy="0"/>
          </a:xfrm>
          <a:prstGeom prst="line">
            <a:avLst/>
          </a:prstGeom>
          <a:ln cap="flat" w="19050">
            <a:solidFill>
              <a:srgbClr val="000000"/>
            </a:solidFill>
            <a:prstDash val="solid"/>
            <a:headEnd type="none" len="sm" w="sm"/>
            <a:tailEnd type="none" len="sm" w="sm"/>
          </a:ln>
        </p:spPr>
      </p:sp>
      <p:sp>
        <p:nvSpPr>
          <p:cNvPr name="TextBox 18" id="18"/>
          <p:cNvSpPr txBox="true"/>
          <p:nvPr/>
        </p:nvSpPr>
        <p:spPr>
          <a:xfrm rot="0">
            <a:off x="2615554" y="1715212"/>
            <a:ext cx="6086062" cy="1226820"/>
          </a:xfrm>
          <a:prstGeom prst="rect">
            <a:avLst/>
          </a:prstGeom>
        </p:spPr>
        <p:txBody>
          <a:bodyPr anchor="t" rtlCol="false" tIns="0" lIns="0" bIns="0" rIns="0">
            <a:spAutoFit/>
          </a:bodyPr>
          <a:lstStyle/>
          <a:p>
            <a:pPr algn="l">
              <a:lnSpc>
                <a:spcPts val="10080"/>
              </a:lnSpc>
              <a:spcBef>
                <a:spcPct val="0"/>
              </a:spcBef>
            </a:pPr>
            <a:r>
              <a:rPr lang="en-US" sz="7200" b="true">
                <a:solidFill>
                  <a:srgbClr val="000000"/>
                </a:solidFill>
                <a:latin typeface="DM Sans Bold"/>
                <a:ea typeface="DM Sans Bold"/>
                <a:cs typeface="DM Sans Bold"/>
                <a:sym typeface="DM Sans Bold"/>
              </a:rPr>
              <a:t>Key Needs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30736" y="-4363225"/>
            <a:ext cx="7838694" cy="8229600"/>
          </a:xfrm>
          <a:custGeom>
            <a:avLst/>
            <a:gdLst/>
            <a:ahLst/>
            <a:cxnLst/>
            <a:rect r="r" b="b" t="t" l="l"/>
            <a:pathLst>
              <a:path h="8229600" w="7838694">
                <a:moveTo>
                  <a:pt x="0" y="0"/>
                </a:moveTo>
                <a:lnTo>
                  <a:pt x="7838694" y="0"/>
                </a:lnTo>
                <a:lnTo>
                  <a:pt x="783869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870108" y="744661"/>
            <a:ext cx="7838694" cy="8229600"/>
          </a:xfrm>
          <a:custGeom>
            <a:avLst/>
            <a:gdLst/>
            <a:ahLst/>
            <a:cxnLst/>
            <a:rect r="r" b="b" t="t" l="l"/>
            <a:pathLst>
              <a:path h="8229600" w="7838694">
                <a:moveTo>
                  <a:pt x="0" y="0"/>
                </a:moveTo>
                <a:lnTo>
                  <a:pt x="7838694" y="0"/>
                </a:lnTo>
                <a:lnTo>
                  <a:pt x="7838694" y="8229600"/>
                </a:lnTo>
                <a:lnTo>
                  <a:pt x="0" y="8229600"/>
                </a:lnTo>
                <a:lnTo>
                  <a:pt x="0" y="0"/>
                </a:lnTo>
                <a:close/>
              </a:path>
            </a:pathLst>
          </a:custGeom>
          <a:blipFill>
            <a:blip r:embed="rId2"/>
            <a:stretch>
              <a:fillRect l="0" t="0" r="0" b="0"/>
            </a:stretch>
          </a:blipFill>
        </p:spPr>
      </p:sp>
      <p:grpSp>
        <p:nvGrpSpPr>
          <p:cNvPr name="Group 4" id="4"/>
          <p:cNvGrpSpPr/>
          <p:nvPr/>
        </p:nvGrpSpPr>
        <p:grpSpPr>
          <a:xfrm rot="5400000">
            <a:off x="5155222" y="-863702"/>
            <a:ext cx="7977555" cy="16230600"/>
            <a:chOff x="0" y="0"/>
            <a:chExt cx="2101085" cy="4274726"/>
          </a:xfrm>
        </p:grpSpPr>
        <p:sp>
          <p:nvSpPr>
            <p:cNvPr name="Freeform 5" id="5"/>
            <p:cNvSpPr/>
            <p:nvPr/>
          </p:nvSpPr>
          <p:spPr>
            <a:xfrm flipH="false" flipV="false" rot="0">
              <a:off x="0" y="0"/>
              <a:ext cx="2101085" cy="4274726"/>
            </a:xfrm>
            <a:custGeom>
              <a:avLst/>
              <a:gdLst/>
              <a:ahLst/>
              <a:cxnLst/>
              <a:rect r="r" b="b" t="t" l="l"/>
              <a:pathLst>
                <a:path h="4274726" w="2101085">
                  <a:moveTo>
                    <a:pt x="53375" y="0"/>
                  </a:moveTo>
                  <a:lnTo>
                    <a:pt x="2047709" y="0"/>
                  </a:lnTo>
                  <a:cubicBezTo>
                    <a:pt x="2077188" y="0"/>
                    <a:pt x="2101085" y="23897"/>
                    <a:pt x="2101085" y="53375"/>
                  </a:cubicBezTo>
                  <a:lnTo>
                    <a:pt x="2101085" y="4221350"/>
                  </a:lnTo>
                  <a:cubicBezTo>
                    <a:pt x="2101085" y="4235507"/>
                    <a:pt x="2095461" y="4249083"/>
                    <a:pt x="2085451" y="4259093"/>
                  </a:cubicBezTo>
                  <a:cubicBezTo>
                    <a:pt x="2075441" y="4269103"/>
                    <a:pt x="2061865" y="4274726"/>
                    <a:pt x="2047709" y="4274726"/>
                  </a:cubicBezTo>
                  <a:lnTo>
                    <a:pt x="53375" y="4274726"/>
                  </a:lnTo>
                  <a:cubicBezTo>
                    <a:pt x="39219" y="4274726"/>
                    <a:pt x="25643" y="4269103"/>
                    <a:pt x="15633" y="4259093"/>
                  </a:cubicBezTo>
                  <a:cubicBezTo>
                    <a:pt x="5623" y="4249083"/>
                    <a:pt x="0" y="4235507"/>
                    <a:pt x="0" y="4221350"/>
                  </a:cubicBezTo>
                  <a:lnTo>
                    <a:pt x="0" y="53375"/>
                  </a:lnTo>
                  <a:cubicBezTo>
                    <a:pt x="0" y="39219"/>
                    <a:pt x="5623" y="25643"/>
                    <a:pt x="15633" y="15633"/>
                  </a:cubicBezTo>
                  <a:cubicBezTo>
                    <a:pt x="25643" y="5623"/>
                    <a:pt x="39219" y="0"/>
                    <a:pt x="53375" y="0"/>
                  </a:cubicBezTo>
                  <a:close/>
                </a:path>
              </a:pathLst>
            </a:custGeom>
            <a:solidFill>
              <a:srgbClr val="B589FF"/>
            </a:solidFill>
          </p:spPr>
        </p:sp>
        <p:sp>
          <p:nvSpPr>
            <p:cNvPr name="TextBox 6" id="6"/>
            <p:cNvSpPr txBox="true"/>
            <p:nvPr/>
          </p:nvSpPr>
          <p:spPr>
            <a:xfrm>
              <a:off x="0" y="-38100"/>
              <a:ext cx="2101085" cy="4312826"/>
            </a:xfrm>
            <a:prstGeom prst="rect">
              <a:avLst/>
            </a:prstGeom>
          </p:spPr>
          <p:txBody>
            <a:bodyPr anchor="ctr" rtlCol="false" tIns="50800" lIns="50800" bIns="50800" rIns="50800"/>
            <a:lstStyle/>
            <a:p>
              <a:pPr algn="ctr">
                <a:lnSpc>
                  <a:spcPts val="2659"/>
                </a:lnSpc>
              </a:pPr>
            </a:p>
          </p:txBody>
        </p:sp>
      </p:grpSp>
      <p:graphicFrame>
        <p:nvGraphicFramePr>
          <p:cNvPr name="Table 7" id="7"/>
          <p:cNvGraphicFramePr>
            <a:graphicFrameLocks noGrp="true"/>
          </p:cNvGraphicFramePr>
          <p:nvPr/>
        </p:nvGraphicFramePr>
        <p:xfrm>
          <a:off x="2912750" y="3506748"/>
          <a:ext cx="12095983" cy="6549891"/>
        </p:xfrm>
        <a:graphic>
          <a:graphicData uri="http://schemas.openxmlformats.org/drawingml/2006/table">
            <a:tbl>
              <a:tblPr/>
              <a:tblGrid>
                <a:gridCol w="6234182"/>
                <a:gridCol w="5861801"/>
              </a:tblGrid>
              <a:tr h="1732299">
                <a:tc>
                  <a:txBody>
                    <a:bodyPr anchor="t" rtlCol="false"/>
                    <a:lstStyle/>
                    <a:p>
                      <a:pPr algn="ctr">
                        <a:lnSpc>
                          <a:spcPts val="3079"/>
                        </a:lnSpc>
                        <a:defRPr/>
                      </a:pPr>
                      <a:r>
                        <a:rPr lang="en-US" sz="2199">
                          <a:solidFill>
                            <a:srgbClr val="000000"/>
                          </a:solidFill>
                          <a:latin typeface="DM Sans"/>
                          <a:ea typeface="DM Sans"/>
                          <a:cs typeface="DM Sans"/>
                          <a:sym typeface="DM Sans"/>
                        </a:rPr>
                        <a:t>Design ideation succeeds through </a:t>
                      </a:r>
                      <a:r>
                        <a:rPr lang="en-US" sz="2199" b="true">
                          <a:solidFill>
                            <a:srgbClr val="000000"/>
                          </a:solidFill>
                          <a:latin typeface="DM Sans Bold"/>
                          <a:ea typeface="DM Sans Bold"/>
                          <a:cs typeface="DM Sans Bold"/>
                          <a:sym typeface="DM Sans Bold"/>
                        </a:rPr>
                        <a:t>communication</a:t>
                      </a:r>
                      <a:r>
                        <a:rPr lang="en-US" sz="2199">
                          <a:solidFill>
                            <a:srgbClr val="000000"/>
                          </a:solidFill>
                          <a:latin typeface="DM Sans"/>
                          <a:ea typeface="DM Sans"/>
                          <a:cs typeface="DM Sans"/>
                          <a:sym typeface="DM Sans"/>
                        </a:rPr>
                        <a:t> and </a:t>
                      </a:r>
                      <a:r>
                        <a:rPr lang="en-US" sz="2199" b="true">
                          <a:solidFill>
                            <a:srgbClr val="000000"/>
                          </a:solidFill>
                          <a:latin typeface="DM Sans Bold"/>
                          <a:ea typeface="DM Sans Bold"/>
                          <a:cs typeface="DM Sans Bold"/>
                          <a:sym typeface="DM Sans Bold"/>
                        </a:rPr>
                        <a:t>mutual understanding</a:t>
                      </a:r>
                      <a:r>
                        <a:rPr lang="en-US" sz="2199">
                          <a:solidFill>
                            <a:srgbClr val="000000"/>
                          </a:solidFill>
                          <a:latin typeface="DM Sans"/>
                          <a:ea typeface="DM Sans"/>
                          <a:cs typeface="DM Sans"/>
                          <a:sym typeface="DM Sans"/>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BFFFF"/>
                    </a:solidFill>
                  </a:tcPr>
                </a:tc>
                <a:tc>
                  <a:txBody>
                    <a:bodyPr anchor="t" rtlCol="false"/>
                    <a:lstStyle/>
                    <a:p>
                      <a:pPr algn="ctr">
                        <a:lnSpc>
                          <a:spcPts val="3079"/>
                        </a:lnSpc>
                        <a:defRPr/>
                      </a:pPr>
                      <a:r>
                        <a:rPr lang="en-US" sz="2199" b="true">
                          <a:solidFill>
                            <a:srgbClr val="000000"/>
                          </a:solidFill>
                          <a:latin typeface="DM Sans Bold"/>
                          <a:ea typeface="DM Sans Bold"/>
                          <a:cs typeface="DM Sans Bold"/>
                          <a:sym typeface="DM Sans Bold"/>
                        </a:rPr>
                        <a:t>Inspriation is collected accumulatively and continuously over time.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BFFFF"/>
                    </a:solidFill>
                  </a:tcPr>
                </a:tc>
              </a:tr>
              <a:tr h="1732299">
                <a:tc>
                  <a:txBody>
                    <a:bodyPr anchor="t" rtlCol="false"/>
                    <a:lstStyle/>
                    <a:p>
                      <a:pPr algn="ctr">
                        <a:lnSpc>
                          <a:spcPts val="3079"/>
                        </a:lnSpc>
                        <a:defRPr/>
                      </a:pPr>
                      <a:r>
                        <a:rPr lang="en-US" sz="2199">
                          <a:solidFill>
                            <a:srgbClr val="000000"/>
                          </a:solidFill>
                          <a:latin typeface="DM Sans"/>
                          <a:ea typeface="DM Sans"/>
                          <a:cs typeface="DM Sans"/>
                          <a:sym typeface="DM Sans"/>
                        </a:rPr>
                        <a:t>AI is most valuable in </a:t>
                      </a:r>
                      <a:r>
                        <a:rPr lang="en-US" sz="2199" b="true">
                          <a:solidFill>
                            <a:srgbClr val="000000"/>
                          </a:solidFill>
                          <a:latin typeface="DM Sans Bold"/>
                          <a:ea typeface="DM Sans Bold"/>
                          <a:cs typeface="DM Sans Bold"/>
                          <a:sym typeface="DM Sans Bold"/>
                        </a:rPr>
                        <a:t>early exploration</a:t>
                      </a:r>
                      <a:r>
                        <a:rPr lang="en-US" sz="2199">
                          <a:solidFill>
                            <a:srgbClr val="000000"/>
                          </a:solidFill>
                          <a:latin typeface="DM Sans"/>
                          <a:ea typeface="DM Sans"/>
                          <a:cs typeface="DM Sans"/>
                          <a:sym typeface="DM Sans"/>
                        </a:rPr>
                        <a:t>, but becomes </a:t>
                      </a:r>
                      <a:r>
                        <a:rPr lang="en-US" sz="2199" b="true">
                          <a:solidFill>
                            <a:srgbClr val="000000"/>
                          </a:solidFill>
                          <a:latin typeface="DM Sans Bold"/>
                          <a:ea typeface="DM Sans Bold"/>
                          <a:cs typeface="DM Sans Bold"/>
                          <a:sym typeface="DM Sans Bold"/>
                        </a:rPr>
                        <a:t>less controllable</a:t>
                      </a:r>
                      <a:r>
                        <a:rPr lang="en-US" sz="2199">
                          <a:solidFill>
                            <a:srgbClr val="000000"/>
                          </a:solidFill>
                          <a:latin typeface="DM Sans"/>
                          <a:ea typeface="DM Sans"/>
                          <a:cs typeface="DM Sans"/>
                          <a:sym typeface="DM Sans"/>
                        </a:rPr>
                        <a:t> as ideation progresses.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b="true">
                          <a:solidFill>
                            <a:srgbClr val="000000"/>
                          </a:solidFill>
                          <a:latin typeface="DM Sans Bold"/>
                          <a:ea typeface="DM Sans Bold"/>
                          <a:cs typeface="DM Sans Bold"/>
                          <a:sym typeface="DM Sans Bold"/>
                        </a:rPr>
                        <a:t>Digital tools should support predictable, low-friction exploration.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BFFFF"/>
                    </a:solidFill>
                  </a:tcPr>
                </a:tc>
              </a:tr>
              <a:tr h="1352994">
                <a:tc>
                  <a:txBody>
                    <a:bodyPr anchor="t" rtlCol="false"/>
                    <a:lstStyle/>
                    <a:p>
                      <a:pPr algn="ctr">
                        <a:lnSpc>
                          <a:spcPts val="3079"/>
                        </a:lnSpc>
                        <a:defRPr/>
                      </a:pPr>
                      <a:r>
                        <a:rPr lang="en-US" sz="2199">
                          <a:solidFill>
                            <a:srgbClr val="000000"/>
                          </a:solidFill>
                          <a:latin typeface="DM Sans"/>
                          <a:ea typeface="DM Sans"/>
                          <a:cs typeface="DM Sans"/>
                          <a:sym typeface="DM Sans"/>
                        </a:rPr>
                        <a:t>Using AI in ideation process is shifting labor </a:t>
                      </a:r>
                      <a:r>
                        <a:rPr lang="en-US" sz="2199" b="true">
                          <a:solidFill>
                            <a:srgbClr val="000000"/>
                          </a:solidFill>
                          <a:latin typeface="DM Sans Bold"/>
                          <a:ea typeface="DM Sans Bold"/>
                          <a:cs typeface="DM Sans Bold"/>
                          <a:sym typeface="DM Sans Bold"/>
                        </a:rPr>
                        <a:t>from making to deciding</a:t>
                      </a:r>
                      <a:r>
                        <a:rPr lang="en-US" sz="2199">
                          <a:solidFill>
                            <a:srgbClr val="000000"/>
                          </a:solidFill>
                          <a:latin typeface="DM Sans"/>
                          <a:ea typeface="DM Sans"/>
                          <a:cs typeface="DM Sans"/>
                          <a:sym typeface="DM Sans"/>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b="true">
                          <a:solidFill>
                            <a:srgbClr val="000000"/>
                          </a:solidFill>
                          <a:latin typeface="DM Sans Bold"/>
                          <a:ea typeface="DM Sans Bold"/>
                          <a:cs typeface="DM Sans Bold"/>
                          <a:sym typeface="DM Sans Bold"/>
                        </a:rPr>
                        <a:t>Time management</a:t>
                      </a:r>
                      <a:r>
                        <a:rPr lang="en-US" sz="2199">
                          <a:solidFill>
                            <a:srgbClr val="000000"/>
                          </a:solidFill>
                          <a:latin typeface="DM Sans"/>
                          <a:ea typeface="DM Sans"/>
                          <a:cs typeface="DM Sans"/>
                          <a:sym typeface="DM Sans"/>
                        </a:rPr>
                        <a:t> and </a:t>
                      </a:r>
                      <a:r>
                        <a:rPr lang="en-US" sz="2199" b="true">
                          <a:solidFill>
                            <a:srgbClr val="000000"/>
                          </a:solidFill>
                          <a:latin typeface="DM Sans Bold"/>
                          <a:ea typeface="DM Sans Bold"/>
                          <a:cs typeface="DM Sans Bold"/>
                          <a:sym typeface="DM Sans Bold"/>
                        </a:rPr>
                        <a:t>multitasking</a:t>
                      </a:r>
                      <a:r>
                        <a:rPr lang="en-US" sz="2199">
                          <a:solidFill>
                            <a:srgbClr val="000000"/>
                          </a:solidFill>
                          <a:latin typeface="DM Sans"/>
                          <a:ea typeface="DM Sans"/>
                          <a:cs typeface="DM Sans"/>
                          <a:sym typeface="DM Sans"/>
                        </a:rPr>
                        <a:t> are crucial.</a:t>
                      </a:r>
                      <a:r>
                        <a:rPr lang="en-US" sz="2199" b="true">
                          <a:solidFill>
                            <a:srgbClr val="000000"/>
                          </a:solidFill>
                          <a:latin typeface="DM Sans Bold"/>
                          <a:ea typeface="DM Sans Bold"/>
                          <a:cs typeface="DM Sans Bold"/>
                          <a:sym typeface="DM Sans Bold"/>
                        </a:rPr>
                        <a:t>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BFFFF"/>
                    </a:solidFill>
                  </a:tcPr>
                </a:tc>
              </a:tr>
              <a:tr h="1732299">
                <a:tc>
                  <a:txBody>
                    <a:bodyPr anchor="t" rtlCol="false"/>
                    <a:lstStyle/>
                    <a:p>
                      <a:pPr algn="ctr">
                        <a:lnSpc>
                          <a:spcPts val="3079"/>
                        </a:lnSpc>
                        <a:defRPr/>
                      </a:pPr>
                      <a:r>
                        <a:rPr lang="en-US" sz="2199">
                          <a:solidFill>
                            <a:srgbClr val="000000"/>
                          </a:solidFill>
                          <a:latin typeface="DM Sans"/>
                          <a:ea typeface="DM Sans"/>
                          <a:cs typeface="DM Sans"/>
                          <a:sym typeface="DM Sans"/>
                        </a:rPr>
                        <a:t>A personal </a:t>
                      </a:r>
                      <a:r>
                        <a:rPr lang="en-US" sz="2199" b="true">
                          <a:solidFill>
                            <a:srgbClr val="000000"/>
                          </a:solidFill>
                          <a:latin typeface="DM Sans Bold"/>
                          <a:ea typeface="DM Sans Bold"/>
                          <a:cs typeface="DM Sans Bold"/>
                          <a:sym typeface="DM Sans Bold"/>
                        </a:rPr>
                        <a:t>database &amp; library </a:t>
                      </a:r>
                      <a:r>
                        <a:rPr lang="en-US" sz="2199">
                          <a:solidFill>
                            <a:srgbClr val="000000"/>
                          </a:solidFill>
                          <a:latin typeface="DM Sans"/>
                          <a:ea typeface="DM Sans"/>
                          <a:cs typeface="DM Sans"/>
                          <a:sym typeface="DM Sans"/>
                        </a:rPr>
                        <a:t>enables systematic </a:t>
                      </a:r>
                      <a:r>
                        <a:rPr lang="en-US" sz="2199" b="true">
                          <a:solidFill>
                            <a:srgbClr val="000000"/>
                          </a:solidFill>
                          <a:latin typeface="DM Sans Bold"/>
                          <a:ea typeface="DM Sans Bold"/>
                          <a:cs typeface="DM Sans Bold"/>
                          <a:sym typeface="DM Sans Bold"/>
                        </a:rPr>
                        <a:t>knowledge building</a:t>
                      </a:r>
                      <a:r>
                        <a:rPr lang="en-US" sz="2199">
                          <a:solidFill>
                            <a:srgbClr val="000000"/>
                          </a:solidFill>
                          <a:latin typeface="DM Sans"/>
                          <a:ea typeface="DM Sans"/>
                          <a:cs typeface="DM Sans"/>
                          <a:sym typeface="DM Sans"/>
                        </a:rPr>
                        <a:t> &amp; </a:t>
                      </a:r>
                      <a:r>
                        <a:rPr lang="en-US" sz="2199" b="true">
                          <a:solidFill>
                            <a:srgbClr val="000000"/>
                          </a:solidFill>
                          <a:latin typeface="DM Sans Bold"/>
                          <a:ea typeface="DM Sans Bold"/>
                          <a:cs typeface="DM Sans Bold"/>
                          <a:sym typeface="DM Sans Bold"/>
                        </a:rPr>
                        <a:t>rapid ideation</a:t>
                      </a:r>
                      <a:r>
                        <a:rPr lang="en-US" sz="2199">
                          <a:solidFill>
                            <a:srgbClr val="000000"/>
                          </a:solidFill>
                          <a:latin typeface="DM Sans"/>
                          <a:ea typeface="DM Sans"/>
                          <a:cs typeface="DM Sans"/>
                          <a:sym typeface="DM Sans"/>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BFFFF"/>
                    </a:solidFill>
                  </a:tcPr>
                </a:tc>
                <a:tc>
                  <a:txBody>
                    <a:bodyPr anchor="t" rtlCol="false"/>
                    <a:lstStyle/>
                    <a:p>
                      <a:pPr algn="ctr">
                        <a:lnSpc>
                          <a:spcPts val="3079"/>
                        </a:lnSpc>
                        <a:defRPr/>
                      </a:pPr>
                      <a:r>
                        <a:rPr lang="en-US" sz="2199" b="true">
                          <a:solidFill>
                            <a:srgbClr val="000000"/>
                          </a:solidFill>
                          <a:latin typeface="DM Sans Bold"/>
                          <a:ea typeface="DM Sans Bold"/>
                          <a:cs typeface="DM Sans Bold"/>
                          <a:sym typeface="DM Sans Bold"/>
                        </a:rPr>
                        <a:t>Human agency is central for designers. </a:t>
                      </a:r>
                      <a:endParaRPr lang="en-US" sz="1100"/>
                    </a:p>
                    <a:p>
                      <a:pPr algn="ctr">
                        <a:lnSpc>
                          <a:spcPts val="3079"/>
                        </a:lnSpc>
                      </a:pPr>
                      <a:r>
                        <a:rPr lang="en-US" sz="2199" b="true">
                          <a:solidFill>
                            <a:srgbClr val="000000"/>
                          </a:solidFill>
                          <a:latin typeface="DM Sans Bold"/>
                          <a:ea typeface="DM Sans Bold"/>
                          <a:cs typeface="DM Sans Bold"/>
                          <a:sym typeface="DM Sans Bold"/>
                        </a:rPr>
                        <a:t>AI should assist intention.</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BFFFF"/>
                    </a:solidFill>
                  </a:tcPr>
                </a:tc>
              </a:tr>
            </a:tbl>
          </a:graphicData>
        </a:graphic>
      </p:graphicFrame>
      <p:sp>
        <p:nvSpPr>
          <p:cNvPr name="TextBox 8" id="8"/>
          <p:cNvSpPr txBox="true"/>
          <p:nvPr/>
        </p:nvSpPr>
        <p:spPr>
          <a:xfrm rot="0">
            <a:off x="2285876" y="1640947"/>
            <a:ext cx="13716247" cy="1226820"/>
          </a:xfrm>
          <a:prstGeom prst="rect">
            <a:avLst/>
          </a:prstGeom>
        </p:spPr>
        <p:txBody>
          <a:bodyPr anchor="t" rtlCol="false" tIns="0" lIns="0" bIns="0" rIns="0">
            <a:spAutoFit/>
          </a:bodyPr>
          <a:lstStyle/>
          <a:p>
            <a:pPr algn="ctr">
              <a:lnSpc>
                <a:spcPts val="10080"/>
              </a:lnSpc>
              <a:spcBef>
                <a:spcPct val="0"/>
              </a:spcBef>
            </a:pPr>
            <a:r>
              <a:rPr lang="en-US" b="true" sz="7200">
                <a:solidFill>
                  <a:srgbClr val="000000"/>
                </a:solidFill>
                <a:latin typeface="DM Sans Bold"/>
                <a:ea typeface="DM Sans Bold"/>
                <a:cs typeface="DM Sans Bold"/>
                <a:sym typeface="DM Sans Bold"/>
              </a:rPr>
              <a:t>Key Learnings</a:t>
            </a:r>
          </a:p>
        </p:txBody>
      </p:sp>
      <p:grpSp>
        <p:nvGrpSpPr>
          <p:cNvPr name="Group 9" id="9"/>
          <p:cNvGrpSpPr/>
          <p:nvPr/>
        </p:nvGrpSpPr>
        <p:grpSpPr>
          <a:xfrm rot="0">
            <a:off x="1028700" y="460621"/>
            <a:ext cx="2178629" cy="568079"/>
            <a:chOff x="0" y="0"/>
            <a:chExt cx="573795" cy="149617"/>
          </a:xfrm>
        </p:grpSpPr>
        <p:sp>
          <p:nvSpPr>
            <p:cNvPr name="Freeform 10" id="10"/>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1" id="11"/>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2" id="12"/>
          <p:cNvGrpSpPr/>
          <p:nvPr/>
        </p:nvGrpSpPr>
        <p:grpSpPr>
          <a:xfrm rot="0">
            <a:off x="3507958" y="460621"/>
            <a:ext cx="2178629" cy="568079"/>
            <a:chOff x="0" y="0"/>
            <a:chExt cx="573795" cy="149617"/>
          </a:xfrm>
        </p:grpSpPr>
        <p:sp>
          <p:nvSpPr>
            <p:cNvPr name="Freeform 13" id="13"/>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4" id="14"/>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5" id="15"/>
          <p:cNvGrpSpPr/>
          <p:nvPr/>
        </p:nvGrpSpPr>
        <p:grpSpPr>
          <a:xfrm rot="0">
            <a:off x="8474817" y="460621"/>
            <a:ext cx="8784483" cy="568079"/>
            <a:chOff x="0" y="0"/>
            <a:chExt cx="2313609" cy="149617"/>
          </a:xfrm>
        </p:grpSpPr>
        <p:sp>
          <p:nvSpPr>
            <p:cNvPr name="Freeform 16" id="16"/>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7" id="17"/>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Key Learning</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986000">
            <a:off x="10551914" y="-2558428"/>
            <a:ext cx="9288740" cy="10392996"/>
          </a:xfrm>
          <a:custGeom>
            <a:avLst/>
            <a:gdLst/>
            <a:ahLst/>
            <a:cxnLst/>
            <a:rect r="r" b="b" t="t" l="l"/>
            <a:pathLst>
              <a:path h="10392996" w="9288740">
                <a:moveTo>
                  <a:pt x="0" y="0"/>
                </a:moveTo>
                <a:lnTo>
                  <a:pt x="9288739" y="0"/>
                </a:lnTo>
                <a:lnTo>
                  <a:pt x="9288739" y="10392995"/>
                </a:lnTo>
                <a:lnTo>
                  <a:pt x="0" y="10392995"/>
                </a:lnTo>
                <a:lnTo>
                  <a:pt x="0" y="0"/>
                </a:lnTo>
                <a:close/>
              </a:path>
            </a:pathLst>
          </a:custGeom>
          <a:blipFill>
            <a:blip r:embed="rId2"/>
            <a:stretch>
              <a:fillRect l="0" t="0" r="0" b="0"/>
            </a:stretch>
          </a:blipFill>
        </p:spPr>
      </p:sp>
      <p:sp>
        <p:nvSpPr>
          <p:cNvPr name="AutoShape 3" id="3"/>
          <p:cNvSpPr/>
          <p:nvPr/>
        </p:nvSpPr>
        <p:spPr>
          <a:xfrm flipH="true">
            <a:off x="1028700" y="2638070"/>
            <a:ext cx="8115300" cy="0"/>
          </a:xfrm>
          <a:prstGeom prst="line">
            <a:avLst/>
          </a:prstGeom>
          <a:ln cap="flat" w="19050">
            <a:solidFill>
              <a:srgbClr val="000000"/>
            </a:solidFill>
            <a:prstDash val="solid"/>
            <a:headEnd type="none" len="sm" w="sm"/>
            <a:tailEnd type="none" len="sm" w="sm"/>
          </a:ln>
        </p:spPr>
      </p:sp>
      <p:sp>
        <p:nvSpPr>
          <p:cNvPr name="TextBox 4" id="4"/>
          <p:cNvSpPr txBox="true"/>
          <p:nvPr/>
        </p:nvSpPr>
        <p:spPr>
          <a:xfrm rot="0">
            <a:off x="1028700" y="1111920"/>
            <a:ext cx="6086062" cy="1226820"/>
          </a:xfrm>
          <a:prstGeom prst="rect">
            <a:avLst/>
          </a:prstGeom>
        </p:spPr>
        <p:txBody>
          <a:bodyPr anchor="t" rtlCol="false" tIns="0" lIns="0" bIns="0" rIns="0">
            <a:spAutoFit/>
          </a:bodyPr>
          <a:lstStyle/>
          <a:p>
            <a:pPr algn="l">
              <a:lnSpc>
                <a:spcPts val="10080"/>
              </a:lnSpc>
              <a:spcBef>
                <a:spcPct val="0"/>
              </a:spcBef>
            </a:pPr>
            <a:r>
              <a:rPr lang="en-US" sz="7200" b="true">
                <a:solidFill>
                  <a:srgbClr val="000000"/>
                </a:solidFill>
                <a:latin typeface="DM Sans Bold"/>
                <a:ea typeface="DM Sans Bold"/>
                <a:cs typeface="DM Sans Bold"/>
                <a:sym typeface="DM Sans Bold"/>
              </a:rPr>
              <a:t>What’s Next?</a:t>
            </a:r>
          </a:p>
        </p:txBody>
      </p:sp>
      <p:sp>
        <p:nvSpPr>
          <p:cNvPr name="TextBox 5" id="5"/>
          <p:cNvSpPr txBox="true"/>
          <p:nvPr/>
        </p:nvSpPr>
        <p:spPr>
          <a:xfrm rot="0">
            <a:off x="2199685" y="4758134"/>
            <a:ext cx="4721620" cy="2506980"/>
          </a:xfrm>
          <a:prstGeom prst="rect">
            <a:avLst/>
          </a:prstGeom>
        </p:spPr>
        <p:txBody>
          <a:bodyPr anchor="t" rtlCol="false" tIns="0" lIns="0" bIns="0" rIns="0">
            <a:spAutoFit/>
          </a:bodyPr>
          <a:lstStyle/>
          <a:p>
            <a:pPr algn="l" marL="388620" indent="-194310" lvl="1">
              <a:lnSpc>
                <a:spcPts val="2520"/>
              </a:lnSpc>
              <a:buFont typeface="Arial"/>
              <a:buChar char="•"/>
            </a:pPr>
            <a:r>
              <a:rPr lang="en-US" sz="1800" spc="179">
                <a:solidFill>
                  <a:srgbClr val="000000"/>
                </a:solidFill>
                <a:latin typeface="DM Sans"/>
                <a:ea typeface="DM Sans"/>
                <a:cs typeface="DM Sans"/>
                <a:sym typeface="DM Sans"/>
              </a:rPr>
              <a:t>How do they communicate their ideas and collaborate?</a:t>
            </a:r>
          </a:p>
          <a:p>
            <a:pPr algn="l" marL="388620" indent="-194310" lvl="1">
              <a:lnSpc>
                <a:spcPts val="2520"/>
              </a:lnSpc>
              <a:buFont typeface="Arial"/>
              <a:buChar char="•"/>
            </a:pPr>
            <a:r>
              <a:rPr lang="en-US" sz="1800" spc="179">
                <a:solidFill>
                  <a:srgbClr val="000000"/>
                </a:solidFill>
                <a:latin typeface="DM Sans"/>
                <a:ea typeface="DM Sans"/>
                <a:cs typeface="DM Sans"/>
                <a:sym typeface="DM Sans"/>
              </a:rPr>
              <a:t>How inspiration is collected over time vs. under deadlines</a:t>
            </a:r>
          </a:p>
          <a:p>
            <a:pPr algn="l" marL="388620" indent="-194310" lvl="1">
              <a:lnSpc>
                <a:spcPts val="2520"/>
              </a:lnSpc>
              <a:buFont typeface="Arial"/>
              <a:buChar char="•"/>
            </a:pPr>
            <a:r>
              <a:rPr lang="en-US" sz="1800" spc="179">
                <a:solidFill>
                  <a:srgbClr val="000000"/>
                </a:solidFill>
                <a:latin typeface="DM Sans"/>
                <a:ea typeface="DM Sans"/>
                <a:cs typeface="DM Sans"/>
                <a:sym typeface="DM Sans"/>
              </a:rPr>
              <a:t>Where AI currently fits and where it fails in their workflows</a:t>
            </a:r>
          </a:p>
          <a:p>
            <a:pPr algn="l" marL="388620" indent="-194310" lvl="1">
              <a:lnSpc>
                <a:spcPts val="2520"/>
              </a:lnSpc>
              <a:buFont typeface="Arial"/>
              <a:buChar char="•"/>
            </a:pPr>
            <a:r>
              <a:rPr lang="en-US" sz="1800" spc="179">
                <a:solidFill>
                  <a:srgbClr val="000000"/>
                </a:solidFill>
                <a:latin typeface="DM Sans"/>
                <a:ea typeface="DM Sans"/>
                <a:cs typeface="DM Sans"/>
                <a:sym typeface="DM Sans"/>
              </a:rPr>
              <a:t>Moments where designers feel in control vs. constrained by tools.</a:t>
            </a:r>
          </a:p>
        </p:txBody>
      </p:sp>
      <p:grpSp>
        <p:nvGrpSpPr>
          <p:cNvPr name="Group 6" id="6"/>
          <p:cNvGrpSpPr/>
          <p:nvPr/>
        </p:nvGrpSpPr>
        <p:grpSpPr>
          <a:xfrm rot="0">
            <a:off x="1110371" y="2991361"/>
            <a:ext cx="5922720" cy="1638224"/>
            <a:chOff x="0" y="0"/>
            <a:chExt cx="7896960" cy="2184298"/>
          </a:xfrm>
        </p:grpSpPr>
        <p:sp>
          <p:nvSpPr>
            <p:cNvPr name="Freeform 7" id="7"/>
            <p:cNvSpPr/>
            <p:nvPr/>
          </p:nvSpPr>
          <p:spPr>
            <a:xfrm flipH="false" flipV="false" rot="0">
              <a:off x="0" y="415400"/>
              <a:ext cx="832799" cy="832799"/>
            </a:xfrm>
            <a:custGeom>
              <a:avLst/>
              <a:gdLst/>
              <a:ahLst/>
              <a:cxnLst/>
              <a:rect r="r" b="b" t="t" l="l"/>
              <a:pathLst>
                <a:path h="832799" w="832799">
                  <a:moveTo>
                    <a:pt x="0" y="0"/>
                  </a:moveTo>
                  <a:lnTo>
                    <a:pt x="832799" y="0"/>
                  </a:lnTo>
                  <a:lnTo>
                    <a:pt x="832799" y="832799"/>
                  </a:lnTo>
                  <a:lnTo>
                    <a:pt x="0" y="8327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308514" y="0"/>
              <a:ext cx="6588446" cy="2184298"/>
              <a:chOff x="0" y="0"/>
              <a:chExt cx="1301421" cy="431466"/>
            </a:xfrm>
          </p:grpSpPr>
          <p:sp>
            <p:nvSpPr>
              <p:cNvPr name="Freeform 9" id="9"/>
              <p:cNvSpPr/>
              <p:nvPr/>
            </p:nvSpPr>
            <p:spPr>
              <a:xfrm flipH="false" flipV="false" rot="0">
                <a:off x="0" y="0"/>
                <a:ext cx="1301422" cy="431466"/>
              </a:xfrm>
              <a:custGeom>
                <a:avLst/>
                <a:gdLst/>
                <a:ahLst/>
                <a:cxnLst/>
                <a:rect r="r" b="b" t="t" l="l"/>
                <a:pathLst>
                  <a:path h="431466" w="1301422">
                    <a:moveTo>
                      <a:pt x="23502" y="0"/>
                    </a:moveTo>
                    <a:lnTo>
                      <a:pt x="1277920" y="0"/>
                    </a:lnTo>
                    <a:cubicBezTo>
                      <a:pt x="1290900" y="0"/>
                      <a:pt x="1301422" y="10522"/>
                      <a:pt x="1301422" y="23502"/>
                    </a:cubicBezTo>
                    <a:lnTo>
                      <a:pt x="1301422" y="407965"/>
                    </a:lnTo>
                    <a:cubicBezTo>
                      <a:pt x="1301422" y="414198"/>
                      <a:pt x="1298946" y="420176"/>
                      <a:pt x="1294538" y="424583"/>
                    </a:cubicBezTo>
                    <a:cubicBezTo>
                      <a:pt x="1290131" y="428990"/>
                      <a:pt x="1284153" y="431466"/>
                      <a:pt x="1277920" y="431466"/>
                    </a:cubicBezTo>
                    <a:lnTo>
                      <a:pt x="23502" y="431466"/>
                    </a:lnTo>
                    <a:cubicBezTo>
                      <a:pt x="17269" y="431466"/>
                      <a:pt x="11291" y="428990"/>
                      <a:pt x="6883" y="424583"/>
                    </a:cubicBezTo>
                    <a:cubicBezTo>
                      <a:pt x="2476" y="420176"/>
                      <a:pt x="0" y="414198"/>
                      <a:pt x="0" y="407965"/>
                    </a:cubicBezTo>
                    <a:lnTo>
                      <a:pt x="0" y="23502"/>
                    </a:lnTo>
                    <a:cubicBezTo>
                      <a:pt x="0" y="17269"/>
                      <a:pt x="2476" y="11291"/>
                      <a:pt x="6883" y="6883"/>
                    </a:cubicBezTo>
                    <a:cubicBezTo>
                      <a:pt x="11291" y="2476"/>
                      <a:pt x="17269" y="0"/>
                      <a:pt x="23502" y="0"/>
                    </a:cubicBezTo>
                    <a:close/>
                  </a:path>
                </a:pathLst>
              </a:custGeom>
              <a:solidFill>
                <a:srgbClr val="A57BFF"/>
              </a:solidFill>
            </p:spPr>
          </p:sp>
          <p:sp>
            <p:nvSpPr>
              <p:cNvPr name="TextBox 10" id="10"/>
              <p:cNvSpPr txBox="true"/>
              <p:nvPr/>
            </p:nvSpPr>
            <p:spPr>
              <a:xfrm>
                <a:off x="0" y="-47625"/>
                <a:ext cx="1301421" cy="479091"/>
              </a:xfrm>
              <a:prstGeom prst="rect">
                <a:avLst/>
              </a:prstGeom>
            </p:spPr>
            <p:txBody>
              <a:bodyPr anchor="ctr" rtlCol="false" tIns="292100" lIns="292100" bIns="292100" rIns="292100"/>
              <a:lstStyle/>
              <a:p>
                <a:pPr algn="l">
                  <a:lnSpc>
                    <a:spcPts val="3079"/>
                  </a:lnSpc>
                </a:pPr>
                <a:r>
                  <a:rPr lang="en-US" sz="2199" spc="35" b="true">
                    <a:solidFill>
                      <a:srgbClr val="FFFFFF"/>
                    </a:solidFill>
                    <a:latin typeface="DM Sans Bold"/>
                    <a:ea typeface="DM Sans Bold"/>
                    <a:cs typeface="DM Sans Bold"/>
                    <a:sym typeface="DM Sans Bold"/>
                  </a:rPr>
                  <a:t>Additional Needfinding:</a:t>
                </a:r>
              </a:p>
              <a:p>
                <a:pPr algn="l">
                  <a:lnSpc>
                    <a:spcPts val="3079"/>
                  </a:lnSpc>
                </a:pPr>
                <a:r>
                  <a:rPr lang="en-US" sz="2199" spc="35">
                    <a:solidFill>
                      <a:srgbClr val="FFFFFF"/>
                    </a:solidFill>
                    <a:latin typeface="DM Sans"/>
                    <a:ea typeface="DM Sans"/>
                    <a:cs typeface="DM Sans"/>
                    <a:sym typeface="DM Sans"/>
                  </a:rPr>
                  <a:t>Conduct interveiws with designers from </a:t>
                </a:r>
                <a:r>
                  <a:rPr lang="en-US" sz="2199" spc="35" b="true">
                    <a:solidFill>
                      <a:srgbClr val="FFFFFF"/>
                    </a:solidFill>
                    <a:latin typeface="DM Sans Bold"/>
                    <a:ea typeface="DM Sans Bold"/>
                    <a:cs typeface="DM Sans Bold"/>
                    <a:sym typeface="DM Sans Bold"/>
                  </a:rPr>
                  <a:t>other disciplines.</a:t>
                </a:r>
              </a:p>
            </p:txBody>
          </p:sp>
        </p:grpSp>
      </p:grpSp>
      <p:grpSp>
        <p:nvGrpSpPr>
          <p:cNvPr name="Group 11" id="11"/>
          <p:cNvGrpSpPr/>
          <p:nvPr/>
        </p:nvGrpSpPr>
        <p:grpSpPr>
          <a:xfrm rot="0">
            <a:off x="3507958" y="460621"/>
            <a:ext cx="2178629" cy="568079"/>
            <a:chOff x="0" y="0"/>
            <a:chExt cx="573795" cy="149617"/>
          </a:xfrm>
        </p:grpSpPr>
        <p:sp>
          <p:nvSpPr>
            <p:cNvPr name="Freeform 12" id="12"/>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3" id="13"/>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4" id="14"/>
          <p:cNvGrpSpPr/>
          <p:nvPr/>
        </p:nvGrpSpPr>
        <p:grpSpPr>
          <a:xfrm rot="0">
            <a:off x="1028700" y="460621"/>
            <a:ext cx="2178629" cy="568079"/>
            <a:chOff x="0" y="0"/>
            <a:chExt cx="573795" cy="149617"/>
          </a:xfrm>
        </p:grpSpPr>
        <p:sp>
          <p:nvSpPr>
            <p:cNvPr name="Freeform 15" id="15"/>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6" id="16"/>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7" id="17"/>
          <p:cNvGrpSpPr/>
          <p:nvPr/>
        </p:nvGrpSpPr>
        <p:grpSpPr>
          <a:xfrm rot="0">
            <a:off x="1110371" y="7531814"/>
            <a:ext cx="5922720" cy="1247699"/>
            <a:chOff x="0" y="0"/>
            <a:chExt cx="7896960" cy="1663598"/>
          </a:xfrm>
        </p:grpSpPr>
        <p:sp>
          <p:nvSpPr>
            <p:cNvPr name="Freeform 18" id="18"/>
            <p:cNvSpPr/>
            <p:nvPr/>
          </p:nvSpPr>
          <p:spPr>
            <a:xfrm flipH="false" flipV="false" rot="0">
              <a:off x="0" y="415400"/>
              <a:ext cx="832799" cy="832799"/>
            </a:xfrm>
            <a:custGeom>
              <a:avLst/>
              <a:gdLst/>
              <a:ahLst/>
              <a:cxnLst/>
              <a:rect r="r" b="b" t="t" l="l"/>
              <a:pathLst>
                <a:path h="832799" w="832799">
                  <a:moveTo>
                    <a:pt x="0" y="0"/>
                  </a:moveTo>
                  <a:lnTo>
                    <a:pt x="832799" y="0"/>
                  </a:lnTo>
                  <a:lnTo>
                    <a:pt x="832799" y="832799"/>
                  </a:lnTo>
                  <a:lnTo>
                    <a:pt x="0" y="8327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1308514" y="0"/>
              <a:ext cx="6588446" cy="1663598"/>
              <a:chOff x="0" y="0"/>
              <a:chExt cx="1301421" cy="328612"/>
            </a:xfrm>
          </p:grpSpPr>
          <p:sp>
            <p:nvSpPr>
              <p:cNvPr name="Freeform 20" id="20"/>
              <p:cNvSpPr/>
              <p:nvPr/>
            </p:nvSpPr>
            <p:spPr>
              <a:xfrm flipH="false" flipV="false" rot="0">
                <a:off x="0" y="0"/>
                <a:ext cx="1301422" cy="328612"/>
              </a:xfrm>
              <a:custGeom>
                <a:avLst/>
                <a:gdLst/>
                <a:ahLst/>
                <a:cxnLst/>
                <a:rect r="r" b="b" t="t" l="l"/>
                <a:pathLst>
                  <a:path h="328612" w="1301422">
                    <a:moveTo>
                      <a:pt x="23502" y="0"/>
                    </a:moveTo>
                    <a:lnTo>
                      <a:pt x="1277920" y="0"/>
                    </a:lnTo>
                    <a:cubicBezTo>
                      <a:pt x="1290900" y="0"/>
                      <a:pt x="1301422" y="10522"/>
                      <a:pt x="1301422" y="23502"/>
                    </a:cubicBezTo>
                    <a:lnTo>
                      <a:pt x="1301422" y="305111"/>
                    </a:lnTo>
                    <a:cubicBezTo>
                      <a:pt x="1301422" y="311343"/>
                      <a:pt x="1298946" y="317321"/>
                      <a:pt x="1294538" y="321729"/>
                    </a:cubicBezTo>
                    <a:cubicBezTo>
                      <a:pt x="1290131" y="326136"/>
                      <a:pt x="1284153" y="328612"/>
                      <a:pt x="1277920" y="328612"/>
                    </a:cubicBezTo>
                    <a:lnTo>
                      <a:pt x="23502" y="328612"/>
                    </a:lnTo>
                    <a:cubicBezTo>
                      <a:pt x="17269" y="328612"/>
                      <a:pt x="11291" y="326136"/>
                      <a:pt x="6883" y="321729"/>
                    </a:cubicBezTo>
                    <a:cubicBezTo>
                      <a:pt x="2476" y="317321"/>
                      <a:pt x="0" y="311343"/>
                      <a:pt x="0" y="305111"/>
                    </a:cubicBezTo>
                    <a:lnTo>
                      <a:pt x="0" y="23502"/>
                    </a:lnTo>
                    <a:cubicBezTo>
                      <a:pt x="0" y="17269"/>
                      <a:pt x="2476" y="11291"/>
                      <a:pt x="6883" y="6883"/>
                    </a:cubicBezTo>
                    <a:cubicBezTo>
                      <a:pt x="11291" y="2476"/>
                      <a:pt x="17269" y="0"/>
                      <a:pt x="23502" y="0"/>
                    </a:cubicBezTo>
                    <a:close/>
                  </a:path>
                </a:pathLst>
              </a:custGeom>
              <a:solidFill>
                <a:srgbClr val="A57BFF"/>
              </a:solidFill>
            </p:spPr>
          </p:sp>
          <p:sp>
            <p:nvSpPr>
              <p:cNvPr name="TextBox 21" id="21"/>
              <p:cNvSpPr txBox="true"/>
              <p:nvPr/>
            </p:nvSpPr>
            <p:spPr>
              <a:xfrm>
                <a:off x="0" y="-47625"/>
                <a:ext cx="1301421" cy="376237"/>
              </a:xfrm>
              <a:prstGeom prst="rect">
                <a:avLst/>
              </a:prstGeom>
            </p:spPr>
            <p:txBody>
              <a:bodyPr anchor="ctr" rtlCol="false" tIns="292100" lIns="292100" bIns="292100" rIns="292100"/>
              <a:lstStyle/>
              <a:p>
                <a:pPr algn="l">
                  <a:lnSpc>
                    <a:spcPts val="3079"/>
                  </a:lnSpc>
                </a:pPr>
                <a:r>
                  <a:rPr lang="en-US" sz="2199" spc="35">
                    <a:solidFill>
                      <a:srgbClr val="FFFFFF"/>
                    </a:solidFill>
                    <a:latin typeface="DM Sans"/>
                    <a:ea typeface="DM Sans"/>
                    <a:cs typeface="DM Sans"/>
                    <a:sym typeface="DM Sans"/>
                  </a:rPr>
                  <a:t>Refine </a:t>
                </a:r>
                <a:r>
                  <a:rPr lang="en-US" sz="2199" spc="35" b="true">
                    <a:solidFill>
                      <a:srgbClr val="FFFFFF"/>
                    </a:solidFill>
                    <a:latin typeface="DM Sans Bold"/>
                    <a:ea typeface="DM Sans Bold"/>
                    <a:cs typeface="DM Sans Bold"/>
                    <a:sym typeface="DM Sans Bold"/>
                  </a:rPr>
                  <a:t>POVs</a:t>
                </a:r>
              </a:p>
            </p:txBody>
          </p:sp>
        </p:grpSp>
      </p:grpSp>
      <p:grpSp>
        <p:nvGrpSpPr>
          <p:cNvPr name="Group 22" id="22"/>
          <p:cNvGrpSpPr/>
          <p:nvPr/>
        </p:nvGrpSpPr>
        <p:grpSpPr>
          <a:xfrm rot="0">
            <a:off x="10398295" y="2991361"/>
            <a:ext cx="5922720" cy="1247699"/>
            <a:chOff x="0" y="0"/>
            <a:chExt cx="7896960" cy="1663598"/>
          </a:xfrm>
        </p:grpSpPr>
        <p:sp>
          <p:nvSpPr>
            <p:cNvPr name="Freeform 23" id="23"/>
            <p:cNvSpPr/>
            <p:nvPr/>
          </p:nvSpPr>
          <p:spPr>
            <a:xfrm flipH="false" flipV="false" rot="0">
              <a:off x="0" y="415400"/>
              <a:ext cx="832799" cy="832799"/>
            </a:xfrm>
            <a:custGeom>
              <a:avLst/>
              <a:gdLst/>
              <a:ahLst/>
              <a:cxnLst/>
              <a:rect r="r" b="b" t="t" l="l"/>
              <a:pathLst>
                <a:path h="832799" w="832799">
                  <a:moveTo>
                    <a:pt x="0" y="0"/>
                  </a:moveTo>
                  <a:lnTo>
                    <a:pt x="832799" y="0"/>
                  </a:lnTo>
                  <a:lnTo>
                    <a:pt x="832799" y="832799"/>
                  </a:lnTo>
                  <a:lnTo>
                    <a:pt x="0" y="8327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4" id="24"/>
            <p:cNvGrpSpPr/>
            <p:nvPr/>
          </p:nvGrpSpPr>
          <p:grpSpPr>
            <a:xfrm rot="0">
              <a:off x="1308514" y="0"/>
              <a:ext cx="6588446" cy="1663598"/>
              <a:chOff x="0" y="0"/>
              <a:chExt cx="1301421" cy="328612"/>
            </a:xfrm>
          </p:grpSpPr>
          <p:sp>
            <p:nvSpPr>
              <p:cNvPr name="Freeform 25" id="25"/>
              <p:cNvSpPr/>
              <p:nvPr/>
            </p:nvSpPr>
            <p:spPr>
              <a:xfrm flipH="false" flipV="false" rot="0">
                <a:off x="0" y="0"/>
                <a:ext cx="1301422" cy="328612"/>
              </a:xfrm>
              <a:custGeom>
                <a:avLst/>
                <a:gdLst/>
                <a:ahLst/>
                <a:cxnLst/>
                <a:rect r="r" b="b" t="t" l="l"/>
                <a:pathLst>
                  <a:path h="328612" w="1301422">
                    <a:moveTo>
                      <a:pt x="23502" y="0"/>
                    </a:moveTo>
                    <a:lnTo>
                      <a:pt x="1277920" y="0"/>
                    </a:lnTo>
                    <a:cubicBezTo>
                      <a:pt x="1290900" y="0"/>
                      <a:pt x="1301422" y="10522"/>
                      <a:pt x="1301422" y="23502"/>
                    </a:cubicBezTo>
                    <a:lnTo>
                      <a:pt x="1301422" y="305111"/>
                    </a:lnTo>
                    <a:cubicBezTo>
                      <a:pt x="1301422" y="311343"/>
                      <a:pt x="1298946" y="317321"/>
                      <a:pt x="1294538" y="321729"/>
                    </a:cubicBezTo>
                    <a:cubicBezTo>
                      <a:pt x="1290131" y="326136"/>
                      <a:pt x="1284153" y="328612"/>
                      <a:pt x="1277920" y="328612"/>
                    </a:cubicBezTo>
                    <a:lnTo>
                      <a:pt x="23502" y="328612"/>
                    </a:lnTo>
                    <a:cubicBezTo>
                      <a:pt x="17269" y="328612"/>
                      <a:pt x="11291" y="326136"/>
                      <a:pt x="6883" y="321729"/>
                    </a:cubicBezTo>
                    <a:cubicBezTo>
                      <a:pt x="2476" y="317321"/>
                      <a:pt x="0" y="311343"/>
                      <a:pt x="0" y="305111"/>
                    </a:cubicBezTo>
                    <a:lnTo>
                      <a:pt x="0" y="23502"/>
                    </a:lnTo>
                    <a:cubicBezTo>
                      <a:pt x="0" y="17269"/>
                      <a:pt x="2476" y="11291"/>
                      <a:pt x="6883" y="6883"/>
                    </a:cubicBezTo>
                    <a:cubicBezTo>
                      <a:pt x="11291" y="2476"/>
                      <a:pt x="17269" y="0"/>
                      <a:pt x="23502" y="0"/>
                    </a:cubicBezTo>
                    <a:close/>
                  </a:path>
                </a:pathLst>
              </a:custGeom>
              <a:solidFill>
                <a:srgbClr val="A57BFF"/>
              </a:solidFill>
            </p:spPr>
          </p:sp>
          <p:sp>
            <p:nvSpPr>
              <p:cNvPr name="TextBox 26" id="26"/>
              <p:cNvSpPr txBox="true"/>
              <p:nvPr/>
            </p:nvSpPr>
            <p:spPr>
              <a:xfrm>
                <a:off x="0" y="-47625"/>
                <a:ext cx="1301421" cy="376237"/>
              </a:xfrm>
              <a:prstGeom prst="rect">
                <a:avLst/>
              </a:prstGeom>
            </p:spPr>
            <p:txBody>
              <a:bodyPr anchor="ctr" rtlCol="false" tIns="292100" lIns="292100" bIns="292100" rIns="292100"/>
              <a:lstStyle/>
              <a:p>
                <a:pPr algn="l">
                  <a:lnSpc>
                    <a:spcPts val="3079"/>
                  </a:lnSpc>
                </a:pPr>
                <a:r>
                  <a:rPr lang="en-US" sz="2199" spc="35">
                    <a:solidFill>
                      <a:srgbClr val="FFFFFF"/>
                    </a:solidFill>
                    <a:latin typeface="DM Sans"/>
                    <a:ea typeface="DM Sans"/>
                    <a:cs typeface="DM Sans"/>
                    <a:sym typeface="DM Sans"/>
                  </a:rPr>
                  <a:t>Generate </a:t>
                </a:r>
                <a:r>
                  <a:rPr lang="en-US" sz="2199" spc="35" b="true">
                    <a:solidFill>
                      <a:srgbClr val="FFFFFF"/>
                    </a:solidFill>
                    <a:latin typeface="DM Sans Bold"/>
                    <a:ea typeface="DM Sans Bold"/>
                    <a:cs typeface="DM Sans Bold"/>
                    <a:sym typeface="DM Sans Bold"/>
                  </a:rPr>
                  <a:t>HMW</a:t>
                </a:r>
                <a:r>
                  <a:rPr lang="en-US" sz="2199" spc="35">
                    <a:solidFill>
                      <a:srgbClr val="FFFFFF"/>
                    </a:solidFill>
                    <a:latin typeface="DM Sans"/>
                    <a:ea typeface="DM Sans"/>
                    <a:cs typeface="DM Sans"/>
                    <a:sym typeface="DM Sans"/>
                  </a:rPr>
                  <a:t> Questions</a:t>
                </a:r>
              </a:p>
            </p:txBody>
          </p:sp>
        </p:grpSp>
      </p:grpSp>
      <p:grpSp>
        <p:nvGrpSpPr>
          <p:cNvPr name="Group 27" id="27"/>
          <p:cNvGrpSpPr/>
          <p:nvPr/>
        </p:nvGrpSpPr>
        <p:grpSpPr>
          <a:xfrm rot="0">
            <a:off x="10398295" y="6641265"/>
            <a:ext cx="5922720" cy="1247699"/>
            <a:chOff x="0" y="0"/>
            <a:chExt cx="7896960" cy="1663598"/>
          </a:xfrm>
        </p:grpSpPr>
        <p:sp>
          <p:nvSpPr>
            <p:cNvPr name="Freeform 28" id="28"/>
            <p:cNvSpPr/>
            <p:nvPr/>
          </p:nvSpPr>
          <p:spPr>
            <a:xfrm flipH="false" flipV="false" rot="0">
              <a:off x="0" y="415400"/>
              <a:ext cx="832799" cy="832799"/>
            </a:xfrm>
            <a:custGeom>
              <a:avLst/>
              <a:gdLst/>
              <a:ahLst/>
              <a:cxnLst/>
              <a:rect r="r" b="b" t="t" l="l"/>
              <a:pathLst>
                <a:path h="832799" w="832799">
                  <a:moveTo>
                    <a:pt x="0" y="0"/>
                  </a:moveTo>
                  <a:lnTo>
                    <a:pt x="832799" y="0"/>
                  </a:lnTo>
                  <a:lnTo>
                    <a:pt x="832799" y="832799"/>
                  </a:lnTo>
                  <a:lnTo>
                    <a:pt x="0" y="8327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9" id="29"/>
            <p:cNvGrpSpPr/>
            <p:nvPr/>
          </p:nvGrpSpPr>
          <p:grpSpPr>
            <a:xfrm rot="0">
              <a:off x="1308514" y="0"/>
              <a:ext cx="6588446" cy="1663598"/>
              <a:chOff x="0" y="0"/>
              <a:chExt cx="1301421" cy="328612"/>
            </a:xfrm>
          </p:grpSpPr>
          <p:sp>
            <p:nvSpPr>
              <p:cNvPr name="Freeform 30" id="30"/>
              <p:cNvSpPr/>
              <p:nvPr/>
            </p:nvSpPr>
            <p:spPr>
              <a:xfrm flipH="false" flipV="false" rot="0">
                <a:off x="0" y="0"/>
                <a:ext cx="1301422" cy="328612"/>
              </a:xfrm>
              <a:custGeom>
                <a:avLst/>
                <a:gdLst/>
                <a:ahLst/>
                <a:cxnLst/>
                <a:rect r="r" b="b" t="t" l="l"/>
                <a:pathLst>
                  <a:path h="328612" w="1301422">
                    <a:moveTo>
                      <a:pt x="23502" y="0"/>
                    </a:moveTo>
                    <a:lnTo>
                      <a:pt x="1277920" y="0"/>
                    </a:lnTo>
                    <a:cubicBezTo>
                      <a:pt x="1290900" y="0"/>
                      <a:pt x="1301422" y="10522"/>
                      <a:pt x="1301422" y="23502"/>
                    </a:cubicBezTo>
                    <a:lnTo>
                      <a:pt x="1301422" y="305111"/>
                    </a:lnTo>
                    <a:cubicBezTo>
                      <a:pt x="1301422" y="311343"/>
                      <a:pt x="1298946" y="317321"/>
                      <a:pt x="1294538" y="321729"/>
                    </a:cubicBezTo>
                    <a:cubicBezTo>
                      <a:pt x="1290131" y="326136"/>
                      <a:pt x="1284153" y="328612"/>
                      <a:pt x="1277920" y="328612"/>
                    </a:cubicBezTo>
                    <a:lnTo>
                      <a:pt x="23502" y="328612"/>
                    </a:lnTo>
                    <a:cubicBezTo>
                      <a:pt x="17269" y="328612"/>
                      <a:pt x="11291" y="326136"/>
                      <a:pt x="6883" y="321729"/>
                    </a:cubicBezTo>
                    <a:cubicBezTo>
                      <a:pt x="2476" y="317321"/>
                      <a:pt x="0" y="311343"/>
                      <a:pt x="0" y="305111"/>
                    </a:cubicBezTo>
                    <a:lnTo>
                      <a:pt x="0" y="23502"/>
                    </a:lnTo>
                    <a:cubicBezTo>
                      <a:pt x="0" y="17269"/>
                      <a:pt x="2476" y="11291"/>
                      <a:pt x="6883" y="6883"/>
                    </a:cubicBezTo>
                    <a:cubicBezTo>
                      <a:pt x="11291" y="2476"/>
                      <a:pt x="17269" y="0"/>
                      <a:pt x="23502" y="0"/>
                    </a:cubicBezTo>
                    <a:close/>
                  </a:path>
                </a:pathLst>
              </a:custGeom>
              <a:solidFill>
                <a:srgbClr val="A57BFF"/>
              </a:solidFill>
            </p:spPr>
          </p:sp>
          <p:sp>
            <p:nvSpPr>
              <p:cNvPr name="TextBox 31" id="31"/>
              <p:cNvSpPr txBox="true"/>
              <p:nvPr/>
            </p:nvSpPr>
            <p:spPr>
              <a:xfrm>
                <a:off x="0" y="-47625"/>
                <a:ext cx="1301421" cy="376237"/>
              </a:xfrm>
              <a:prstGeom prst="rect">
                <a:avLst/>
              </a:prstGeom>
            </p:spPr>
            <p:txBody>
              <a:bodyPr anchor="ctr" rtlCol="false" tIns="292100" lIns="292100" bIns="292100" rIns="292100"/>
              <a:lstStyle/>
              <a:p>
                <a:pPr algn="l">
                  <a:lnSpc>
                    <a:spcPts val="3079"/>
                  </a:lnSpc>
                </a:pPr>
                <a:r>
                  <a:rPr lang="en-US" sz="2199" spc="35">
                    <a:solidFill>
                      <a:srgbClr val="FFFFFF"/>
                    </a:solidFill>
                    <a:latin typeface="DM Sans"/>
                    <a:ea typeface="DM Sans"/>
                    <a:cs typeface="DM Sans"/>
                    <a:sym typeface="DM Sans"/>
                  </a:rPr>
                  <a:t>Explore </a:t>
                </a:r>
                <a:r>
                  <a:rPr lang="en-US" sz="2199" spc="35" b="true">
                    <a:solidFill>
                      <a:srgbClr val="FFFFFF"/>
                    </a:solidFill>
                    <a:latin typeface="DM Sans Bold"/>
                    <a:ea typeface="DM Sans Bold"/>
                    <a:cs typeface="DM Sans Bold"/>
                    <a:sym typeface="DM Sans Bold"/>
                  </a:rPr>
                  <a:t>Experience Prototypes</a:t>
                </a:r>
              </a:p>
            </p:txBody>
          </p:sp>
        </p:grpSp>
      </p:grpSp>
      <p:grpSp>
        <p:nvGrpSpPr>
          <p:cNvPr name="Group 32" id="32"/>
          <p:cNvGrpSpPr/>
          <p:nvPr/>
        </p:nvGrpSpPr>
        <p:grpSpPr>
          <a:xfrm rot="0">
            <a:off x="8474817" y="460621"/>
            <a:ext cx="8784483" cy="568079"/>
            <a:chOff x="0" y="0"/>
            <a:chExt cx="2313609" cy="149617"/>
          </a:xfrm>
        </p:grpSpPr>
        <p:sp>
          <p:nvSpPr>
            <p:cNvPr name="Freeform 33" id="33"/>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34" id="34"/>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Next Steps</a:t>
              </a:r>
            </a:p>
          </p:txBody>
        </p:sp>
      </p:grpSp>
      <p:sp>
        <p:nvSpPr>
          <p:cNvPr name="TextBox 35" id="35"/>
          <p:cNvSpPr txBox="true"/>
          <p:nvPr/>
        </p:nvSpPr>
        <p:spPr>
          <a:xfrm rot="0">
            <a:off x="2199685" y="8960488"/>
            <a:ext cx="4721620" cy="1878330"/>
          </a:xfrm>
          <a:prstGeom prst="rect">
            <a:avLst/>
          </a:prstGeom>
        </p:spPr>
        <p:txBody>
          <a:bodyPr anchor="t" rtlCol="false" tIns="0" lIns="0" bIns="0" rIns="0">
            <a:spAutoFit/>
          </a:bodyPr>
          <a:lstStyle/>
          <a:p>
            <a:pPr algn="l">
              <a:lnSpc>
                <a:spcPts val="2520"/>
              </a:lnSpc>
              <a:spcBef>
                <a:spcPct val="0"/>
              </a:spcBef>
            </a:pPr>
            <a:r>
              <a:rPr lang="en-US" sz="1800" spc="179">
                <a:solidFill>
                  <a:srgbClr val="000000"/>
                </a:solidFill>
                <a:latin typeface="DM Sans"/>
                <a:ea typeface="DM Sans"/>
                <a:cs typeface="DM Sans"/>
                <a:sym typeface="DM Sans"/>
              </a:rPr>
              <a:t>Fra</a:t>
            </a:r>
            <a:r>
              <a:rPr lang="en-US" sz="1800" spc="179">
                <a:solidFill>
                  <a:srgbClr val="000000"/>
                </a:solidFill>
                <a:latin typeface="DM Sans"/>
                <a:ea typeface="DM Sans"/>
                <a:cs typeface="DM Sans"/>
                <a:sym typeface="DM Sans"/>
              </a:rPr>
              <a:t>me POVs around designers as active decision-makers, not passive operators of automated tools.</a:t>
            </a:r>
          </a:p>
          <a:p>
            <a:pPr algn="l">
              <a:lnSpc>
                <a:spcPts val="2520"/>
              </a:lnSpc>
              <a:spcBef>
                <a:spcPct val="0"/>
              </a:spcBef>
            </a:pPr>
          </a:p>
          <a:p>
            <a:pPr algn="l">
              <a:lnSpc>
                <a:spcPts val="2520"/>
              </a:lnSpc>
              <a:spcBef>
                <a:spcPct val="0"/>
              </a:spcBef>
            </a:pPr>
          </a:p>
          <a:p>
            <a:pPr algn="l">
              <a:lnSpc>
                <a:spcPts val="2520"/>
              </a:lnSpc>
              <a:spcBef>
                <a:spcPct val="0"/>
              </a:spcBef>
            </a:pPr>
          </a:p>
        </p:txBody>
      </p:sp>
      <p:sp>
        <p:nvSpPr>
          <p:cNvPr name="TextBox 36" id="36"/>
          <p:cNvSpPr txBox="true"/>
          <p:nvPr/>
        </p:nvSpPr>
        <p:spPr>
          <a:xfrm rot="0">
            <a:off x="11566664" y="4420035"/>
            <a:ext cx="4754351" cy="1249680"/>
          </a:xfrm>
          <a:prstGeom prst="rect">
            <a:avLst/>
          </a:prstGeom>
        </p:spPr>
        <p:txBody>
          <a:bodyPr anchor="t" rtlCol="false" tIns="0" lIns="0" bIns="0" rIns="0">
            <a:spAutoFit/>
          </a:bodyPr>
          <a:lstStyle/>
          <a:p>
            <a:pPr algn="l">
              <a:lnSpc>
                <a:spcPts val="2520"/>
              </a:lnSpc>
              <a:spcBef>
                <a:spcPct val="0"/>
              </a:spcBef>
            </a:pPr>
            <a:r>
              <a:rPr lang="en-US" sz="1800" spc="179">
                <a:solidFill>
                  <a:srgbClr val="000000"/>
                </a:solidFill>
                <a:latin typeface="DM Sans"/>
                <a:ea typeface="DM Sans"/>
                <a:cs typeface="DM Sans"/>
                <a:sym typeface="DM Sans"/>
              </a:rPr>
              <a:t>F</a:t>
            </a:r>
            <a:r>
              <a:rPr lang="en-US" sz="1800" spc="179">
                <a:solidFill>
                  <a:srgbClr val="000000"/>
                </a:solidFill>
                <a:latin typeface="DM Sans"/>
                <a:ea typeface="DM Sans"/>
                <a:cs typeface="DM Sans"/>
                <a:sym typeface="DM Sans"/>
              </a:rPr>
              <a:t>ocus on helping designers judge, compare, communicate, and stay in control, rather than improving raw generation quality.</a:t>
            </a:r>
          </a:p>
        </p:txBody>
      </p:sp>
      <p:sp>
        <p:nvSpPr>
          <p:cNvPr name="TextBox 37" id="37"/>
          <p:cNvSpPr txBox="true"/>
          <p:nvPr/>
        </p:nvSpPr>
        <p:spPr>
          <a:xfrm rot="0">
            <a:off x="11566664" y="8069938"/>
            <a:ext cx="4754351" cy="1564005"/>
          </a:xfrm>
          <a:prstGeom prst="rect">
            <a:avLst/>
          </a:prstGeom>
        </p:spPr>
        <p:txBody>
          <a:bodyPr anchor="t" rtlCol="false" tIns="0" lIns="0" bIns="0" rIns="0">
            <a:spAutoFit/>
          </a:bodyPr>
          <a:lstStyle/>
          <a:p>
            <a:pPr algn="l">
              <a:lnSpc>
                <a:spcPts val="2520"/>
              </a:lnSpc>
              <a:spcBef>
                <a:spcPct val="0"/>
              </a:spcBef>
            </a:pPr>
            <a:r>
              <a:rPr lang="en-US" sz="1800" spc="179">
                <a:solidFill>
                  <a:srgbClr val="000000"/>
                </a:solidFill>
                <a:latin typeface="DM Sans"/>
                <a:ea typeface="DM Sans"/>
                <a:cs typeface="DM Sans"/>
                <a:sym typeface="DM Sans"/>
              </a:rPr>
              <a:t>T</a:t>
            </a:r>
            <a:r>
              <a:rPr lang="en-US" sz="1800" spc="179">
                <a:solidFill>
                  <a:srgbClr val="000000"/>
                </a:solidFill>
                <a:latin typeface="DM Sans"/>
                <a:ea typeface="DM Sans"/>
                <a:cs typeface="DM Sans"/>
                <a:sym typeface="DM Sans"/>
              </a:rPr>
              <a:t>est how systems can help designers steer, revise, and bound AI-driven exploration without breaking creative flow.</a:t>
            </a:r>
          </a:p>
          <a:p>
            <a:pPr algn="l">
              <a:lnSpc>
                <a:spcPts val="252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FFF"/>
        </a:solidFill>
      </p:bgPr>
    </p:bg>
    <p:spTree>
      <p:nvGrpSpPr>
        <p:cNvPr id="1" name=""/>
        <p:cNvGrpSpPr/>
        <p:nvPr/>
      </p:nvGrpSpPr>
      <p:grpSpPr>
        <a:xfrm>
          <a:off x="0" y="0"/>
          <a:ext cx="0" cy="0"/>
          <a:chOff x="0" y="0"/>
          <a:chExt cx="0" cy="0"/>
        </a:xfrm>
      </p:grpSpPr>
      <p:sp>
        <p:nvSpPr>
          <p:cNvPr name="Freeform 2" id="2"/>
          <p:cNvSpPr/>
          <p:nvPr/>
        </p:nvSpPr>
        <p:spPr>
          <a:xfrm flipH="false" flipV="false" rot="-5980109">
            <a:off x="-2405480" y="4412530"/>
            <a:ext cx="6868359" cy="7684877"/>
          </a:xfrm>
          <a:custGeom>
            <a:avLst/>
            <a:gdLst/>
            <a:ahLst/>
            <a:cxnLst/>
            <a:rect r="r" b="b" t="t" l="l"/>
            <a:pathLst>
              <a:path h="7684877" w="6868359">
                <a:moveTo>
                  <a:pt x="0" y="0"/>
                </a:moveTo>
                <a:lnTo>
                  <a:pt x="6868360" y="0"/>
                </a:lnTo>
                <a:lnTo>
                  <a:pt x="6868360" y="7684878"/>
                </a:lnTo>
                <a:lnTo>
                  <a:pt x="0" y="7684878"/>
                </a:lnTo>
                <a:lnTo>
                  <a:pt x="0" y="0"/>
                </a:lnTo>
                <a:close/>
              </a:path>
            </a:pathLst>
          </a:custGeom>
          <a:blipFill>
            <a:blip r:embed="rId2">
              <a:alphaModFix amt="70000"/>
            </a:blip>
            <a:stretch>
              <a:fillRect l="0" t="0" r="0" b="0"/>
            </a:stretch>
          </a:blipFill>
        </p:spPr>
      </p:sp>
      <p:sp>
        <p:nvSpPr>
          <p:cNvPr name="Freeform 3" id="3"/>
          <p:cNvSpPr/>
          <p:nvPr/>
        </p:nvSpPr>
        <p:spPr>
          <a:xfrm flipH="false" flipV="false" rot="0">
            <a:off x="12098976" y="-3195929"/>
            <a:ext cx="9209652" cy="11719599"/>
          </a:xfrm>
          <a:custGeom>
            <a:avLst/>
            <a:gdLst/>
            <a:ahLst/>
            <a:cxnLst/>
            <a:rect r="r" b="b" t="t" l="l"/>
            <a:pathLst>
              <a:path h="11719599" w="9209652">
                <a:moveTo>
                  <a:pt x="0" y="0"/>
                </a:moveTo>
                <a:lnTo>
                  <a:pt x="9209652" y="0"/>
                </a:lnTo>
                <a:lnTo>
                  <a:pt x="9209652" y="11719599"/>
                </a:lnTo>
                <a:lnTo>
                  <a:pt x="0" y="11719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460621"/>
            <a:ext cx="2178629" cy="568079"/>
            <a:chOff x="0" y="0"/>
            <a:chExt cx="573795" cy="149617"/>
          </a:xfrm>
        </p:grpSpPr>
        <p:sp>
          <p:nvSpPr>
            <p:cNvPr name="Freeform 5" id="5"/>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6" id="6"/>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7" id="7"/>
          <p:cNvGrpSpPr/>
          <p:nvPr/>
        </p:nvGrpSpPr>
        <p:grpSpPr>
          <a:xfrm rot="0">
            <a:off x="3507958" y="460621"/>
            <a:ext cx="2178629" cy="568079"/>
            <a:chOff x="0" y="0"/>
            <a:chExt cx="573795" cy="149617"/>
          </a:xfrm>
        </p:grpSpPr>
        <p:sp>
          <p:nvSpPr>
            <p:cNvPr name="Freeform 8" id="8"/>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9" id="9"/>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0" id="10"/>
          <p:cNvGrpSpPr/>
          <p:nvPr/>
        </p:nvGrpSpPr>
        <p:grpSpPr>
          <a:xfrm rot="0">
            <a:off x="8474817" y="460621"/>
            <a:ext cx="8784483" cy="568079"/>
            <a:chOff x="0" y="0"/>
            <a:chExt cx="2313609" cy="149617"/>
          </a:xfrm>
        </p:grpSpPr>
        <p:sp>
          <p:nvSpPr>
            <p:cNvPr name="Freeform 11" id="11"/>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2" id="12"/>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Team Introduction</a:t>
              </a:r>
            </a:p>
          </p:txBody>
        </p:sp>
      </p:grpSp>
      <p:grpSp>
        <p:nvGrpSpPr>
          <p:cNvPr name="Group 13" id="13"/>
          <p:cNvGrpSpPr/>
          <p:nvPr/>
        </p:nvGrpSpPr>
        <p:grpSpPr>
          <a:xfrm rot="0">
            <a:off x="1226631" y="2914004"/>
            <a:ext cx="4598552" cy="45985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87545" y="0"/>
                  </a:moveTo>
                  <a:lnTo>
                    <a:pt x="725255" y="0"/>
                  </a:lnTo>
                  <a:cubicBezTo>
                    <a:pt x="773605" y="0"/>
                    <a:pt x="812800" y="39195"/>
                    <a:pt x="812800" y="87545"/>
                  </a:cubicBezTo>
                  <a:lnTo>
                    <a:pt x="812800" y="725255"/>
                  </a:lnTo>
                  <a:cubicBezTo>
                    <a:pt x="812800" y="773605"/>
                    <a:pt x="773605" y="812800"/>
                    <a:pt x="725255" y="812800"/>
                  </a:cubicBezTo>
                  <a:lnTo>
                    <a:pt x="87545" y="812800"/>
                  </a:lnTo>
                  <a:cubicBezTo>
                    <a:pt x="39195" y="812800"/>
                    <a:pt x="0" y="773605"/>
                    <a:pt x="0" y="725255"/>
                  </a:cubicBezTo>
                  <a:lnTo>
                    <a:pt x="0" y="87545"/>
                  </a:lnTo>
                  <a:cubicBezTo>
                    <a:pt x="0" y="39195"/>
                    <a:pt x="39195" y="0"/>
                    <a:pt x="87545" y="0"/>
                  </a:cubicBezTo>
                  <a:close/>
                </a:path>
              </a:pathLst>
            </a:custGeom>
            <a:blipFill>
              <a:blip r:embed="rId5"/>
              <a:stretch>
                <a:fillRect l="-50273" t="0" r="0" b="0"/>
              </a:stretch>
            </a:blipFill>
          </p:spPr>
        </p:sp>
      </p:grpSp>
      <p:grpSp>
        <p:nvGrpSpPr>
          <p:cNvPr name="Group 15" id="15"/>
          <p:cNvGrpSpPr/>
          <p:nvPr/>
        </p:nvGrpSpPr>
        <p:grpSpPr>
          <a:xfrm rot="0">
            <a:off x="6844724" y="2914004"/>
            <a:ext cx="4598552" cy="459855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87545" y="0"/>
                  </a:moveTo>
                  <a:lnTo>
                    <a:pt x="725255" y="0"/>
                  </a:lnTo>
                  <a:cubicBezTo>
                    <a:pt x="773605" y="0"/>
                    <a:pt x="812800" y="39195"/>
                    <a:pt x="812800" y="87545"/>
                  </a:cubicBezTo>
                  <a:lnTo>
                    <a:pt x="812800" y="725255"/>
                  </a:lnTo>
                  <a:cubicBezTo>
                    <a:pt x="812800" y="773605"/>
                    <a:pt x="773605" y="812800"/>
                    <a:pt x="725255" y="812800"/>
                  </a:cubicBezTo>
                  <a:lnTo>
                    <a:pt x="87545" y="812800"/>
                  </a:lnTo>
                  <a:cubicBezTo>
                    <a:pt x="39195" y="812800"/>
                    <a:pt x="0" y="773605"/>
                    <a:pt x="0" y="725255"/>
                  </a:cubicBezTo>
                  <a:lnTo>
                    <a:pt x="0" y="87545"/>
                  </a:lnTo>
                  <a:cubicBezTo>
                    <a:pt x="0" y="39195"/>
                    <a:pt x="39195" y="0"/>
                    <a:pt x="87545" y="0"/>
                  </a:cubicBezTo>
                  <a:close/>
                </a:path>
              </a:pathLst>
            </a:custGeom>
            <a:blipFill>
              <a:blip r:embed="rId6"/>
              <a:stretch>
                <a:fillRect l="0" t="0" r="0" b="0"/>
              </a:stretch>
            </a:blipFill>
          </p:spPr>
        </p:sp>
      </p:grpSp>
      <p:grpSp>
        <p:nvGrpSpPr>
          <p:cNvPr name="Group 17" id="17"/>
          <p:cNvGrpSpPr/>
          <p:nvPr/>
        </p:nvGrpSpPr>
        <p:grpSpPr>
          <a:xfrm rot="0">
            <a:off x="12183302" y="2914004"/>
            <a:ext cx="4598552" cy="45985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87545" y="0"/>
                  </a:moveTo>
                  <a:lnTo>
                    <a:pt x="725255" y="0"/>
                  </a:lnTo>
                  <a:cubicBezTo>
                    <a:pt x="773605" y="0"/>
                    <a:pt x="812800" y="39195"/>
                    <a:pt x="812800" y="87545"/>
                  </a:cubicBezTo>
                  <a:lnTo>
                    <a:pt x="812800" y="725255"/>
                  </a:lnTo>
                  <a:cubicBezTo>
                    <a:pt x="812800" y="773605"/>
                    <a:pt x="773605" y="812800"/>
                    <a:pt x="725255" y="812800"/>
                  </a:cubicBezTo>
                  <a:lnTo>
                    <a:pt x="87545" y="812800"/>
                  </a:lnTo>
                  <a:cubicBezTo>
                    <a:pt x="39195" y="812800"/>
                    <a:pt x="0" y="773605"/>
                    <a:pt x="0" y="725255"/>
                  </a:cubicBezTo>
                  <a:lnTo>
                    <a:pt x="0" y="87545"/>
                  </a:lnTo>
                  <a:cubicBezTo>
                    <a:pt x="0" y="39195"/>
                    <a:pt x="39195" y="0"/>
                    <a:pt x="87545" y="0"/>
                  </a:cubicBezTo>
                  <a:close/>
                </a:path>
              </a:pathLst>
            </a:custGeom>
            <a:blipFill>
              <a:blip r:embed="rId7"/>
              <a:stretch>
                <a:fillRect l="-52422" t="-83702" r="-23953" b="-51465"/>
              </a:stretch>
            </a:blipFill>
          </p:spPr>
        </p:sp>
      </p:grpSp>
      <p:sp>
        <p:nvSpPr>
          <p:cNvPr name="TextBox 19" id="19"/>
          <p:cNvSpPr txBox="true"/>
          <p:nvPr/>
        </p:nvSpPr>
        <p:spPr>
          <a:xfrm rot="0">
            <a:off x="2219780" y="7874764"/>
            <a:ext cx="2405482" cy="336550"/>
          </a:xfrm>
          <a:prstGeom prst="rect">
            <a:avLst/>
          </a:prstGeom>
        </p:spPr>
        <p:txBody>
          <a:bodyPr anchor="t" rtlCol="false" tIns="0" lIns="0" bIns="0" rIns="0">
            <a:spAutoFit/>
          </a:bodyPr>
          <a:lstStyle/>
          <a:p>
            <a:pPr algn="ctr">
              <a:lnSpc>
                <a:spcPts val="2599"/>
              </a:lnSpc>
              <a:spcBef>
                <a:spcPct val="0"/>
              </a:spcBef>
            </a:pPr>
            <a:r>
              <a:rPr lang="en-US" b="true" sz="2499">
                <a:solidFill>
                  <a:srgbClr val="000000"/>
                </a:solidFill>
                <a:latin typeface="DM Sans Bold"/>
                <a:ea typeface="DM Sans Bold"/>
                <a:cs typeface="DM Sans Bold"/>
                <a:sym typeface="DM Sans Bold"/>
              </a:rPr>
              <a:t>Xue Gao</a:t>
            </a:r>
          </a:p>
        </p:txBody>
      </p:sp>
      <p:sp>
        <p:nvSpPr>
          <p:cNvPr name="TextBox 20" id="20"/>
          <p:cNvSpPr txBox="true"/>
          <p:nvPr/>
        </p:nvSpPr>
        <p:spPr>
          <a:xfrm rot="0">
            <a:off x="1799603" y="8287069"/>
            <a:ext cx="3245835" cy="236601"/>
          </a:xfrm>
          <a:prstGeom prst="rect">
            <a:avLst/>
          </a:prstGeom>
        </p:spPr>
        <p:txBody>
          <a:bodyPr anchor="t" rtlCol="false" tIns="0" lIns="0" bIns="0" rIns="0">
            <a:spAutoFit/>
          </a:bodyPr>
          <a:lstStyle/>
          <a:p>
            <a:pPr algn="ctr">
              <a:lnSpc>
                <a:spcPts val="1872"/>
              </a:lnSpc>
              <a:spcBef>
                <a:spcPct val="0"/>
              </a:spcBef>
            </a:pPr>
            <a:r>
              <a:rPr lang="en-US" sz="1800">
                <a:solidFill>
                  <a:srgbClr val="000000"/>
                </a:solidFill>
                <a:latin typeface="DM Sans"/>
                <a:ea typeface="DM Sans"/>
                <a:cs typeface="DM Sans"/>
                <a:sym typeface="DM Sans"/>
              </a:rPr>
              <a:t>MAT student</a:t>
            </a:r>
          </a:p>
        </p:txBody>
      </p:sp>
      <p:sp>
        <p:nvSpPr>
          <p:cNvPr name="TextBox 21" id="21"/>
          <p:cNvSpPr txBox="true"/>
          <p:nvPr/>
        </p:nvSpPr>
        <p:spPr>
          <a:xfrm rot="0">
            <a:off x="7941259" y="7874764"/>
            <a:ext cx="2405482" cy="336550"/>
          </a:xfrm>
          <a:prstGeom prst="rect">
            <a:avLst/>
          </a:prstGeom>
        </p:spPr>
        <p:txBody>
          <a:bodyPr anchor="t" rtlCol="false" tIns="0" lIns="0" bIns="0" rIns="0">
            <a:spAutoFit/>
          </a:bodyPr>
          <a:lstStyle/>
          <a:p>
            <a:pPr algn="ctr">
              <a:lnSpc>
                <a:spcPts val="2599"/>
              </a:lnSpc>
              <a:spcBef>
                <a:spcPct val="0"/>
              </a:spcBef>
            </a:pPr>
            <a:r>
              <a:rPr lang="en-US" b="true" sz="2499">
                <a:solidFill>
                  <a:srgbClr val="000000"/>
                </a:solidFill>
                <a:latin typeface="DM Sans Bold"/>
                <a:ea typeface="DM Sans Bold"/>
                <a:cs typeface="DM Sans Bold"/>
                <a:sym typeface="DM Sans Bold"/>
              </a:rPr>
              <a:t>Jintong Yang</a:t>
            </a:r>
          </a:p>
        </p:txBody>
      </p:sp>
      <p:sp>
        <p:nvSpPr>
          <p:cNvPr name="TextBox 22" id="22"/>
          <p:cNvSpPr txBox="true"/>
          <p:nvPr/>
        </p:nvSpPr>
        <p:spPr>
          <a:xfrm rot="0">
            <a:off x="7941259" y="8287069"/>
            <a:ext cx="2405482" cy="236601"/>
          </a:xfrm>
          <a:prstGeom prst="rect">
            <a:avLst/>
          </a:prstGeom>
        </p:spPr>
        <p:txBody>
          <a:bodyPr anchor="t" rtlCol="false" tIns="0" lIns="0" bIns="0" rIns="0">
            <a:spAutoFit/>
          </a:bodyPr>
          <a:lstStyle/>
          <a:p>
            <a:pPr algn="ctr">
              <a:lnSpc>
                <a:spcPts val="1872"/>
              </a:lnSpc>
              <a:spcBef>
                <a:spcPct val="0"/>
              </a:spcBef>
            </a:pPr>
            <a:r>
              <a:rPr lang="en-US" sz="1800">
                <a:solidFill>
                  <a:srgbClr val="000000"/>
                </a:solidFill>
                <a:latin typeface="DM Sans"/>
                <a:ea typeface="DM Sans"/>
                <a:cs typeface="DM Sans"/>
                <a:sym typeface="DM Sans"/>
              </a:rPr>
              <a:t>MAT student</a:t>
            </a:r>
          </a:p>
        </p:txBody>
      </p:sp>
      <p:sp>
        <p:nvSpPr>
          <p:cNvPr name="TextBox 23" id="23"/>
          <p:cNvSpPr txBox="true"/>
          <p:nvPr/>
        </p:nvSpPr>
        <p:spPr>
          <a:xfrm rot="0">
            <a:off x="13279837" y="7874764"/>
            <a:ext cx="2405482" cy="336550"/>
          </a:xfrm>
          <a:prstGeom prst="rect">
            <a:avLst/>
          </a:prstGeom>
        </p:spPr>
        <p:txBody>
          <a:bodyPr anchor="t" rtlCol="false" tIns="0" lIns="0" bIns="0" rIns="0">
            <a:spAutoFit/>
          </a:bodyPr>
          <a:lstStyle/>
          <a:p>
            <a:pPr algn="ctr">
              <a:lnSpc>
                <a:spcPts val="2599"/>
              </a:lnSpc>
              <a:spcBef>
                <a:spcPct val="0"/>
              </a:spcBef>
            </a:pPr>
            <a:r>
              <a:rPr lang="en-US" b="true" sz="2499">
                <a:solidFill>
                  <a:srgbClr val="000000"/>
                </a:solidFill>
                <a:latin typeface="DM Sans Bold"/>
                <a:ea typeface="DM Sans Bold"/>
                <a:cs typeface="DM Sans Bold"/>
                <a:sym typeface="DM Sans Bold"/>
              </a:rPr>
              <a:t>Yanxiu Jin</a:t>
            </a:r>
          </a:p>
        </p:txBody>
      </p:sp>
      <p:sp>
        <p:nvSpPr>
          <p:cNvPr name="TextBox 24" id="24"/>
          <p:cNvSpPr txBox="true"/>
          <p:nvPr/>
        </p:nvSpPr>
        <p:spPr>
          <a:xfrm rot="0">
            <a:off x="13768014" y="8287069"/>
            <a:ext cx="1429128" cy="236601"/>
          </a:xfrm>
          <a:prstGeom prst="rect">
            <a:avLst/>
          </a:prstGeom>
        </p:spPr>
        <p:txBody>
          <a:bodyPr anchor="t" rtlCol="false" tIns="0" lIns="0" bIns="0" rIns="0">
            <a:spAutoFit/>
          </a:bodyPr>
          <a:lstStyle/>
          <a:p>
            <a:pPr algn="ctr">
              <a:lnSpc>
                <a:spcPts val="1872"/>
              </a:lnSpc>
              <a:spcBef>
                <a:spcPct val="0"/>
              </a:spcBef>
            </a:pPr>
            <a:r>
              <a:rPr lang="en-US" sz="1800">
                <a:solidFill>
                  <a:srgbClr val="000000"/>
                </a:solidFill>
                <a:latin typeface="DM Sans"/>
                <a:ea typeface="DM Sans"/>
                <a:cs typeface="DM Sans"/>
                <a:sym typeface="DM Sans"/>
              </a:rPr>
              <a:t>ECE student</a:t>
            </a:r>
          </a:p>
        </p:txBody>
      </p:sp>
      <p:sp>
        <p:nvSpPr>
          <p:cNvPr name="TextBox 25" id="25"/>
          <p:cNvSpPr txBox="true"/>
          <p:nvPr/>
        </p:nvSpPr>
        <p:spPr>
          <a:xfrm rot="0">
            <a:off x="1028700" y="1115730"/>
            <a:ext cx="8386619" cy="1226820"/>
          </a:xfrm>
          <a:prstGeom prst="rect">
            <a:avLst/>
          </a:prstGeom>
        </p:spPr>
        <p:txBody>
          <a:bodyPr anchor="t" rtlCol="false" tIns="0" lIns="0" bIns="0" rIns="0">
            <a:spAutoFit/>
          </a:bodyPr>
          <a:lstStyle/>
          <a:p>
            <a:pPr algn="l">
              <a:lnSpc>
                <a:spcPts val="10080"/>
              </a:lnSpc>
              <a:spcBef>
                <a:spcPct val="0"/>
              </a:spcBef>
            </a:pPr>
            <a:r>
              <a:rPr lang="en-US" sz="7200" b="true">
                <a:solidFill>
                  <a:srgbClr val="000000"/>
                </a:solidFill>
                <a:latin typeface="DM Sans Bold"/>
                <a:ea typeface="DM Sans Bold"/>
                <a:cs typeface="DM Sans Bold"/>
                <a:sym typeface="DM Sans Bold"/>
              </a:rPr>
              <a:t>Team Members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3650975" y="45401"/>
            <a:ext cx="8914322" cy="9358869"/>
          </a:xfrm>
          <a:custGeom>
            <a:avLst/>
            <a:gdLst/>
            <a:ahLst/>
            <a:cxnLst/>
            <a:rect r="r" b="b" t="t" l="l"/>
            <a:pathLst>
              <a:path h="9358869" w="8914322">
                <a:moveTo>
                  <a:pt x="0" y="0"/>
                </a:moveTo>
                <a:lnTo>
                  <a:pt x="8914322" y="0"/>
                </a:lnTo>
                <a:lnTo>
                  <a:pt x="8914322" y="9358869"/>
                </a:lnTo>
                <a:lnTo>
                  <a:pt x="0" y="9358869"/>
                </a:lnTo>
                <a:lnTo>
                  <a:pt x="0" y="0"/>
                </a:lnTo>
                <a:close/>
              </a:path>
            </a:pathLst>
          </a:custGeom>
          <a:blipFill>
            <a:blip r:embed="rId2"/>
            <a:stretch>
              <a:fillRect l="0" t="0" r="0" b="0"/>
            </a:stretch>
          </a:blipFill>
        </p:spPr>
      </p:sp>
      <p:sp>
        <p:nvSpPr>
          <p:cNvPr name="Freeform 3" id="3"/>
          <p:cNvSpPr/>
          <p:nvPr/>
        </p:nvSpPr>
        <p:spPr>
          <a:xfrm flipH="false" flipV="false" rot="2986000">
            <a:off x="12257225" y="-2228612"/>
            <a:ext cx="10298697" cy="11523018"/>
          </a:xfrm>
          <a:custGeom>
            <a:avLst/>
            <a:gdLst/>
            <a:ahLst/>
            <a:cxnLst/>
            <a:rect r="r" b="b" t="t" l="l"/>
            <a:pathLst>
              <a:path h="11523018" w="10298697">
                <a:moveTo>
                  <a:pt x="0" y="0"/>
                </a:moveTo>
                <a:lnTo>
                  <a:pt x="10298697" y="0"/>
                </a:lnTo>
                <a:lnTo>
                  <a:pt x="10298697" y="11523018"/>
                </a:lnTo>
                <a:lnTo>
                  <a:pt x="0" y="11523018"/>
                </a:lnTo>
                <a:lnTo>
                  <a:pt x="0" y="0"/>
                </a:lnTo>
                <a:close/>
              </a:path>
            </a:pathLst>
          </a:custGeom>
          <a:blipFill>
            <a:blip r:embed="rId3"/>
            <a:stretch>
              <a:fillRect l="0" t="0" r="0" b="0"/>
            </a:stretch>
          </a:blipFill>
        </p:spPr>
      </p:sp>
      <p:sp>
        <p:nvSpPr>
          <p:cNvPr name="TextBox 4" id="4"/>
          <p:cNvSpPr txBox="true"/>
          <p:nvPr/>
        </p:nvSpPr>
        <p:spPr>
          <a:xfrm rot="0">
            <a:off x="2419371" y="2252030"/>
            <a:ext cx="8115300" cy="2057400"/>
          </a:xfrm>
          <a:prstGeom prst="rect">
            <a:avLst/>
          </a:prstGeom>
        </p:spPr>
        <p:txBody>
          <a:bodyPr anchor="t" rtlCol="false" tIns="0" lIns="0" bIns="0" rIns="0">
            <a:spAutoFit/>
          </a:bodyPr>
          <a:lstStyle/>
          <a:p>
            <a:pPr algn="l">
              <a:lnSpc>
                <a:spcPts val="16800"/>
              </a:lnSpc>
              <a:spcBef>
                <a:spcPct val="0"/>
              </a:spcBef>
            </a:pPr>
            <a:r>
              <a:rPr lang="en-US" sz="12000" b="true">
                <a:solidFill>
                  <a:srgbClr val="000000"/>
                </a:solidFill>
                <a:latin typeface="DM Sans Bold"/>
                <a:ea typeface="DM Sans Bold"/>
                <a:cs typeface="DM Sans Bold"/>
                <a:sym typeface="DM Sans Bold"/>
              </a:rPr>
              <a:t>Thank You</a:t>
            </a:r>
          </a:p>
        </p:txBody>
      </p:sp>
      <p:sp>
        <p:nvSpPr>
          <p:cNvPr name="AutoShape 5" id="5"/>
          <p:cNvSpPr/>
          <p:nvPr/>
        </p:nvSpPr>
        <p:spPr>
          <a:xfrm flipH="true">
            <a:off x="-720366" y="4473222"/>
            <a:ext cx="10981098"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9144000" y="7918092"/>
            <a:ext cx="7159450" cy="438785"/>
          </a:xfrm>
          <a:prstGeom prst="rect">
            <a:avLst/>
          </a:prstGeom>
        </p:spPr>
        <p:txBody>
          <a:bodyPr anchor="t" rtlCol="false" tIns="0" lIns="0" bIns="0" rIns="0">
            <a:spAutoFit/>
          </a:bodyPr>
          <a:lstStyle/>
          <a:p>
            <a:pPr algn="r">
              <a:lnSpc>
                <a:spcPts val="3639"/>
              </a:lnSpc>
              <a:spcBef>
                <a:spcPct val="0"/>
              </a:spcBef>
            </a:pPr>
            <a:r>
              <a:rPr lang="en-US" b="true" sz="2599">
                <a:solidFill>
                  <a:srgbClr val="000000"/>
                </a:solidFill>
                <a:latin typeface="DM Sans Bold"/>
                <a:ea typeface="DM Sans Bold"/>
                <a:cs typeface="DM Sans Bold"/>
                <a:sym typeface="DM Sans Bold"/>
              </a:rPr>
              <a:t>CMPSC 185 </a:t>
            </a:r>
          </a:p>
        </p:txBody>
      </p:sp>
      <p:sp>
        <p:nvSpPr>
          <p:cNvPr name="TextBox 7" id="7"/>
          <p:cNvSpPr txBox="true"/>
          <p:nvPr/>
        </p:nvSpPr>
        <p:spPr>
          <a:xfrm rot="0">
            <a:off x="9144000" y="8533853"/>
            <a:ext cx="7159450" cy="895985"/>
          </a:xfrm>
          <a:prstGeom prst="rect">
            <a:avLst/>
          </a:prstGeom>
        </p:spPr>
        <p:txBody>
          <a:bodyPr anchor="t" rtlCol="false" tIns="0" lIns="0" bIns="0" rIns="0">
            <a:spAutoFit/>
          </a:bodyPr>
          <a:lstStyle/>
          <a:p>
            <a:pPr algn="r">
              <a:lnSpc>
                <a:spcPts val="3639"/>
              </a:lnSpc>
            </a:pPr>
            <a:r>
              <a:rPr lang="en-US" sz="2599">
                <a:solidFill>
                  <a:srgbClr val="000000"/>
                </a:solidFill>
                <a:latin typeface="DM Sans"/>
                <a:ea typeface="DM Sans"/>
                <a:cs typeface="DM Sans"/>
                <a:sym typeface="DM Sans"/>
              </a:rPr>
              <a:t>Human-Computer Interaction</a:t>
            </a:r>
          </a:p>
          <a:p>
            <a:pPr algn="r">
              <a:lnSpc>
                <a:spcPts val="3639"/>
              </a:lnSpc>
              <a:spcBef>
                <a:spcPct val="0"/>
              </a:spcBef>
            </a:pPr>
          </a:p>
        </p:txBody>
      </p:sp>
      <p:sp>
        <p:nvSpPr>
          <p:cNvPr name="TextBox 8" id="8"/>
          <p:cNvSpPr txBox="true"/>
          <p:nvPr/>
        </p:nvSpPr>
        <p:spPr>
          <a:xfrm rot="0">
            <a:off x="1981200" y="7918092"/>
            <a:ext cx="7162800" cy="438785"/>
          </a:xfrm>
          <a:prstGeom prst="rect">
            <a:avLst/>
          </a:prstGeom>
        </p:spPr>
        <p:txBody>
          <a:bodyPr anchor="t" rtlCol="false" tIns="0" lIns="0" bIns="0" rIns="0">
            <a:spAutoFit/>
          </a:bodyPr>
          <a:lstStyle/>
          <a:p>
            <a:pPr algn="just">
              <a:lnSpc>
                <a:spcPts val="3639"/>
              </a:lnSpc>
              <a:spcBef>
                <a:spcPct val="0"/>
              </a:spcBef>
            </a:pPr>
            <a:r>
              <a:rPr lang="en-US" b="true" sz="2599">
                <a:solidFill>
                  <a:srgbClr val="000000"/>
                </a:solidFill>
                <a:latin typeface="DM Sans Bold"/>
                <a:ea typeface="DM Sans Bold"/>
                <a:cs typeface="DM Sans Bold"/>
                <a:sym typeface="DM Sans Bold"/>
              </a:rPr>
              <a:t>Team 6</a:t>
            </a:r>
          </a:p>
        </p:txBody>
      </p:sp>
      <p:sp>
        <p:nvSpPr>
          <p:cNvPr name="TextBox 9" id="9"/>
          <p:cNvSpPr txBox="true"/>
          <p:nvPr/>
        </p:nvSpPr>
        <p:spPr>
          <a:xfrm rot="0">
            <a:off x="1981200" y="8533853"/>
            <a:ext cx="7162800" cy="438785"/>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DM Sans"/>
                <a:ea typeface="DM Sans"/>
                <a:cs typeface="DM Sans"/>
                <a:sym typeface="DM Sans"/>
              </a:rPr>
              <a:t>Xue Gao, Jintong Yang, Yanxiu Jin</a:t>
            </a:r>
          </a:p>
        </p:txBody>
      </p:sp>
      <p:grpSp>
        <p:nvGrpSpPr>
          <p:cNvPr name="Group 10" id="10"/>
          <p:cNvGrpSpPr/>
          <p:nvPr/>
        </p:nvGrpSpPr>
        <p:grpSpPr>
          <a:xfrm rot="0">
            <a:off x="10171822" y="5504749"/>
            <a:ext cx="8878437" cy="1338857"/>
            <a:chOff x="0" y="0"/>
            <a:chExt cx="2338354" cy="352621"/>
          </a:xfrm>
        </p:grpSpPr>
        <p:sp>
          <p:nvSpPr>
            <p:cNvPr name="Freeform 11" id="11"/>
            <p:cNvSpPr/>
            <p:nvPr/>
          </p:nvSpPr>
          <p:spPr>
            <a:xfrm flipH="false" flipV="false" rot="0">
              <a:off x="0" y="0"/>
              <a:ext cx="2338354" cy="352621"/>
            </a:xfrm>
            <a:custGeom>
              <a:avLst/>
              <a:gdLst/>
              <a:ahLst/>
              <a:cxnLst/>
              <a:rect r="r" b="b" t="t" l="l"/>
              <a:pathLst>
                <a:path h="352621" w="2338354">
                  <a:moveTo>
                    <a:pt x="86327" y="0"/>
                  </a:moveTo>
                  <a:lnTo>
                    <a:pt x="2252027" y="0"/>
                  </a:lnTo>
                  <a:cubicBezTo>
                    <a:pt x="2299704" y="0"/>
                    <a:pt x="2338354" y="38650"/>
                    <a:pt x="2338354" y="86327"/>
                  </a:cubicBezTo>
                  <a:lnTo>
                    <a:pt x="2338354" y="266294"/>
                  </a:lnTo>
                  <a:cubicBezTo>
                    <a:pt x="2338354" y="313971"/>
                    <a:pt x="2299704" y="352621"/>
                    <a:pt x="2252027" y="352621"/>
                  </a:cubicBezTo>
                  <a:lnTo>
                    <a:pt x="86327" y="352621"/>
                  </a:lnTo>
                  <a:cubicBezTo>
                    <a:pt x="63432" y="352621"/>
                    <a:pt x="41474" y="343526"/>
                    <a:pt x="25285" y="327336"/>
                  </a:cubicBezTo>
                  <a:cubicBezTo>
                    <a:pt x="9095" y="311147"/>
                    <a:pt x="0" y="289189"/>
                    <a:pt x="0" y="266294"/>
                  </a:cubicBezTo>
                  <a:lnTo>
                    <a:pt x="0" y="86327"/>
                  </a:lnTo>
                  <a:cubicBezTo>
                    <a:pt x="0" y="63432"/>
                    <a:pt x="9095" y="41474"/>
                    <a:pt x="25285" y="25285"/>
                  </a:cubicBezTo>
                  <a:cubicBezTo>
                    <a:pt x="41474" y="9095"/>
                    <a:pt x="63432" y="0"/>
                    <a:pt x="86327" y="0"/>
                  </a:cubicBezTo>
                  <a:close/>
                </a:path>
              </a:pathLst>
            </a:custGeom>
            <a:solidFill>
              <a:srgbClr val="B589FF"/>
            </a:solidFill>
          </p:spPr>
        </p:sp>
        <p:sp>
          <p:nvSpPr>
            <p:cNvPr name="TextBox 12" id="12"/>
            <p:cNvSpPr txBox="true"/>
            <p:nvPr/>
          </p:nvSpPr>
          <p:spPr>
            <a:xfrm>
              <a:off x="0" y="-38100"/>
              <a:ext cx="2338354" cy="390721"/>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8072151" y="5867155"/>
            <a:ext cx="8231299" cy="547370"/>
          </a:xfrm>
          <a:prstGeom prst="rect">
            <a:avLst/>
          </a:prstGeom>
        </p:spPr>
        <p:txBody>
          <a:bodyPr anchor="t" rtlCol="false" tIns="0" lIns="0" bIns="0" rIns="0">
            <a:spAutoFit/>
          </a:bodyPr>
          <a:lstStyle/>
          <a:p>
            <a:pPr algn="r">
              <a:lnSpc>
                <a:spcPts val="4480"/>
              </a:lnSpc>
              <a:spcBef>
                <a:spcPct val="0"/>
              </a:spcBef>
            </a:pPr>
            <a:r>
              <a:rPr lang="en-US" b="true" sz="3200">
                <a:solidFill>
                  <a:srgbClr val="000000"/>
                </a:solidFill>
                <a:latin typeface="DM Sans Bold"/>
                <a:ea typeface="DM Sans Bold"/>
                <a:cs typeface="DM Sans Bold"/>
                <a:sym typeface="DM Sans Bold"/>
              </a:rPr>
              <a:t>Needfinding Report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8902" y="-1438266"/>
            <a:ext cx="7355205" cy="8229600"/>
          </a:xfrm>
          <a:custGeom>
            <a:avLst/>
            <a:gdLst/>
            <a:ahLst/>
            <a:cxnLst/>
            <a:rect r="r" b="b" t="t" l="l"/>
            <a:pathLst>
              <a:path h="8229600" w="7355205">
                <a:moveTo>
                  <a:pt x="0" y="0"/>
                </a:moveTo>
                <a:lnTo>
                  <a:pt x="7355205" y="0"/>
                </a:lnTo>
                <a:lnTo>
                  <a:pt x="7355205"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1028700" y="460621"/>
            <a:ext cx="2178629" cy="568079"/>
            <a:chOff x="0" y="0"/>
            <a:chExt cx="573795" cy="149617"/>
          </a:xfrm>
        </p:grpSpPr>
        <p:sp>
          <p:nvSpPr>
            <p:cNvPr name="Freeform 4" id="4"/>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5" id="5"/>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6" id="6"/>
          <p:cNvGrpSpPr/>
          <p:nvPr/>
        </p:nvGrpSpPr>
        <p:grpSpPr>
          <a:xfrm rot="0">
            <a:off x="3507958" y="460621"/>
            <a:ext cx="2178629" cy="568079"/>
            <a:chOff x="0" y="0"/>
            <a:chExt cx="573795" cy="149617"/>
          </a:xfrm>
        </p:grpSpPr>
        <p:sp>
          <p:nvSpPr>
            <p:cNvPr name="Freeform 7" id="7"/>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8" id="8"/>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9" id="9"/>
          <p:cNvGrpSpPr/>
          <p:nvPr/>
        </p:nvGrpSpPr>
        <p:grpSpPr>
          <a:xfrm rot="0">
            <a:off x="8474817" y="460621"/>
            <a:ext cx="8784483" cy="568079"/>
            <a:chOff x="0" y="0"/>
            <a:chExt cx="2313609" cy="149617"/>
          </a:xfrm>
        </p:grpSpPr>
        <p:sp>
          <p:nvSpPr>
            <p:cNvPr name="Freeform 10" id="10"/>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1" id="11"/>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Problem Domain</a:t>
              </a:r>
            </a:p>
          </p:txBody>
        </p:sp>
      </p:grpSp>
      <p:sp>
        <p:nvSpPr>
          <p:cNvPr name="TextBox 12" id="12"/>
          <p:cNvSpPr txBox="true"/>
          <p:nvPr/>
        </p:nvSpPr>
        <p:spPr>
          <a:xfrm rot="0">
            <a:off x="1028700" y="2562234"/>
            <a:ext cx="16230600" cy="1012189"/>
          </a:xfrm>
          <a:prstGeom prst="rect">
            <a:avLst/>
          </a:prstGeom>
        </p:spPr>
        <p:txBody>
          <a:bodyPr anchor="t" rtlCol="false" tIns="0" lIns="0" bIns="0" rIns="0">
            <a:spAutoFit/>
          </a:bodyPr>
          <a:lstStyle/>
          <a:p>
            <a:pPr algn="l">
              <a:lnSpc>
                <a:spcPts val="8260"/>
              </a:lnSpc>
              <a:spcBef>
                <a:spcPct val="0"/>
              </a:spcBef>
            </a:pPr>
            <a:r>
              <a:rPr lang="en-US" sz="5900" b="true">
                <a:solidFill>
                  <a:srgbClr val="000000"/>
                </a:solidFill>
                <a:latin typeface="DM Sans Bold"/>
                <a:ea typeface="DM Sans Bold"/>
                <a:cs typeface="DM Sans Bold"/>
                <a:sym typeface="DM Sans Bold"/>
              </a:rPr>
              <a:t>T3: Designing for Human Agency and Control</a:t>
            </a:r>
          </a:p>
        </p:txBody>
      </p:sp>
      <p:sp>
        <p:nvSpPr>
          <p:cNvPr name="TextBox 13" id="13"/>
          <p:cNvSpPr txBox="true"/>
          <p:nvPr/>
        </p:nvSpPr>
        <p:spPr>
          <a:xfrm rot="0">
            <a:off x="1028700" y="4469913"/>
            <a:ext cx="16230600" cy="2334895"/>
          </a:xfrm>
          <a:prstGeom prst="rect">
            <a:avLst/>
          </a:prstGeom>
        </p:spPr>
        <p:txBody>
          <a:bodyPr anchor="t" rtlCol="false" tIns="0" lIns="0" bIns="0" rIns="0">
            <a:spAutoFit/>
          </a:bodyPr>
          <a:lstStyle/>
          <a:p>
            <a:pPr algn="l">
              <a:lnSpc>
                <a:spcPts val="3079"/>
              </a:lnSpc>
              <a:spcBef>
                <a:spcPct val="0"/>
              </a:spcBef>
            </a:pPr>
            <a:r>
              <a:rPr lang="en-US" sz="2199" spc="219">
                <a:solidFill>
                  <a:srgbClr val="000000"/>
                </a:solidFill>
                <a:latin typeface="DM Sans"/>
                <a:ea typeface="DM Sans"/>
                <a:cs typeface="DM Sans"/>
                <a:sym typeface="DM Sans"/>
              </a:rPr>
              <a:t>As more products quietly automate decisions from what we see, what we click, what we buy, to what we remember, people can end up supervising systems rather than acting with intention. Sometimes that automation is helpful; other times it erodes autonomy, confidence, and accountability. This theme asks you to design tools that keep people meaningfully “in the loop,” not as a last-resort override, but as an active partner in decision-making. How might we design systems that make it easy to choose, steer, and revise automated outcomes so users remain capable, informed actors?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8902" y="-1438266"/>
            <a:ext cx="7355205" cy="8229600"/>
          </a:xfrm>
          <a:custGeom>
            <a:avLst/>
            <a:gdLst/>
            <a:ahLst/>
            <a:cxnLst/>
            <a:rect r="r" b="b" t="t" l="l"/>
            <a:pathLst>
              <a:path h="8229600" w="7355205">
                <a:moveTo>
                  <a:pt x="0" y="0"/>
                </a:moveTo>
                <a:lnTo>
                  <a:pt x="7355205" y="0"/>
                </a:lnTo>
                <a:lnTo>
                  <a:pt x="7355205"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1028700" y="460621"/>
            <a:ext cx="2178629" cy="568079"/>
            <a:chOff x="0" y="0"/>
            <a:chExt cx="573795" cy="149617"/>
          </a:xfrm>
        </p:grpSpPr>
        <p:sp>
          <p:nvSpPr>
            <p:cNvPr name="Freeform 4" id="4"/>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5" id="5"/>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6" id="6"/>
          <p:cNvGrpSpPr/>
          <p:nvPr/>
        </p:nvGrpSpPr>
        <p:grpSpPr>
          <a:xfrm rot="0">
            <a:off x="3507958" y="460621"/>
            <a:ext cx="2178629" cy="568079"/>
            <a:chOff x="0" y="0"/>
            <a:chExt cx="573795" cy="149617"/>
          </a:xfrm>
        </p:grpSpPr>
        <p:sp>
          <p:nvSpPr>
            <p:cNvPr name="Freeform 7" id="7"/>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8" id="8"/>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9" id="9"/>
          <p:cNvGrpSpPr/>
          <p:nvPr/>
        </p:nvGrpSpPr>
        <p:grpSpPr>
          <a:xfrm rot="0">
            <a:off x="8474817" y="460621"/>
            <a:ext cx="8784483" cy="568079"/>
            <a:chOff x="0" y="0"/>
            <a:chExt cx="2313609" cy="149617"/>
          </a:xfrm>
        </p:grpSpPr>
        <p:sp>
          <p:nvSpPr>
            <p:cNvPr name="Freeform 10" id="10"/>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1" id="11"/>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Problem Domain</a:t>
              </a:r>
            </a:p>
          </p:txBody>
        </p:sp>
      </p:grpSp>
      <p:sp>
        <p:nvSpPr>
          <p:cNvPr name="Freeform 12" id="12"/>
          <p:cNvSpPr/>
          <p:nvPr/>
        </p:nvSpPr>
        <p:spPr>
          <a:xfrm flipH="false" flipV="false" rot="0">
            <a:off x="5177363" y="2342550"/>
            <a:ext cx="8151581" cy="7682865"/>
          </a:xfrm>
          <a:custGeom>
            <a:avLst/>
            <a:gdLst/>
            <a:ahLst/>
            <a:cxnLst/>
            <a:rect r="r" b="b" t="t" l="l"/>
            <a:pathLst>
              <a:path h="7682865" w="8151581">
                <a:moveTo>
                  <a:pt x="0" y="0"/>
                </a:moveTo>
                <a:lnTo>
                  <a:pt x="8151581" y="0"/>
                </a:lnTo>
                <a:lnTo>
                  <a:pt x="8151581" y="7682865"/>
                </a:lnTo>
                <a:lnTo>
                  <a:pt x="0" y="7682865"/>
                </a:lnTo>
                <a:lnTo>
                  <a:pt x="0" y="0"/>
                </a:lnTo>
                <a:close/>
              </a:path>
            </a:pathLst>
          </a:custGeom>
          <a:blipFill>
            <a:blip r:embed="rId3">
              <a:alphaModFix amt="60000"/>
            </a:blip>
            <a:stretch>
              <a:fillRect l="0" t="0" r="0" b="0"/>
            </a:stretch>
          </a:blipFill>
        </p:spPr>
      </p:sp>
      <p:sp>
        <p:nvSpPr>
          <p:cNvPr name="TextBox 13" id="13"/>
          <p:cNvSpPr txBox="true"/>
          <p:nvPr/>
        </p:nvSpPr>
        <p:spPr>
          <a:xfrm rot="0">
            <a:off x="1028700" y="1125255"/>
            <a:ext cx="7446117" cy="1038224"/>
          </a:xfrm>
          <a:prstGeom prst="rect">
            <a:avLst/>
          </a:prstGeom>
        </p:spPr>
        <p:txBody>
          <a:bodyPr anchor="t" rtlCol="false" tIns="0" lIns="0" bIns="0" rIns="0">
            <a:spAutoFit/>
          </a:bodyPr>
          <a:lstStyle/>
          <a:p>
            <a:pPr algn="l">
              <a:lnSpc>
                <a:spcPts val="8400"/>
              </a:lnSpc>
              <a:spcBef>
                <a:spcPct val="0"/>
              </a:spcBef>
            </a:pPr>
            <a:r>
              <a:rPr lang="en-US" sz="6000" b="true">
                <a:solidFill>
                  <a:srgbClr val="000000"/>
                </a:solidFill>
                <a:latin typeface="DM Sans Bold"/>
                <a:ea typeface="DM Sans Bold"/>
                <a:cs typeface="DM Sans Bold"/>
                <a:sym typeface="DM Sans Bold"/>
              </a:rPr>
              <a:t>Problem Domain</a:t>
            </a:r>
          </a:p>
        </p:txBody>
      </p:sp>
      <p:grpSp>
        <p:nvGrpSpPr>
          <p:cNvPr name="Group 14" id="14"/>
          <p:cNvGrpSpPr/>
          <p:nvPr/>
        </p:nvGrpSpPr>
        <p:grpSpPr>
          <a:xfrm rot="0">
            <a:off x="6909150" y="4031161"/>
            <a:ext cx="5076155" cy="4996879"/>
            <a:chOff x="0" y="0"/>
            <a:chExt cx="6768206" cy="6662505"/>
          </a:xfrm>
        </p:grpSpPr>
        <p:sp>
          <p:nvSpPr>
            <p:cNvPr name="TextBox 15" id="15"/>
            <p:cNvSpPr txBox="true"/>
            <p:nvPr/>
          </p:nvSpPr>
          <p:spPr>
            <a:xfrm rot="0">
              <a:off x="0" y="133350"/>
              <a:ext cx="6768206" cy="5130810"/>
            </a:xfrm>
            <a:prstGeom prst="rect">
              <a:avLst/>
            </a:prstGeom>
          </p:spPr>
          <p:txBody>
            <a:bodyPr anchor="t" rtlCol="false" tIns="0" lIns="0" bIns="0" rIns="0">
              <a:spAutoFit/>
            </a:bodyPr>
            <a:lstStyle/>
            <a:p>
              <a:pPr algn="ctr">
                <a:lnSpc>
                  <a:spcPts val="7401"/>
                </a:lnSpc>
              </a:pPr>
              <a:r>
                <a:rPr lang="en-US" sz="7401" b="true">
                  <a:solidFill>
                    <a:srgbClr val="832EFF"/>
                  </a:solidFill>
                  <a:latin typeface="Placard Next Bold"/>
                  <a:ea typeface="Placard Next Bold"/>
                  <a:cs typeface="Placard Next Bold"/>
                  <a:sym typeface="Placard Next Bold"/>
                </a:rPr>
                <a:t>Creative Design Ideation in Industry</a:t>
              </a:r>
            </a:p>
          </p:txBody>
        </p:sp>
        <p:sp>
          <p:nvSpPr>
            <p:cNvPr name="TextBox 16" id="16"/>
            <p:cNvSpPr txBox="true"/>
            <p:nvPr/>
          </p:nvSpPr>
          <p:spPr>
            <a:xfrm rot="0">
              <a:off x="0" y="5310049"/>
              <a:ext cx="6768206" cy="543751"/>
            </a:xfrm>
            <a:prstGeom prst="rect">
              <a:avLst/>
            </a:prstGeom>
          </p:spPr>
          <p:txBody>
            <a:bodyPr anchor="t" rtlCol="false" tIns="0" lIns="0" bIns="0" rIns="0">
              <a:spAutoFit/>
            </a:bodyPr>
            <a:lstStyle/>
            <a:p>
              <a:pPr algn="ctr">
                <a:lnSpc>
                  <a:spcPts val="3454"/>
                </a:lnSpc>
                <a:spcBef>
                  <a:spcPct val="0"/>
                </a:spcBef>
              </a:pPr>
            </a:p>
          </p:txBody>
        </p:sp>
        <p:sp>
          <p:nvSpPr>
            <p:cNvPr name="TextBox 17" id="17"/>
            <p:cNvSpPr txBox="true"/>
            <p:nvPr/>
          </p:nvSpPr>
          <p:spPr>
            <a:xfrm rot="0">
              <a:off x="0" y="6118754"/>
              <a:ext cx="6768206" cy="543751"/>
            </a:xfrm>
            <a:prstGeom prst="rect">
              <a:avLst/>
            </a:prstGeom>
          </p:spPr>
          <p:txBody>
            <a:bodyPr anchor="t" rtlCol="false" tIns="0" lIns="0" bIns="0" rIns="0">
              <a:spAutoFit/>
            </a:bodyPr>
            <a:lstStyle/>
            <a:p>
              <a:pPr algn="ctr">
                <a:lnSpc>
                  <a:spcPts val="3454"/>
                </a:lnSpc>
                <a:spcBef>
                  <a:spcPct val="0"/>
                </a:spcBef>
              </a:pPr>
            </a:p>
          </p:txBody>
        </p:sp>
      </p:grpSp>
      <p:sp>
        <p:nvSpPr>
          <p:cNvPr name="TextBox 18" id="18"/>
          <p:cNvSpPr txBox="true"/>
          <p:nvPr/>
        </p:nvSpPr>
        <p:spPr>
          <a:xfrm rot="0">
            <a:off x="1028700" y="6302905"/>
            <a:ext cx="3964335" cy="405765"/>
          </a:xfrm>
          <a:prstGeom prst="rect">
            <a:avLst/>
          </a:prstGeom>
        </p:spPr>
        <p:txBody>
          <a:bodyPr anchor="t" rtlCol="false" tIns="0" lIns="0" bIns="0" rIns="0">
            <a:spAutoFit/>
          </a:bodyPr>
          <a:lstStyle/>
          <a:p>
            <a:pPr algn="ctr">
              <a:lnSpc>
                <a:spcPts val="3359"/>
              </a:lnSpc>
              <a:spcBef>
                <a:spcPct val="0"/>
              </a:spcBef>
            </a:pPr>
            <a:r>
              <a:rPr lang="en-US" sz="2399" spc="239">
                <a:solidFill>
                  <a:srgbClr val="11BBEE"/>
                </a:solidFill>
                <a:latin typeface="DM Sans"/>
                <a:ea typeface="DM Sans"/>
                <a:cs typeface="DM Sans"/>
                <a:sym typeface="DM Sans"/>
              </a:rPr>
              <a:t>Are we interested in it?</a:t>
            </a:r>
          </a:p>
        </p:txBody>
      </p:sp>
      <p:sp>
        <p:nvSpPr>
          <p:cNvPr name="TextBox 19" id="19"/>
          <p:cNvSpPr txBox="true"/>
          <p:nvPr/>
        </p:nvSpPr>
        <p:spPr>
          <a:xfrm rot="0">
            <a:off x="10417665" y="1884135"/>
            <a:ext cx="6076504" cy="1243965"/>
          </a:xfrm>
          <a:prstGeom prst="rect">
            <a:avLst/>
          </a:prstGeom>
        </p:spPr>
        <p:txBody>
          <a:bodyPr anchor="t" rtlCol="false" tIns="0" lIns="0" bIns="0" rIns="0">
            <a:spAutoFit/>
          </a:bodyPr>
          <a:lstStyle/>
          <a:p>
            <a:pPr algn="ctr">
              <a:lnSpc>
                <a:spcPts val="3359"/>
              </a:lnSpc>
              <a:spcBef>
                <a:spcPct val="0"/>
              </a:spcBef>
            </a:pPr>
            <a:r>
              <a:rPr lang="en-US" sz="2400" spc="240">
                <a:solidFill>
                  <a:srgbClr val="7741B5"/>
                </a:solidFill>
                <a:latin typeface="DM Sans"/>
                <a:ea typeface="DM Sans"/>
                <a:cs typeface="DM Sans"/>
                <a:sym typeface="DM Sans"/>
              </a:rPr>
              <a:t>Is this a domain vulnerable to </a:t>
            </a:r>
          </a:p>
          <a:p>
            <a:pPr algn="ctr">
              <a:lnSpc>
                <a:spcPts val="3359"/>
              </a:lnSpc>
              <a:spcBef>
                <a:spcPct val="0"/>
              </a:spcBef>
            </a:pPr>
            <a:r>
              <a:rPr lang="en-US" sz="2400" spc="240">
                <a:solidFill>
                  <a:srgbClr val="7741B5"/>
                </a:solidFill>
                <a:latin typeface="DM Sans"/>
                <a:ea typeface="DM Sans"/>
                <a:cs typeface="DM Sans"/>
                <a:sym typeface="DM Sans"/>
              </a:rPr>
              <a:t>loss of agency through automation?</a:t>
            </a:r>
          </a:p>
          <a:p>
            <a:pPr algn="ctr">
              <a:lnSpc>
                <a:spcPts val="3359"/>
              </a:lnSpc>
              <a:spcBef>
                <a:spcPct val="0"/>
              </a:spcBef>
            </a:pPr>
          </a:p>
        </p:txBody>
      </p:sp>
      <p:sp>
        <p:nvSpPr>
          <p:cNvPr name="TextBox 20" id="20"/>
          <p:cNvSpPr txBox="true"/>
          <p:nvPr/>
        </p:nvSpPr>
        <p:spPr>
          <a:xfrm rot="0">
            <a:off x="13455909" y="5704735"/>
            <a:ext cx="4346840" cy="1243965"/>
          </a:xfrm>
          <a:prstGeom prst="rect">
            <a:avLst/>
          </a:prstGeom>
        </p:spPr>
        <p:txBody>
          <a:bodyPr anchor="t" rtlCol="false" tIns="0" lIns="0" bIns="0" rIns="0">
            <a:spAutoFit/>
          </a:bodyPr>
          <a:lstStyle/>
          <a:p>
            <a:pPr algn="ctr">
              <a:lnSpc>
                <a:spcPts val="3359"/>
              </a:lnSpc>
              <a:spcBef>
                <a:spcPct val="0"/>
              </a:spcBef>
            </a:pPr>
            <a:r>
              <a:rPr lang="en-US" sz="2400" spc="240">
                <a:solidFill>
                  <a:srgbClr val="F2733E"/>
                </a:solidFill>
                <a:latin typeface="DM Sans"/>
                <a:ea typeface="DM Sans"/>
                <a:cs typeface="DM Sans"/>
                <a:sym typeface="DM Sans"/>
              </a:rPr>
              <a:t>Is this a shared everyday</a:t>
            </a:r>
          </a:p>
          <a:p>
            <a:pPr algn="ctr">
              <a:lnSpc>
                <a:spcPts val="3359"/>
              </a:lnSpc>
              <a:spcBef>
                <a:spcPct val="0"/>
              </a:spcBef>
            </a:pPr>
            <a:r>
              <a:rPr lang="en-US" sz="2400" spc="240">
                <a:solidFill>
                  <a:srgbClr val="F2733E"/>
                </a:solidFill>
                <a:latin typeface="DM Sans"/>
                <a:ea typeface="DM Sans"/>
                <a:cs typeface="DM Sans"/>
                <a:sym typeface="DM Sans"/>
              </a:rPr>
              <a:t> professional experience?</a:t>
            </a:r>
          </a:p>
          <a:p>
            <a:pPr algn="ctr">
              <a:lnSpc>
                <a:spcPts val="33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541593">
            <a:off x="2553178" y="1183718"/>
            <a:ext cx="13541770" cy="9914991"/>
          </a:xfrm>
          <a:custGeom>
            <a:avLst/>
            <a:gdLst/>
            <a:ahLst/>
            <a:cxnLst/>
            <a:rect r="r" b="b" t="t" l="l"/>
            <a:pathLst>
              <a:path h="9914991" w="13541770">
                <a:moveTo>
                  <a:pt x="0" y="0"/>
                </a:moveTo>
                <a:lnTo>
                  <a:pt x="13541770" y="0"/>
                </a:lnTo>
                <a:lnTo>
                  <a:pt x="13541770" y="9914991"/>
                </a:lnTo>
                <a:lnTo>
                  <a:pt x="0" y="9914991"/>
                </a:lnTo>
                <a:lnTo>
                  <a:pt x="0" y="0"/>
                </a:lnTo>
                <a:close/>
              </a:path>
            </a:pathLst>
          </a:custGeom>
          <a:blipFill>
            <a:blip r:embed="rId2">
              <a:alphaModFix amt="60000"/>
            </a:blip>
            <a:stretch>
              <a:fillRect l="0" t="0" r="0" b="-2661"/>
            </a:stretch>
          </a:blipFill>
        </p:spPr>
      </p:sp>
      <p:grpSp>
        <p:nvGrpSpPr>
          <p:cNvPr name="Group 3" id="3"/>
          <p:cNvGrpSpPr/>
          <p:nvPr/>
        </p:nvGrpSpPr>
        <p:grpSpPr>
          <a:xfrm rot="0">
            <a:off x="1028700" y="460621"/>
            <a:ext cx="2178629" cy="568079"/>
            <a:chOff x="0" y="0"/>
            <a:chExt cx="573795" cy="149617"/>
          </a:xfrm>
        </p:grpSpPr>
        <p:sp>
          <p:nvSpPr>
            <p:cNvPr name="Freeform 4" id="4"/>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5" id="5"/>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6" id="6"/>
          <p:cNvGrpSpPr/>
          <p:nvPr/>
        </p:nvGrpSpPr>
        <p:grpSpPr>
          <a:xfrm rot="0">
            <a:off x="3507958" y="460621"/>
            <a:ext cx="2178629" cy="568079"/>
            <a:chOff x="0" y="0"/>
            <a:chExt cx="573795" cy="149617"/>
          </a:xfrm>
        </p:grpSpPr>
        <p:sp>
          <p:nvSpPr>
            <p:cNvPr name="Freeform 7" id="7"/>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8" id="8"/>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9" id="9"/>
          <p:cNvGrpSpPr/>
          <p:nvPr/>
        </p:nvGrpSpPr>
        <p:grpSpPr>
          <a:xfrm rot="0">
            <a:off x="8474817" y="460621"/>
            <a:ext cx="8784483" cy="568079"/>
            <a:chOff x="0" y="0"/>
            <a:chExt cx="2313609" cy="149617"/>
          </a:xfrm>
        </p:grpSpPr>
        <p:sp>
          <p:nvSpPr>
            <p:cNvPr name="Freeform 10" id="10"/>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1" id="11"/>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Needfinding Methodology</a:t>
              </a:r>
            </a:p>
          </p:txBody>
        </p:sp>
      </p:grpSp>
      <p:sp>
        <p:nvSpPr>
          <p:cNvPr name="Freeform 12" id="12"/>
          <p:cNvSpPr/>
          <p:nvPr/>
        </p:nvSpPr>
        <p:spPr>
          <a:xfrm flipH="false" flipV="false" rot="0">
            <a:off x="7438225" y="5709118"/>
            <a:ext cx="2968406" cy="3549182"/>
          </a:xfrm>
          <a:custGeom>
            <a:avLst/>
            <a:gdLst/>
            <a:ahLst/>
            <a:cxnLst/>
            <a:rect r="r" b="b" t="t" l="l"/>
            <a:pathLst>
              <a:path h="3549182" w="2968406">
                <a:moveTo>
                  <a:pt x="0" y="0"/>
                </a:moveTo>
                <a:lnTo>
                  <a:pt x="2968407" y="0"/>
                </a:lnTo>
                <a:lnTo>
                  <a:pt x="2968407" y="3549182"/>
                </a:lnTo>
                <a:lnTo>
                  <a:pt x="0" y="3549182"/>
                </a:lnTo>
                <a:lnTo>
                  <a:pt x="0" y="0"/>
                </a:lnTo>
                <a:close/>
              </a:path>
            </a:pathLst>
          </a:custGeom>
          <a:blipFill>
            <a:blip r:embed="rId3">
              <a:alphaModFix amt="93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346112" y="5143500"/>
            <a:ext cx="4909197" cy="4114800"/>
          </a:xfrm>
          <a:custGeom>
            <a:avLst/>
            <a:gdLst/>
            <a:ahLst/>
            <a:cxnLst/>
            <a:rect r="r" b="b" t="t" l="l"/>
            <a:pathLst>
              <a:path h="4114800" w="4909197">
                <a:moveTo>
                  <a:pt x="0" y="0"/>
                </a:moveTo>
                <a:lnTo>
                  <a:pt x="4909198" y="0"/>
                </a:lnTo>
                <a:lnTo>
                  <a:pt x="4909198" y="4114800"/>
                </a:lnTo>
                <a:lnTo>
                  <a:pt x="0" y="4114800"/>
                </a:lnTo>
                <a:lnTo>
                  <a:pt x="0" y="0"/>
                </a:lnTo>
                <a:close/>
              </a:path>
            </a:pathLst>
          </a:custGeom>
          <a:blipFill>
            <a:blip r:embed="rId5">
              <a:alphaModFix amt="93000"/>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2242532" y="5527709"/>
            <a:ext cx="3858283" cy="3865311"/>
          </a:xfrm>
          <a:custGeom>
            <a:avLst/>
            <a:gdLst/>
            <a:ahLst/>
            <a:cxnLst/>
            <a:rect r="r" b="b" t="t" l="l"/>
            <a:pathLst>
              <a:path h="3865311" w="3858283">
                <a:moveTo>
                  <a:pt x="0" y="0"/>
                </a:moveTo>
                <a:lnTo>
                  <a:pt x="3858283" y="0"/>
                </a:lnTo>
                <a:lnTo>
                  <a:pt x="3858283" y="3865311"/>
                </a:lnTo>
                <a:lnTo>
                  <a:pt x="0" y="3865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028700" y="1378620"/>
            <a:ext cx="7893728" cy="1878330"/>
          </a:xfrm>
          <a:prstGeom prst="rect">
            <a:avLst/>
          </a:prstGeom>
        </p:spPr>
        <p:txBody>
          <a:bodyPr anchor="t" rtlCol="false" tIns="0" lIns="0" bIns="0" rIns="0">
            <a:spAutoFit/>
          </a:bodyPr>
          <a:lstStyle/>
          <a:p>
            <a:pPr algn="l">
              <a:lnSpc>
                <a:spcPts val="7200"/>
              </a:lnSpc>
            </a:pPr>
            <a:r>
              <a:rPr lang="en-US" sz="7200" b="true">
                <a:solidFill>
                  <a:srgbClr val="000000"/>
                </a:solidFill>
                <a:latin typeface="DM Sans Bold"/>
                <a:ea typeface="DM Sans Bold"/>
                <a:cs typeface="DM Sans Bold"/>
                <a:sym typeface="DM Sans Bold"/>
              </a:rPr>
              <a:t>Participant Selection Factors</a:t>
            </a:r>
          </a:p>
        </p:txBody>
      </p:sp>
      <p:sp>
        <p:nvSpPr>
          <p:cNvPr name="TextBox 16" id="16"/>
          <p:cNvSpPr txBox="true"/>
          <p:nvPr/>
        </p:nvSpPr>
        <p:spPr>
          <a:xfrm rot="0">
            <a:off x="2118015" y="4092610"/>
            <a:ext cx="4107319" cy="1109345"/>
          </a:xfrm>
          <a:prstGeom prst="rect">
            <a:avLst/>
          </a:prstGeom>
        </p:spPr>
        <p:txBody>
          <a:bodyPr anchor="t" rtlCol="false" tIns="0" lIns="0" bIns="0" rIns="0">
            <a:spAutoFit/>
          </a:bodyPr>
          <a:lstStyle/>
          <a:p>
            <a:pPr algn="ctr">
              <a:lnSpc>
                <a:spcPts val="4480"/>
              </a:lnSpc>
              <a:spcBef>
                <a:spcPct val="0"/>
              </a:spcBef>
            </a:pPr>
            <a:r>
              <a:rPr lang="en-US" sz="3200" spc="320">
                <a:solidFill>
                  <a:srgbClr val="000000"/>
                </a:solidFill>
                <a:latin typeface="DM Sans"/>
                <a:ea typeface="DM Sans"/>
                <a:cs typeface="DM Sans"/>
                <a:sym typeface="DM Sans"/>
              </a:rPr>
              <a:t>Non-UCSB Student</a:t>
            </a:r>
          </a:p>
        </p:txBody>
      </p:sp>
      <p:sp>
        <p:nvSpPr>
          <p:cNvPr name="TextBox 17" id="17"/>
          <p:cNvSpPr txBox="true"/>
          <p:nvPr/>
        </p:nvSpPr>
        <p:spPr>
          <a:xfrm rot="0">
            <a:off x="12147991" y="4402172"/>
            <a:ext cx="4107319" cy="547370"/>
          </a:xfrm>
          <a:prstGeom prst="rect">
            <a:avLst/>
          </a:prstGeom>
        </p:spPr>
        <p:txBody>
          <a:bodyPr anchor="t" rtlCol="false" tIns="0" lIns="0" bIns="0" rIns="0">
            <a:spAutoFit/>
          </a:bodyPr>
          <a:lstStyle/>
          <a:p>
            <a:pPr algn="ctr">
              <a:lnSpc>
                <a:spcPts val="4480"/>
              </a:lnSpc>
              <a:spcBef>
                <a:spcPct val="0"/>
              </a:spcBef>
            </a:pPr>
            <a:r>
              <a:rPr lang="en-US" sz="3200" spc="320">
                <a:solidFill>
                  <a:srgbClr val="000000"/>
                </a:solidFill>
                <a:latin typeface="DM Sans"/>
                <a:ea typeface="DM Sans"/>
                <a:cs typeface="DM Sans"/>
                <a:sym typeface="DM Sans"/>
              </a:rPr>
              <a:t>Diversity</a:t>
            </a:r>
          </a:p>
        </p:txBody>
      </p:sp>
      <p:sp>
        <p:nvSpPr>
          <p:cNvPr name="TextBox 18" id="18"/>
          <p:cNvSpPr txBox="true"/>
          <p:nvPr/>
        </p:nvSpPr>
        <p:spPr>
          <a:xfrm rot="0">
            <a:off x="6783925" y="3783047"/>
            <a:ext cx="4277008" cy="1671320"/>
          </a:xfrm>
          <a:prstGeom prst="rect">
            <a:avLst/>
          </a:prstGeom>
        </p:spPr>
        <p:txBody>
          <a:bodyPr anchor="t" rtlCol="false" tIns="0" lIns="0" bIns="0" rIns="0">
            <a:spAutoFit/>
          </a:bodyPr>
          <a:lstStyle/>
          <a:p>
            <a:pPr algn="ctr">
              <a:lnSpc>
                <a:spcPts val="4480"/>
              </a:lnSpc>
            </a:pPr>
            <a:r>
              <a:rPr lang="en-US" sz="3200" spc="320">
                <a:solidFill>
                  <a:srgbClr val="000000"/>
                </a:solidFill>
                <a:latin typeface="DM Sans"/>
                <a:ea typeface="DM Sans"/>
                <a:cs typeface="DM Sans"/>
                <a:sym typeface="DM Sans"/>
              </a:rPr>
              <a:t>Current Practitioner</a:t>
            </a:r>
          </a:p>
          <a:p>
            <a:pPr algn="ctr">
              <a:lnSpc>
                <a:spcPts val="4480"/>
              </a:lnSpc>
              <a:spcBef>
                <a:spcPct val="0"/>
              </a:spcBef>
            </a:pPr>
            <a:r>
              <a:rPr lang="en-US" sz="3200" spc="320">
                <a:solidFill>
                  <a:srgbClr val="000000"/>
                </a:solidFill>
                <a:latin typeface="DM Sans"/>
                <a:ea typeface="DM Sans"/>
                <a:cs typeface="DM Sans"/>
                <a:sym typeface="DM Sans"/>
              </a:rPr>
              <a:t>in Industry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517843" y="4846288"/>
            <a:ext cx="3405818" cy="1294977"/>
            <a:chOff x="0" y="0"/>
            <a:chExt cx="897006" cy="341064"/>
          </a:xfrm>
        </p:grpSpPr>
        <p:sp>
          <p:nvSpPr>
            <p:cNvPr name="Freeform 3" id="3"/>
            <p:cNvSpPr/>
            <p:nvPr/>
          </p:nvSpPr>
          <p:spPr>
            <a:xfrm flipH="false" flipV="false" rot="0">
              <a:off x="0" y="0"/>
              <a:ext cx="897006" cy="341064"/>
            </a:xfrm>
            <a:custGeom>
              <a:avLst/>
              <a:gdLst/>
              <a:ahLst/>
              <a:cxnLst/>
              <a:rect r="r" b="b" t="t" l="l"/>
              <a:pathLst>
                <a:path h="341064" w="897006">
                  <a:moveTo>
                    <a:pt x="170532" y="0"/>
                  </a:moveTo>
                  <a:lnTo>
                    <a:pt x="726474" y="0"/>
                  </a:lnTo>
                  <a:cubicBezTo>
                    <a:pt x="820656" y="0"/>
                    <a:pt x="897006" y="76350"/>
                    <a:pt x="897006" y="170532"/>
                  </a:cubicBezTo>
                  <a:lnTo>
                    <a:pt x="897006" y="170532"/>
                  </a:lnTo>
                  <a:cubicBezTo>
                    <a:pt x="897006" y="215760"/>
                    <a:pt x="879039" y="259135"/>
                    <a:pt x="847058" y="291116"/>
                  </a:cubicBezTo>
                  <a:cubicBezTo>
                    <a:pt x="815077" y="323097"/>
                    <a:pt x="771702" y="341064"/>
                    <a:pt x="726474" y="341064"/>
                  </a:cubicBezTo>
                  <a:lnTo>
                    <a:pt x="170532" y="341064"/>
                  </a:lnTo>
                  <a:cubicBezTo>
                    <a:pt x="125304" y="341064"/>
                    <a:pt x="81929" y="323097"/>
                    <a:pt x="49948" y="291116"/>
                  </a:cubicBezTo>
                  <a:cubicBezTo>
                    <a:pt x="17967" y="259135"/>
                    <a:pt x="0" y="215760"/>
                    <a:pt x="0" y="170532"/>
                  </a:cubicBezTo>
                  <a:lnTo>
                    <a:pt x="0" y="170532"/>
                  </a:lnTo>
                  <a:cubicBezTo>
                    <a:pt x="0" y="125304"/>
                    <a:pt x="17967" y="81929"/>
                    <a:pt x="49948" y="49948"/>
                  </a:cubicBezTo>
                  <a:cubicBezTo>
                    <a:pt x="81929" y="17967"/>
                    <a:pt x="125304" y="0"/>
                    <a:pt x="170532" y="0"/>
                  </a:cubicBezTo>
                  <a:close/>
                </a:path>
              </a:pathLst>
            </a:custGeom>
            <a:solidFill>
              <a:srgbClr val="9394FF"/>
            </a:solidFill>
          </p:spPr>
        </p:sp>
        <p:sp>
          <p:nvSpPr>
            <p:cNvPr name="TextBox 4" id="4"/>
            <p:cNvSpPr txBox="true"/>
            <p:nvPr/>
          </p:nvSpPr>
          <p:spPr>
            <a:xfrm>
              <a:off x="0" y="-47625"/>
              <a:ext cx="897006" cy="388689"/>
            </a:xfrm>
            <a:prstGeom prst="rect">
              <a:avLst/>
            </a:prstGeom>
          </p:spPr>
          <p:txBody>
            <a:bodyPr anchor="ctr" rtlCol="false" tIns="50800" lIns="50800" bIns="50800" rIns="50800"/>
            <a:lstStyle/>
            <a:p>
              <a:pPr algn="ctr">
                <a:lnSpc>
                  <a:spcPts val="3079"/>
                </a:lnSpc>
              </a:pPr>
              <a:r>
                <a:rPr lang="en-US" b="true" sz="2199" spc="109">
                  <a:solidFill>
                    <a:srgbClr val="FFFFFF"/>
                  </a:solidFill>
                  <a:latin typeface="DM Sans Bold"/>
                  <a:ea typeface="DM Sans Bold"/>
                  <a:cs typeface="DM Sans Bold"/>
                  <a:sym typeface="DM Sans Bold"/>
                </a:rPr>
                <a:t>Geographic Region / Practice Region</a:t>
              </a:r>
            </a:p>
          </p:txBody>
        </p:sp>
      </p:grpSp>
      <p:grpSp>
        <p:nvGrpSpPr>
          <p:cNvPr name="Group 5" id="5"/>
          <p:cNvGrpSpPr/>
          <p:nvPr/>
        </p:nvGrpSpPr>
        <p:grpSpPr>
          <a:xfrm rot="0">
            <a:off x="2737252" y="6339013"/>
            <a:ext cx="2560678" cy="1158452"/>
            <a:chOff x="0" y="0"/>
            <a:chExt cx="674417" cy="305107"/>
          </a:xfrm>
        </p:grpSpPr>
        <p:sp>
          <p:nvSpPr>
            <p:cNvPr name="Freeform 6" id="6"/>
            <p:cNvSpPr/>
            <p:nvPr/>
          </p:nvSpPr>
          <p:spPr>
            <a:xfrm flipH="false" flipV="false" rot="0">
              <a:off x="0" y="0"/>
              <a:ext cx="674417" cy="305107"/>
            </a:xfrm>
            <a:custGeom>
              <a:avLst/>
              <a:gdLst/>
              <a:ahLst/>
              <a:cxnLst/>
              <a:rect r="r" b="b" t="t" l="l"/>
              <a:pathLst>
                <a:path h="305107" w="674417">
                  <a:moveTo>
                    <a:pt x="152553" y="0"/>
                  </a:moveTo>
                  <a:lnTo>
                    <a:pt x="521864" y="0"/>
                  </a:lnTo>
                  <a:cubicBezTo>
                    <a:pt x="606117" y="0"/>
                    <a:pt x="674417" y="68300"/>
                    <a:pt x="674417" y="152553"/>
                  </a:cubicBezTo>
                  <a:lnTo>
                    <a:pt x="674417" y="152553"/>
                  </a:lnTo>
                  <a:cubicBezTo>
                    <a:pt x="674417" y="236806"/>
                    <a:pt x="606117" y="305107"/>
                    <a:pt x="521864" y="305107"/>
                  </a:cubicBezTo>
                  <a:lnTo>
                    <a:pt x="152553" y="305107"/>
                  </a:lnTo>
                  <a:cubicBezTo>
                    <a:pt x="68300" y="305107"/>
                    <a:pt x="0" y="236806"/>
                    <a:pt x="0" y="152553"/>
                  </a:cubicBezTo>
                  <a:lnTo>
                    <a:pt x="0" y="152553"/>
                  </a:lnTo>
                  <a:cubicBezTo>
                    <a:pt x="0" y="68300"/>
                    <a:pt x="68300" y="0"/>
                    <a:pt x="152553" y="0"/>
                  </a:cubicBezTo>
                  <a:close/>
                </a:path>
              </a:pathLst>
            </a:custGeom>
            <a:solidFill>
              <a:srgbClr val="949CFA"/>
            </a:solidFill>
          </p:spPr>
        </p:sp>
        <p:sp>
          <p:nvSpPr>
            <p:cNvPr name="TextBox 7" id="7"/>
            <p:cNvSpPr txBox="true"/>
            <p:nvPr/>
          </p:nvSpPr>
          <p:spPr>
            <a:xfrm>
              <a:off x="0" y="-47625"/>
              <a:ext cx="674417" cy="352732"/>
            </a:xfrm>
            <a:prstGeom prst="rect">
              <a:avLst/>
            </a:prstGeom>
          </p:spPr>
          <p:txBody>
            <a:bodyPr anchor="ctr" rtlCol="false" tIns="50800" lIns="50800" bIns="50800" rIns="50800"/>
            <a:lstStyle/>
            <a:p>
              <a:pPr algn="ctr">
                <a:lnSpc>
                  <a:spcPts val="3079"/>
                </a:lnSpc>
              </a:pPr>
              <a:r>
                <a:rPr lang="en-US" b="true" sz="2199" spc="109">
                  <a:solidFill>
                    <a:srgbClr val="FFFFFF"/>
                  </a:solidFill>
                  <a:latin typeface="DM Sans Bold"/>
                  <a:ea typeface="DM Sans Bold"/>
                  <a:cs typeface="DM Sans Bold"/>
                  <a:sym typeface="DM Sans Bold"/>
                </a:rPr>
                <a:t>Team Role / Position</a:t>
              </a:r>
            </a:p>
          </p:txBody>
        </p:sp>
      </p:grpSp>
      <p:grpSp>
        <p:nvGrpSpPr>
          <p:cNvPr name="Group 8" id="8"/>
          <p:cNvGrpSpPr/>
          <p:nvPr/>
        </p:nvGrpSpPr>
        <p:grpSpPr>
          <a:xfrm rot="0">
            <a:off x="4803916" y="8543934"/>
            <a:ext cx="2244050" cy="900929"/>
            <a:chOff x="0" y="0"/>
            <a:chExt cx="591026" cy="237282"/>
          </a:xfrm>
        </p:grpSpPr>
        <p:sp>
          <p:nvSpPr>
            <p:cNvPr name="Freeform 9" id="9"/>
            <p:cNvSpPr/>
            <p:nvPr/>
          </p:nvSpPr>
          <p:spPr>
            <a:xfrm flipH="false" flipV="false" rot="0">
              <a:off x="0" y="0"/>
              <a:ext cx="591026" cy="237282"/>
            </a:xfrm>
            <a:custGeom>
              <a:avLst/>
              <a:gdLst/>
              <a:ahLst/>
              <a:cxnLst/>
              <a:rect r="r" b="b" t="t" l="l"/>
              <a:pathLst>
                <a:path h="237282" w="591026">
                  <a:moveTo>
                    <a:pt x="118641" y="0"/>
                  </a:moveTo>
                  <a:lnTo>
                    <a:pt x="472385" y="0"/>
                  </a:lnTo>
                  <a:cubicBezTo>
                    <a:pt x="537908" y="0"/>
                    <a:pt x="591026" y="53117"/>
                    <a:pt x="591026" y="118641"/>
                  </a:cubicBezTo>
                  <a:lnTo>
                    <a:pt x="591026" y="118641"/>
                  </a:lnTo>
                  <a:cubicBezTo>
                    <a:pt x="591026" y="150106"/>
                    <a:pt x="578526" y="180283"/>
                    <a:pt x="556276" y="202533"/>
                  </a:cubicBezTo>
                  <a:cubicBezTo>
                    <a:pt x="534027" y="224782"/>
                    <a:pt x="503850" y="237282"/>
                    <a:pt x="472385" y="237282"/>
                  </a:cubicBezTo>
                  <a:lnTo>
                    <a:pt x="118641" y="237282"/>
                  </a:lnTo>
                  <a:cubicBezTo>
                    <a:pt x="87175" y="237282"/>
                    <a:pt x="56999" y="224782"/>
                    <a:pt x="34749" y="202533"/>
                  </a:cubicBezTo>
                  <a:cubicBezTo>
                    <a:pt x="12500" y="180283"/>
                    <a:pt x="0" y="150106"/>
                    <a:pt x="0" y="118641"/>
                  </a:cubicBezTo>
                  <a:lnTo>
                    <a:pt x="0" y="118641"/>
                  </a:lnTo>
                  <a:cubicBezTo>
                    <a:pt x="0" y="87175"/>
                    <a:pt x="12500" y="56999"/>
                    <a:pt x="34749" y="34749"/>
                  </a:cubicBezTo>
                  <a:cubicBezTo>
                    <a:pt x="56999" y="12500"/>
                    <a:pt x="87175" y="0"/>
                    <a:pt x="118641" y="0"/>
                  </a:cubicBezTo>
                  <a:close/>
                </a:path>
              </a:pathLst>
            </a:custGeom>
            <a:solidFill>
              <a:srgbClr val="B3B4FF"/>
            </a:solidFill>
          </p:spPr>
        </p:sp>
        <p:sp>
          <p:nvSpPr>
            <p:cNvPr name="TextBox 10" id="10"/>
            <p:cNvSpPr txBox="true"/>
            <p:nvPr/>
          </p:nvSpPr>
          <p:spPr>
            <a:xfrm>
              <a:off x="0" y="-47625"/>
              <a:ext cx="591026" cy="284907"/>
            </a:xfrm>
            <a:prstGeom prst="rect">
              <a:avLst/>
            </a:prstGeom>
          </p:spPr>
          <p:txBody>
            <a:bodyPr anchor="ctr" rtlCol="false" tIns="50800" lIns="50800" bIns="50800" rIns="50800"/>
            <a:lstStyle/>
            <a:p>
              <a:pPr algn="ctr">
                <a:lnSpc>
                  <a:spcPts val="3079"/>
                </a:lnSpc>
              </a:pPr>
              <a:r>
                <a:rPr lang="en-US" b="true" sz="2199" spc="109">
                  <a:solidFill>
                    <a:srgbClr val="FFFFFF"/>
                  </a:solidFill>
                  <a:latin typeface="DM Sans Bold"/>
                  <a:ea typeface="DM Sans Bold"/>
                  <a:cs typeface="DM Sans Bold"/>
                  <a:sym typeface="DM Sans Bold"/>
                </a:rPr>
                <a:t>Age</a:t>
              </a:r>
            </a:p>
          </p:txBody>
        </p:sp>
      </p:grpSp>
      <p:sp>
        <p:nvSpPr>
          <p:cNvPr name="TextBox 11" id="11"/>
          <p:cNvSpPr txBox="true"/>
          <p:nvPr/>
        </p:nvSpPr>
        <p:spPr>
          <a:xfrm rot="0">
            <a:off x="870073" y="1465151"/>
            <a:ext cx="6811637" cy="762000"/>
          </a:xfrm>
          <a:prstGeom prst="rect">
            <a:avLst/>
          </a:prstGeom>
        </p:spPr>
        <p:txBody>
          <a:bodyPr anchor="t" rtlCol="false" tIns="0" lIns="0" bIns="0" rIns="0">
            <a:spAutoFit/>
          </a:bodyPr>
          <a:lstStyle/>
          <a:p>
            <a:pPr algn="just">
              <a:lnSpc>
                <a:spcPts val="6299"/>
              </a:lnSpc>
            </a:pPr>
            <a:r>
              <a:rPr lang="en-US" b="true" sz="4499">
                <a:solidFill>
                  <a:srgbClr val="000000"/>
                </a:solidFill>
                <a:latin typeface="DM Sans Bold"/>
                <a:ea typeface="DM Sans Bold"/>
                <a:cs typeface="DM Sans Bold"/>
                <a:sym typeface="DM Sans Bold"/>
              </a:rPr>
              <a:t>Diversity Consideration</a:t>
            </a:r>
          </a:p>
        </p:txBody>
      </p:sp>
      <p:grpSp>
        <p:nvGrpSpPr>
          <p:cNvPr name="Group 12" id="12"/>
          <p:cNvGrpSpPr/>
          <p:nvPr/>
        </p:nvGrpSpPr>
        <p:grpSpPr>
          <a:xfrm rot="0">
            <a:off x="10988476" y="3034983"/>
            <a:ext cx="2946457" cy="900929"/>
            <a:chOff x="0" y="0"/>
            <a:chExt cx="776022" cy="237282"/>
          </a:xfrm>
        </p:grpSpPr>
        <p:sp>
          <p:nvSpPr>
            <p:cNvPr name="Freeform 13" id="13"/>
            <p:cNvSpPr/>
            <p:nvPr/>
          </p:nvSpPr>
          <p:spPr>
            <a:xfrm flipH="false" flipV="false" rot="0">
              <a:off x="0" y="0"/>
              <a:ext cx="776022" cy="237282"/>
            </a:xfrm>
            <a:custGeom>
              <a:avLst/>
              <a:gdLst/>
              <a:ahLst/>
              <a:cxnLst/>
              <a:rect r="r" b="b" t="t" l="l"/>
              <a:pathLst>
                <a:path h="237282" w="776022">
                  <a:moveTo>
                    <a:pt x="118641" y="0"/>
                  </a:moveTo>
                  <a:lnTo>
                    <a:pt x="657381" y="0"/>
                  </a:lnTo>
                  <a:cubicBezTo>
                    <a:pt x="722904" y="0"/>
                    <a:pt x="776022" y="53117"/>
                    <a:pt x="776022" y="118641"/>
                  </a:cubicBezTo>
                  <a:lnTo>
                    <a:pt x="776022" y="118641"/>
                  </a:lnTo>
                  <a:cubicBezTo>
                    <a:pt x="776022" y="150106"/>
                    <a:pt x="763522" y="180283"/>
                    <a:pt x="741273" y="202533"/>
                  </a:cubicBezTo>
                  <a:cubicBezTo>
                    <a:pt x="719023" y="224782"/>
                    <a:pt x="688846" y="237282"/>
                    <a:pt x="657381" y="237282"/>
                  </a:cubicBezTo>
                  <a:lnTo>
                    <a:pt x="118641" y="237282"/>
                  </a:lnTo>
                  <a:cubicBezTo>
                    <a:pt x="87175" y="237282"/>
                    <a:pt x="56999" y="224782"/>
                    <a:pt x="34749" y="202533"/>
                  </a:cubicBezTo>
                  <a:cubicBezTo>
                    <a:pt x="12500" y="180283"/>
                    <a:pt x="0" y="150106"/>
                    <a:pt x="0" y="118641"/>
                  </a:cubicBezTo>
                  <a:lnTo>
                    <a:pt x="0" y="118641"/>
                  </a:lnTo>
                  <a:cubicBezTo>
                    <a:pt x="0" y="87175"/>
                    <a:pt x="12500" y="56999"/>
                    <a:pt x="34749" y="34749"/>
                  </a:cubicBezTo>
                  <a:cubicBezTo>
                    <a:pt x="56999" y="12500"/>
                    <a:pt x="87175" y="0"/>
                    <a:pt x="118641" y="0"/>
                  </a:cubicBezTo>
                  <a:close/>
                </a:path>
              </a:pathLst>
            </a:custGeom>
            <a:solidFill>
              <a:srgbClr val="A57BFF"/>
            </a:solidFill>
          </p:spPr>
        </p:sp>
        <p:sp>
          <p:nvSpPr>
            <p:cNvPr name="TextBox 14" id="14"/>
            <p:cNvSpPr txBox="true"/>
            <p:nvPr/>
          </p:nvSpPr>
          <p:spPr>
            <a:xfrm>
              <a:off x="0" y="-47625"/>
              <a:ext cx="776022" cy="284907"/>
            </a:xfrm>
            <a:prstGeom prst="rect">
              <a:avLst/>
            </a:prstGeom>
          </p:spPr>
          <p:txBody>
            <a:bodyPr anchor="ctr" rtlCol="false" tIns="50800" lIns="50800" bIns="50800" rIns="50800"/>
            <a:lstStyle/>
            <a:p>
              <a:pPr algn="ctr">
                <a:lnSpc>
                  <a:spcPts val="3079"/>
                </a:lnSpc>
              </a:pPr>
              <a:r>
                <a:rPr lang="en-US" b="true" sz="2199" spc="109">
                  <a:solidFill>
                    <a:srgbClr val="FFFFFF"/>
                  </a:solidFill>
                  <a:latin typeface="DM Sans Bold"/>
                  <a:ea typeface="DM Sans Bold"/>
                  <a:cs typeface="DM Sans Bold"/>
                  <a:sym typeface="DM Sans Bold"/>
                </a:rPr>
                <a:t>Design Discipline</a:t>
              </a:r>
            </a:p>
          </p:txBody>
        </p:sp>
      </p:grpSp>
      <p:grpSp>
        <p:nvGrpSpPr>
          <p:cNvPr name="Group 15" id="15"/>
          <p:cNvGrpSpPr/>
          <p:nvPr/>
        </p:nvGrpSpPr>
        <p:grpSpPr>
          <a:xfrm rot="0">
            <a:off x="2034730" y="3935913"/>
            <a:ext cx="2946457" cy="1207587"/>
            <a:chOff x="0" y="0"/>
            <a:chExt cx="776022" cy="318048"/>
          </a:xfrm>
        </p:grpSpPr>
        <p:sp>
          <p:nvSpPr>
            <p:cNvPr name="Freeform 16" id="16"/>
            <p:cNvSpPr/>
            <p:nvPr/>
          </p:nvSpPr>
          <p:spPr>
            <a:xfrm flipH="false" flipV="false" rot="0">
              <a:off x="0" y="0"/>
              <a:ext cx="776022" cy="318048"/>
            </a:xfrm>
            <a:custGeom>
              <a:avLst/>
              <a:gdLst/>
              <a:ahLst/>
              <a:cxnLst/>
              <a:rect r="r" b="b" t="t" l="l"/>
              <a:pathLst>
                <a:path h="318048" w="776022">
                  <a:moveTo>
                    <a:pt x="159024" y="0"/>
                  </a:moveTo>
                  <a:lnTo>
                    <a:pt x="616998" y="0"/>
                  </a:lnTo>
                  <a:cubicBezTo>
                    <a:pt x="704824" y="0"/>
                    <a:pt x="776022" y="71197"/>
                    <a:pt x="776022" y="159024"/>
                  </a:cubicBezTo>
                  <a:lnTo>
                    <a:pt x="776022" y="159024"/>
                  </a:lnTo>
                  <a:cubicBezTo>
                    <a:pt x="776022" y="201200"/>
                    <a:pt x="759267" y="241648"/>
                    <a:pt x="729445" y="271471"/>
                  </a:cubicBezTo>
                  <a:cubicBezTo>
                    <a:pt x="699622" y="301293"/>
                    <a:pt x="659174" y="318048"/>
                    <a:pt x="616998" y="318048"/>
                  </a:cubicBezTo>
                  <a:lnTo>
                    <a:pt x="159024" y="318048"/>
                  </a:lnTo>
                  <a:cubicBezTo>
                    <a:pt x="71197" y="318048"/>
                    <a:pt x="0" y="246850"/>
                    <a:pt x="0" y="159024"/>
                  </a:cubicBezTo>
                  <a:lnTo>
                    <a:pt x="0" y="159024"/>
                  </a:lnTo>
                  <a:cubicBezTo>
                    <a:pt x="0" y="71197"/>
                    <a:pt x="71197" y="0"/>
                    <a:pt x="159024" y="0"/>
                  </a:cubicBezTo>
                  <a:close/>
                </a:path>
              </a:pathLst>
            </a:custGeom>
            <a:solidFill>
              <a:srgbClr val="C27DF2"/>
            </a:solidFill>
          </p:spPr>
        </p:sp>
        <p:sp>
          <p:nvSpPr>
            <p:cNvPr name="TextBox 17" id="17"/>
            <p:cNvSpPr txBox="true"/>
            <p:nvPr/>
          </p:nvSpPr>
          <p:spPr>
            <a:xfrm>
              <a:off x="0" y="-47625"/>
              <a:ext cx="776022" cy="365673"/>
            </a:xfrm>
            <a:prstGeom prst="rect">
              <a:avLst/>
            </a:prstGeom>
          </p:spPr>
          <p:txBody>
            <a:bodyPr anchor="ctr" rtlCol="false" tIns="50800" lIns="50800" bIns="50800" rIns="50800"/>
            <a:lstStyle/>
            <a:p>
              <a:pPr algn="ctr">
                <a:lnSpc>
                  <a:spcPts val="3079"/>
                </a:lnSpc>
              </a:pPr>
              <a:r>
                <a:rPr lang="en-US" b="true" sz="2199" spc="109">
                  <a:solidFill>
                    <a:srgbClr val="FFFFFF"/>
                  </a:solidFill>
                  <a:latin typeface="DM Sans Bold"/>
                  <a:ea typeface="DM Sans Bold"/>
                  <a:cs typeface="DM Sans Bold"/>
                  <a:sym typeface="DM Sans Bold"/>
                </a:rPr>
                <a:t>Organization / Operation Size</a:t>
              </a:r>
            </a:p>
          </p:txBody>
        </p:sp>
      </p:grpSp>
      <p:grpSp>
        <p:nvGrpSpPr>
          <p:cNvPr name="Group 18" id="18"/>
          <p:cNvGrpSpPr/>
          <p:nvPr/>
        </p:nvGrpSpPr>
        <p:grpSpPr>
          <a:xfrm rot="0">
            <a:off x="12461705" y="7262742"/>
            <a:ext cx="2946457" cy="1083874"/>
            <a:chOff x="0" y="0"/>
            <a:chExt cx="776022" cy="285465"/>
          </a:xfrm>
        </p:grpSpPr>
        <p:sp>
          <p:nvSpPr>
            <p:cNvPr name="Freeform 19" id="19"/>
            <p:cNvSpPr/>
            <p:nvPr/>
          </p:nvSpPr>
          <p:spPr>
            <a:xfrm flipH="false" flipV="false" rot="0">
              <a:off x="0" y="0"/>
              <a:ext cx="776022" cy="285465"/>
            </a:xfrm>
            <a:custGeom>
              <a:avLst/>
              <a:gdLst/>
              <a:ahLst/>
              <a:cxnLst/>
              <a:rect r="r" b="b" t="t" l="l"/>
              <a:pathLst>
                <a:path h="285465" w="776022">
                  <a:moveTo>
                    <a:pt x="142732" y="0"/>
                  </a:moveTo>
                  <a:lnTo>
                    <a:pt x="633289" y="0"/>
                  </a:lnTo>
                  <a:cubicBezTo>
                    <a:pt x="712118" y="0"/>
                    <a:pt x="776022" y="63903"/>
                    <a:pt x="776022" y="142732"/>
                  </a:cubicBezTo>
                  <a:lnTo>
                    <a:pt x="776022" y="142732"/>
                  </a:lnTo>
                  <a:cubicBezTo>
                    <a:pt x="776022" y="180587"/>
                    <a:pt x="760984" y="216892"/>
                    <a:pt x="734216" y="243659"/>
                  </a:cubicBezTo>
                  <a:cubicBezTo>
                    <a:pt x="707449" y="270427"/>
                    <a:pt x="671144" y="285465"/>
                    <a:pt x="633289" y="285465"/>
                  </a:cubicBezTo>
                  <a:lnTo>
                    <a:pt x="142732" y="285465"/>
                  </a:lnTo>
                  <a:cubicBezTo>
                    <a:pt x="63903" y="285465"/>
                    <a:pt x="0" y="221561"/>
                    <a:pt x="0" y="142732"/>
                  </a:cubicBezTo>
                  <a:lnTo>
                    <a:pt x="0" y="142732"/>
                  </a:lnTo>
                  <a:cubicBezTo>
                    <a:pt x="0" y="63903"/>
                    <a:pt x="63903" y="0"/>
                    <a:pt x="142732" y="0"/>
                  </a:cubicBezTo>
                  <a:close/>
                </a:path>
              </a:pathLst>
            </a:custGeom>
            <a:solidFill>
              <a:srgbClr val="D996EE"/>
            </a:solidFill>
          </p:spPr>
        </p:sp>
        <p:sp>
          <p:nvSpPr>
            <p:cNvPr name="TextBox 20" id="20"/>
            <p:cNvSpPr txBox="true"/>
            <p:nvPr/>
          </p:nvSpPr>
          <p:spPr>
            <a:xfrm>
              <a:off x="0" y="-47625"/>
              <a:ext cx="776022" cy="333090"/>
            </a:xfrm>
            <a:prstGeom prst="rect">
              <a:avLst/>
            </a:prstGeom>
          </p:spPr>
          <p:txBody>
            <a:bodyPr anchor="ctr" rtlCol="false" tIns="50800" lIns="50800" bIns="50800" rIns="50800"/>
            <a:lstStyle/>
            <a:p>
              <a:pPr algn="ctr">
                <a:lnSpc>
                  <a:spcPts val="3079"/>
                </a:lnSpc>
              </a:pPr>
              <a:r>
                <a:rPr lang="en-US" b="true" sz="2199" spc="109">
                  <a:solidFill>
                    <a:srgbClr val="FFFFFF"/>
                  </a:solidFill>
                  <a:latin typeface="DM Sans Bold"/>
                  <a:ea typeface="DM Sans Bold"/>
                  <a:cs typeface="DM Sans Bold"/>
                  <a:sym typeface="DM Sans Bold"/>
                </a:rPr>
                <a:t>Workflow &amp; </a:t>
              </a:r>
            </a:p>
            <a:p>
              <a:pPr algn="ctr">
                <a:lnSpc>
                  <a:spcPts val="3079"/>
                </a:lnSpc>
              </a:pPr>
              <a:r>
                <a:rPr lang="en-US" b="true" sz="2199" spc="109">
                  <a:solidFill>
                    <a:srgbClr val="FFFFFF"/>
                  </a:solidFill>
                  <a:latin typeface="DM Sans Bold"/>
                  <a:ea typeface="DM Sans Bold"/>
                  <a:cs typeface="DM Sans Bold"/>
                  <a:sym typeface="DM Sans Bold"/>
                </a:rPr>
                <a:t>Process</a:t>
              </a:r>
            </a:p>
          </p:txBody>
        </p:sp>
      </p:grpSp>
      <p:grpSp>
        <p:nvGrpSpPr>
          <p:cNvPr name="Group 21" id="21"/>
          <p:cNvGrpSpPr/>
          <p:nvPr/>
        </p:nvGrpSpPr>
        <p:grpSpPr>
          <a:xfrm rot="0">
            <a:off x="1028700" y="460621"/>
            <a:ext cx="2178629" cy="568079"/>
            <a:chOff x="0" y="0"/>
            <a:chExt cx="573795" cy="149617"/>
          </a:xfrm>
        </p:grpSpPr>
        <p:sp>
          <p:nvSpPr>
            <p:cNvPr name="Freeform 22" id="22"/>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3" id="23"/>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24" id="24"/>
          <p:cNvGrpSpPr/>
          <p:nvPr/>
        </p:nvGrpSpPr>
        <p:grpSpPr>
          <a:xfrm rot="0">
            <a:off x="3507958" y="460621"/>
            <a:ext cx="2178629" cy="568079"/>
            <a:chOff x="0" y="0"/>
            <a:chExt cx="573795" cy="149617"/>
          </a:xfrm>
        </p:grpSpPr>
        <p:sp>
          <p:nvSpPr>
            <p:cNvPr name="Freeform 25" id="25"/>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26" id="26"/>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27" id="27"/>
          <p:cNvGrpSpPr/>
          <p:nvPr/>
        </p:nvGrpSpPr>
        <p:grpSpPr>
          <a:xfrm rot="0">
            <a:off x="6559684" y="2751026"/>
            <a:ext cx="2244050" cy="900929"/>
            <a:chOff x="0" y="0"/>
            <a:chExt cx="591026" cy="237282"/>
          </a:xfrm>
        </p:grpSpPr>
        <p:sp>
          <p:nvSpPr>
            <p:cNvPr name="Freeform 28" id="28"/>
            <p:cNvSpPr/>
            <p:nvPr/>
          </p:nvSpPr>
          <p:spPr>
            <a:xfrm flipH="false" flipV="false" rot="0">
              <a:off x="0" y="0"/>
              <a:ext cx="591026" cy="237282"/>
            </a:xfrm>
            <a:custGeom>
              <a:avLst/>
              <a:gdLst/>
              <a:ahLst/>
              <a:cxnLst/>
              <a:rect r="r" b="b" t="t" l="l"/>
              <a:pathLst>
                <a:path h="237282" w="591026">
                  <a:moveTo>
                    <a:pt x="118641" y="0"/>
                  </a:moveTo>
                  <a:lnTo>
                    <a:pt x="472385" y="0"/>
                  </a:lnTo>
                  <a:cubicBezTo>
                    <a:pt x="537908" y="0"/>
                    <a:pt x="591026" y="53117"/>
                    <a:pt x="591026" y="118641"/>
                  </a:cubicBezTo>
                  <a:lnTo>
                    <a:pt x="591026" y="118641"/>
                  </a:lnTo>
                  <a:cubicBezTo>
                    <a:pt x="591026" y="150106"/>
                    <a:pt x="578526" y="180283"/>
                    <a:pt x="556276" y="202533"/>
                  </a:cubicBezTo>
                  <a:cubicBezTo>
                    <a:pt x="534027" y="224782"/>
                    <a:pt x="503850" y="237282"/>
                    <a:pt x="472385" y="237282"/>
                  </a:cubicBezTo>
                  <a:lnTo>
                    <a:pt x="118641" y="237282"/>
                  </a:lnTo>
                  <a:cubicBezTo>
                    <a:pt x="87175" y="237282"/>
                    <a:pt x="56999" y="224782"/>
                    <a:pt x="34749" y="202533"/>
                  </a:cubicBezTo>
                  <a:cubicBezTo>
                    <a:pt x="12500" y="180283"/>
                    <a:pt x="0" y="150106"/>
                    <a:pt x="0" y="118641"/>
                  </a:cubicBezTo>
                  <a:lnTo>
                    <a:pt x="0" y="118641"/>
                  </a:lnTo>
                  <a:cubicBezTo>
                    <a:pt x="0" y="87175"/>
                    <a:pt x="12500" y="56999"/>
                    <a:pt x="34749" y="34749"/>
                  </a:cubicBezTo>
                  <a:cubicBezTo>
                    <a:pt x="56999" y="12500"/>
                    <a:pt x="87175" y="0"/>
                    <a:pt x="118641" y="0"/>
                  </a:cubicBezTo>
                  <a:close/>
                </a:path>
              </a:pathLst>
            </a:custGeom>
            <a:solidFill>
              <a:srgbClr val="B3B4FF"/>
            </a:solidFill>
          </p:spPr>
        </p:sp>
        <p:sp>
          <p:nvSpPr>
            <p:cNvPr name="TextBox 29" id="29"/>
            <p:cNvSpPr txBox="true"/>
            <p:nvPr/>
          </p:nvSpPr>
          <p:spPr>
            <a:xfrm>
              <a:off x="0" y="-47625"/>
              <a:ext cx="591026" cy="284907"/>
            </a:xfrm>
            <a:prstGeom prst="rect">
              <a:avLst/>
            </a:prstGeom>
          </p:spPr>
          <p:txBody>
            <a:bodyPr anchor="ctr" rtlCol="false" tIns="50800" lIns="50800" bIns="50800" rIns="50800"/>
            <a:lstStyle/>
            <a:p>
              <a:pPr algn="ctr">
                <a:lnSpc>
                  <a:spcPts val="3079"/>
                </a:lnSpc>
              </a:pPr>
              <a:r>
                <a:rPr lang="en-US" b="true" sz="2199" spc="109">
                  <a:solidFill>
                    <a:srgbClr val="FFFFFF"/>
                  </a:solidFill>
                  <a:latin typeface="DM Sans Bold"/>
                  <a:ea typeface="DM Sans Bold"/>
                  <a:cs typeface="DM Sans Bold"/>
                  <a:sym typeface="DM Sans Bold"/>
                </a:rPr>
                <a:t>Industry Context</a:t>
              </a:r>
            </a:p>
          </p:txBody>
        </p:sp>
      </p:grpSp>
      <p:grpSp>
        <p:nvGrpSpPr>
          <p:cNvPr name="Group 30" id="30"/>
          <p:cNvGrpSpPr/>
          <p:nvPr/>
        </p:nvGrpSpPr>
        <p:grpSpPr>
          <a:xfrm rot="0">
            <a:off x="9144000" y="8807835"/>
            <a:ext cx="2905785" cy="900929"/>
            <a:chOff x="0" y="0"/>
            <a:chExt cx="765310" cy="237282"/>
          </a:xfrm>
        </p:grpSpPr>
        <p:sp>
          <p:nvSpPr>
            <p:cNvPr name="Freeform 31" id="31"/>
            <p:cNvSpPr/>
            <p:nvPr/>
          </p:nvSpPr>
          <p:spPr>
            <a:xfrm flipH="false" flipV="false" rot="0">
              <a:off x="0" y="0"/>
              <a:ext cx="765310" cy="237282"/>
            </a:xfrm>
            <a:custGeom>
              <a:avLst/>
              <a:gdLst/>
              <a:ahLst/>
              <a:cxnLst/>
              <a:rect r="r" b="b" t="t" l="l"/>
              <a:pathLst>
                <a:path h="237282" w="765310">
                  <a:moveTo>
                    <a:pt x="118641" y="0"/>
                  </a:moveTo>
                  <a:lnTo>
                    <a:pt x="646669" y="0"/>
                  </a:lnTo>
                  <a:cubicBezTo>
                    <a:pt x="678134" y="0"/>
                    <a:pt x="708311" y="12500"/>
                    <a:pt x="730561" y="34749"/>
                  </a:cubicBezTo>
                  <a:cubicBezTo>
                    <a:pt x="752810" y="56999"/>
                    <a:pt x="765310" y="87175"/>
                    <a:pt x="765310" y="118641"/>
                  </a:cubicBezTo>
                  <a:lnTo>
                    <a:pt x="765310" y="118641"/>
                  </a:lnTo>
                  <a:cubicBezTo>
                    <a:pt x="765310" y="184164"/>
                    <a:pt x="712192" y="237282"/>
                    <a:pt x="646669" y="237282"/>
                  </a:cubicBezTo>
                  <a:lnTo>
                    <a:pt x="118641" y="237282"/>
                  </a:lnTo>
                  <a:cubicBezTo>
                    <a:pt x="87175" y="237282"/>
                    <a:pt x="56999" y="224782"/>
                    <a:pt x="34749" y="202533"/>
                  </a:cubicBezTo>
                  <a:cubicBezTo>
                    <a:pt x="12500" y="180283"/>
                    <a:pt x="0" y="150106"/>
                    <a:pt x="0" y="118641"/>
                  </a:cubicBezTo>
                  <a:lnTo>
                    <a:pt x="0" y="118641"/>
                  </a:lnTo>
                  <a:cubicBezTo>
                    <a:pt x="0" y="87175"/>
                    <a:pt x="12500" y="56999"/>
                    <a:pt x="34749" y="34749"/>
                  </a:cubicBezTo>
                  <a:cubicBezTo>
                    <a:pt x="56999" y="12500"/>
                    <a:pt x="87175" y="0"/>
                    <a:pt x="118641" y="0"/>
                  </a:cubicBezTo>
                  <a:close/>
                </a:path>
              </a:pathLst>
            </a:custGeom>
            <a:solidFill>
              <a:srgbClr val="87CEFA"/>
            </a:solidFill>
          </p:spPr>
        </p:sp>
        <p:sp>
          <p:nvSpPr>
            <p:cNvPr name="TextBox 32" id="32"/>
            <p:cNvSpPr txBox="true"/>
            <p:nvPr/>
          </p:nvSpPr>
          <p:spPr>
            <a:xfrm>
              <a:off x="0" y="-47625"/>
              <a:ext cx="765310" cy="284907"/>
            </a:xfrm>
            <a:prstGeom prst="rect">
              <a:avLst/>
            </a:prstGeom>
          </p:spPr>
          <p:txBody>
            <a:bodyPr anchor="ctr" rtlCol="false" tIns="50800" lIns="50800" bIns="50800" rIns="50800"/>
            <a:lstStyle/>
            <a:p>
              <a:pPr algn="ctr">
                <a:lnSpc>
                  <a:spcPts val="3079"/>
                </a:lnSpc>
              </a:pPr>
              <a:r>
                <a:rPr lang="en-US" b="true" sz="2199" spc="109">
                  <a:solidFill>
                    <a:srgbClr val="FFFFFF"/>
                  </a:solidFill>
                  <a:latin typeface="DM Sans Bold"/>
                  <a:ea typeface="DM Sans Bold"/>
                  <a:cs typeface="DM Sans Bold"/>
                  <a:sym typeface="DM Sans Bold"/>
                </a:rPr>
                <a:t>Culture (Language)</a:t>
              </a:r>
            </a:p>
          </p:txBody>
        </p:sp>
      </p:grpSp>
      <p:sp>
        <p:nvSpPr>
          <p:cNvPr name="Freeform 33" id="33"/>
          <p:cNvSpPr/>
          <p:nvPr/>
        </p:nvSpPr>
        <p:spPr>
          <a:xfrm flipH="false" flipV="false" rot="0">
            <a:off x="7299524" y="3935913"/>
            <a:ext cx="3688952" cy="4410703"/>
          </a:xfrm>
          <a:custGeom>
            <a:avLst/>
            <a:gdLst/>
            <a:ahLst/>
            <a:cxnLst/>
            <a:rect r="r" b="b" t="t" l="l"/>
            <a:pathLst>
              <a:path h="4410703" w="3688952">
                <a:moveTo>
                  <a:pt x="0" y="0"/>
                </a:moveTo>
                <a:lnTo>
                  <a:pt x="3688952" y="0"/>
                </a:lnTo>
                <a:lnTo>
                  <a:pt x="3688952" y="4410703"/>
                </a:lnTo>
                <a:lnTo>
                  <a:pt x="0" y="4410703"/>
                </a:lnTo>
                <a:lnTo>
                  <a:pt x="0" y="0"/>
                </a:lnTo>
                <a:close/>
              </a:path>
            </a:pathLst>
          </a:custGeom>
          <a:blipFill>
            <a:blip r:embed="rId2">
              <a:alphaModFix amt="93000"/>
              <a:extLst>
                <a:ext uri="{96DAC541-7B7A-43D3-8B79-37D633B846F1}">
                  <asvg:svgBlip xmlns:asvg="http://schemas.microsoft.com/office/drawing/2016/SVG/main" r:embed="rId3"/>
                </a:ext>
              </a:extLst>
            </a:blip>
            <a:stretch>
              <a:fillRect l="0" t="0" r="0" b="0"/>
            </a:stretch>
          </a:blipFill>
        </p:spPr>
      </p:sp>
      <p:grpSp>
        <p:nvGrpSpPr>
          <p:cNvPr name="Group 34" id="34"/>
          <p:cNvGrpSpPr/>
          <p:nvPr/>
        </p:nvGrpSpPr>
        <p:grpSpPr>
          <a:xfrm rot="0">
            <a:off x="8474817" y="460621"/>
            <a:ext cx="8784483" cy="568079"/>
            <a:chOff x="0" y="0"/>
            <a:chExt cx="2313609" cy="149617"/>
          </a:xfrm>
        </p:grpSpPr>
        <p:sp>
          <p:nvSpPr>
            <p:cNvPr name="Freeform 35" id="35"/>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36" id="36"/>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Needfinding Methodology</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25827" y="1357774"/>
            <a:ext cx="9508291" cy="7900526"/>
          </a:xfrm>
          <a:custGeom>
            <a:avLst/>
            <a:gdLst/>
            <a:ahLst/>
            <a:cxnLst/>
            <a:rect r="r" b="b" t="t" l="l"/>
            <a:pathLst>
              <a:path h="7900526" w="9508291">
                <a:moveTo>
                  <a:pt x="0" y="0"/>
                </a:moveTo>
                <a:lnTo>
                  <a:pt x="9508291" y="0"/>
                </a:lnTo>
                <a:lnTo>
                  <a:pt x="9508291" y="7900526"/>
                </a:lnTo>
                <a:lnTo>
                  <a:pt x="0" y="7900526"/>
                </a:lnTo>
                <a:lnTo>
                  <a:pt x="0" y="0"/>
                </a:lnTo>
                <a:close/>
              </a:path>
            </a:pathLst>
          </a:custGeom>
          <a:blipFill>
            <a:blip r:embed="rId2">
              <a:alphaModFix amt="9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773799" y="1596498"/>
            <a:ext cx="8485501" cy="1760060"/>
          </a:xfrm>
          <a:prstGeom prst="rect">
            <a:avLst/>
          </a:prstGeom>
        </p:spPr>
        <p:txBody>
          <a:bodyPr anchor="t" rtlCol="false" tIns="0" lIns="0" bIns="0" rIns="0">
            <a:spAutoFit/>
          </a:bodyPr>
          <a:lstStyle/>
          <a:p>
            <a:pPr algn="l">
              <a:lnSpc>
                <a:spcPts val="5322"/>
              </a:lnSpc>
            </a:pPr>
            <a:r>
              <a:rPr lang="en-US" sz="3801" b="true">
                <a:solidFill>
                  <a:srgbClr val="000000"/>
                </a:solidFill>
                <a:latin typeface="DM Sans Bold"/>
                <a:ea typeface="DM Sans Bold"/>
                <a:cs typeface="DM Sans Bold"/>
                <a:sym typeface="DM Sans Bold"/>
              </a:rPr>
              <a:t>Extreme Case: </a:t>
            </a:r>
            <a:r>
              <a:rPr lang="en-US" sz="3801" b="true">
                <a:solidFill>
                  <a:srgbClr val="B589FF"/>
                </a:solidFill>
                <a:latin typeface="DM Sans Bold"/>
                <a:ea typeface="DM Sans Bold"/>
                <a:cs typeface="DM Sans Bold"/>
                <a:sym typeface="DM Sans Bold"/>
              </a:rPr>
              <a:t>Joe</a:t>
            </a:r>
          </a:p>
          <a:p>
            <a:pPr algn="l">
              <a:lnSpc>
                <a:spcPts val="4354"/>
              </a:lnSpc>
            </a:pPr>
            <a:r>
              <a:rPr lang="en-US" sz="3110" b="true">
                <a:solidFill>
                  <a:srgbClr val="000000"/>
                </a:solidFill>
                <a:latin typeface="DM Sans Bold"/>
                <a:ea typeface="DM Sans Bold"/>
                <a:cs typeface="DM Sans Bold"/>
                <a:sym typeface="DM Sans Bold"/>
              </a:rPr>
              <a:t>He’s the </a:t>
            </a:r>
            <a:r>
              <a:rPr lang="en-US" sz="3110" b="true">
                <a:solidFill>
                  <a:srgbClr val="B589FF"/>
                </a:solidFill>
                <a:latin typeface="DM Sans Bold"/>
                <a:ea typeface="DM Sans Bold"/>
                <a:cs typeface="DM Sans Bold"/>
                <a:sym typeface="DM Sans Bold"/>
              </a:rPr>
              <a:t>owner</a:t>
            </a:r>
            <a:r>
              <a:rPr lang="en-US" sz="3110" b="true">
                <a:solidFill>
                  <a:srgbClr val="000000"/>
                </a:solidFill>
                <a:latin typeface="DM Sans Bold"/>
                <a:ea typeface="DM Sans Bold"/>
                <a:cs typeface="DM Sans Bold"/>
                <a:sym typeface="DM Sans Bold"/>
              </a:rPr>
              <a:t> of the manufacturing studio inherited from his family. Thus: </a:t>
            </a:r>
          </a:p>
        </p:txBody>
      </p:sp>
      <p:grpSp>
        <p:nvGrpSpPr>
          <p:cNvPr name="Group 4" id="4"/>
          <p:cNvGrpSpPr/>
          <p:nvPr/>
        </p:nvGrpSpPr>
        <p:grpSpPr>
          <a:xfrm rot="0">
            <a:off x="8754749" y="3847397"/>
            <a:ext cx="8466226" cy="891739"/>
            <a:chOff x="0" y="0"/>
            <a:chExt cx="11288302" cy="1188985"/>
          </a:xfrm>
        </p:grpSpPr>
        <p:grpSp>
          <p:nvGrpSpPr>
            <p:cNvPr name="Group 5" id="5"/>
            <p:cNvGrpSpPr/>
            <p:nvPr/>
          </p:nvGrpSpPr>
          <p:grpSpPr>
            <a:xfrm rot="0">
              <a:off x="1731961" y="0"/>
              <a:ext cx="9556341" cy="1188985"/>
              <a:chOff x="0" y="0"/>
              <a:chExt cx="1887672" cy="234861"/>
            </a:xfrm>
          </p:grpSpPr>
          <p:sp>
            <p:nvSpPr>
              <p:cNvPr name="Freeform 6" id="6"/>
              <p:cNvSpPr/>
              <p:nvPr/>
            </p:nvSpPr>
            <p:spPr>
              <a:xfrm flipH="false" flipV="false" rot="0">
                <a:off x="0" y="0"/>
                <a:ext cx="1887672" cy="234861"/>
              </a:xfrm>
              <a:custGeom>
                <a:avLst/>
                <a:gdLst/>
                <a:ahLst/>
                <a:cxnLst/>
                <a:rect r="r" b="b" t="t" l="l"/>
                <a:pathLst>
                  <a:path h="234861" w="1887672">
                    <a:moveTo>
                      <a:pt x="101537" y="0"/>
                    </a:moveTo>
                    <a:lnTo>
                      <a:pt x="1786136" y="0"/>
                    </a:lnTo>
                    <a:cubicBezTo>
                      <a:pt x="1813065" y="0"/>
                      <a:pt x="1838891" y="10698"/>
                      <a:pt x="1857933" y="29739"/>
                    </a:cubicBezTo>
                    <a:cubicBezTo>
                      <a:pt x="1876975" y="48781"/>
                      <a:pt x="1887672" y="74608"/>
                      <a:pt x="1887672" y="101537"/>
                    </a:cubicBezTo>
                    <a:lnTo>
                      <a:pt x="1887672" y="133324"/>
                    </a:lnTo>
                    <a:cubicBezTo>
                      <a:pt x="1887672" y="189402"/>
                      <a:pt x="1842213" y="234861"/>
                      <a:pt x="1786136" y="234861"/>
                    </a:cubicBezTo>
                    <a:lnTo>
                      <a:pt x="101537" y="234861"/>
                    </a:lnTo>
                    <a:cubicBezTo>
                      <a:pt x="74608" y="234861"/>
                      <a:pt x="48781" y="224164"/>
                      <a:pt x="29739" y="205122"/>
                    </a:cubicBezTo>
                    <a:cubicBezTo>
                      <a:pt x="10698" y="186080"/>
                      <a:pt x="0" y="160254"/>
                      <a:pt x="0" y="133324"/>
                    </a:cubicBezTo>
                    <a:lnTo>
                      <a:pt x="0" y="101537"/>
                    </a:lnTo>
                    <a:cubicBezTo>
                      <a:pt x="0" y="74608"/>
                      <a:pt x="10698" y="48781"/>
                      <a:pt x="29739" y="29739"/>
                    </a:cubicBezTo>
                    <a:cubicBezTo>
                      <a:pt x="48781" y="10698"/>
                      <a:pt x="74608" y="0"/>
                      <a:pt x="101537" y="0"/>
                    </a:cubicBezTo>
                    <a:close/>
                  </a:path>
                </a:pathLst>
              </a:custGeom>
              <a:solidFill>
                <a:srgbClr val="FFFFFF"/>
              </a:solidFill>
              <a:ln w="19050" cap="rnd">
                <a:solidFill>
                  <a:srgbClr val="B589FF"/>
                </a:solidFill>
                <a:prstDash val="solid"/>
                <a:round/>
              </a:ln>
            </p:spPr>
          </p:sp>
          <p:sp>
            <p:nvSpPr>
              <p:cNvPr name="TextBox 7" id="7"/>
              <p:cNvSpPr txBox="true"/>
              <p:nvPr/>
            </p:nvSpPr>
            <p:spPr>
              <a:xfrm>
                <a:off x="0" y="-66675"/>
                <a:ext cx="1887672" cy="301536"/>
              </a:xfrm>
              <a:prstGeom prst="rect">
                <a:avLst/>
              </a:prstGeom>
            </p:spPr>
            <p:txBody>
              <a:bodyPr anchor="ctr" rtlCol="false" tIns="177800" lIns="177800" bIns="177800" rIns="177800"/>
              <a:lstStyle/>
              <a:p>
                <a:pPr algn="ctr">
                  <a:lnSpc>
                    <a:spcPts val="3299"/>
                  </a:lnSpc>
                </a:pPr>
                <a:r>
                  <a:rPr lang="en-US" sz="2199" spc="109">
                    <a:solidFill>
                      <a:srgbClr val="000000"/>
                    </a:solidFill>
                    <a:latin typeface="DM Sans"/>
                    <a:ea typeface="DM Sans"/>
                    <a:cs typeface="DM Sans"/>
                    <a:sym typeface="DM Sans"/>
                  </a:rPr>
                  <a:t>He has </a:t>
                </a:r>
                <a:r>
                  <a:rPr lang="en-US" b="true" sz="2199" spc="109">
                    <a:solidFill>
                      <a:srgbClr val="000000"/>
                    </a:solidFill>
                    <a:latin typeface="DM Sans Bold"/>
                    <a:ea typeface="DM Sans Bold"/>
                    <a:cs typeface="DM Sans Bold"/>
                    <a:sym typeface="DM Sans Bold"/>
                  </a:rPr>
                  <a:t>greater decision-making authority</a:t>
                </a:r>
              </a:p>
            </p:txBody>
          </p:sp>
        </p:grpSp>
        <p:grpSp>
          <p:nvGrpSpPr>
            <p:cNvPr name="Group 8" id="8"/>
            <p:cNvGrpSpPr/>
            <p:nvPr/>
          </p:nvGrpSpPr>
          <p:grpSpPr>
            <a:xfrm rot="0">
              <a:off x="0" y="0"/>
              <a:ext cx="1184437" cy="1188985"/>
              <a:chOff x="0" y="0"/>
              <a:chExt cx="801431" cy="804508"/>
            </a:xfrm>
          </p:grpSpPr>
          <p:sp>
            <p:nvSpPr>
              <p:cNvPr name="Freeform 9" id="9"/>
              <p:cNvSpPr/>
              <p:nvPr/>
            </p:nvSpPr>
            <p:spPr>
              <a:xfrm flipH="false" flipV="false" rot="0">
                <a:off x="0" y="0"/>
                <a:ext cx="801431" cy="804508"/>
              </a:xfrm>
              <a:custGeom>
                <a:avLst/>
                <a:gdLst/>
                <a:ahLst/>
                <a:cxnLst/>
                <a:rect r="r" b="b" t="t" l="l"/>
                <a:pathLst>
                  <a:path h="804508" w="801431">
                    <a:moveTo>
                      <a:pt x="400716" y="0"/>
                    </a:moveTo>
                    <a:cubicBezTo>
                      <a:pt x="179407" y="0"/>
                      <a:pt x="0" y="180095"/>
                      <a:pt x="0" y="402254"/>
                    </a:cubicBezTo>
                    <a:cubicBezTo>
                      <a:pt x="0" y="624413"/>
                      <a:pt x="179407" y="804508"/>
                      <a:pt x="400716" y="804508"/>
                    </a:cubicBezTo>
                    <a:cubicBezTo>
                      <a:pt x="622025" y="804508"/>
                      <a:pt x="801431" y="624413"/>
                      <a:pt x="801431" y="402254"/>
                    </a:cubicBezTo>
                    <a:cubicBezTo>
                      <a:pt x="801431" y="180095"/>
                      <a:pt x="622025" y="0"/>
                      <a:pt x="400716" y="0"/>
                    </a:cubicBezTo>
                    <a:close/>
                  </a:path>
                </a:pathLst>
              </a:custGeom>
              <a:solidFill>
                <a:srgbClr val="B589FF"/>
              </a:solidFill>
            </p:spPr>
          </p:sp>
          <p:sp>
            <p:nvSpPr>
              <p:cNvPr name="TextBox 10" id="10"/>
              <p:cNvSpPr txBox="true"/>
              <p:nvPr/>
            </p:nvSpPr>
            <p:spPr>
              <a:xfrm>
                <a:off x="75134" y="8748"/>
                <a:ext cx="651163" cy="720338"/>
              </a:xfrm>
              <a:prstGeom prst="rect">
                <a:avLst/>
              </a:prstGeom>
            </p:spPr>
            <p:txBody>
              <a:bodyPr anchor="ctr" rtlCol="false" tIns="50800" lIns="50800" bIns="50800" rIns="50800"/>
              <a:lstStyle/>
              <a:p>
                <a:pPr algn="ctr">
                  <a:lnSpc>
                    <a:spcPts val="4479"/>
                  </a:lnSpc>
                </a:pPr>
                <a:r>
                  <a:rPr lang="en-US" sz="3199" spc="319">
                    <a:solidFill>
                      <a:srgbClr val="FFFFFF"/>
                    </a:solidFill>
                    <a:latin typeface="DM Sans"/>
                    <a:ea typeface="DM Sans"/>
                    <a:cs typeface="DM Sans"/>
                    <a:sym typeface="DM Sans"/>
                  </a:rPr>
                  <a:t>1</a:t>
                </a:r>
              </a:p>
            </p:txBody>
          </p:sp>
        </p:grpSp>
      </p:grpSp>
      <p:grpSp>
        <p:nvGrpSpPr>
          <p:cNvPr name="Group 11" id="11"/>
          <p:cNvGrpSpPr/>
          <p:nvPr/>
        </p:nvGrpSpPr>
        <p:grpSpPr>
          <a:xfrm rot="0">
            <a:off x="1028700" y="460621"/>
            <a:ext cx="2178629" cy="568079"/>
            <a:chOff x="0" y="0"/>
            <a:chExt cx="573795" cy="149617"/>
          </a:xfrm>
        </p:grpSpPr>
        <p:sp>
          <p:nvSpPr>
            <p:cNvPr name="Freeform 12" id="12"/>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3" id="13"/>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14" id="14"/>
          <p:cNvGrpSpPr/>
          <p:nvPr/>
        </p:nvGrpSpPr>
        <p:grpSpPr>
          <a:xfrm rot="0">
            <a:off x="3507958" y="460621"/>
            <a:ext cx="2178629" cy="568079"/>
            <a:chOff x="0" y="0"/>
            <a:chExt cx="573795" cy="149617"/>
          </a:xfrm>
        </p:grpSpPr>
        <p:sp>
          <p:nvSpPr>
            <p:cNvPr name="Freeform 15" id="15"/>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6" id="16"/>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grpSp>
        <p:nvGrpSpPr>
          <p:cNvPr name="Group 17" id="17"/>
          <p:cNvGrpSpPr/>
          <p:nvPr/>
        </p:nvGrpSpPr>
        <p:grpSpPr>
          <a:xfrm rot="0">
            <a:off x="5438593" y="5296603"/>
            <a:ext cx="2287740" cy="22877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9" id="19"/>
          <p:cNvGrpSpPr/>
          <p:nvPr/>
        </p:nvGrpSpPr>
        <p:grpSpPr>
          <a:xfrm rot="0">
            <a:off x="8774024" y="4915650"/>
            <a:ext cx="8466226" cy="891739"/>
            <a:chOff x="0" y="0"/>
            <a:chExt cx="11288302" cy="1188985"/>
          </a:xfrm>
        </p:grpSpPr>
        <p:grpSp>
          <p:nvGrpSpPr>
            <p:cNvPr name="Group 20" id="20"/>
            <p:cNvGrpSpPr/>
            <p:nvPr/>
          </p:nvGrpSpPr>
          <p:grpSpPr>
            <a:xfrm rot="0">
              <a:off x="1731961" y="0"/>
              <a:ext cx="9556341" cy="1188985"/>
              <a:chOff x="0" y="0"/>
              <a:chExt cx="1887672" cy="234861"/>
            </a:xfrm>
          </p:grpSpPr>
          <p:sp>
            <p:nvSpPr>
              <p:cNvPr name="Freeform 21" id="21"/>
              <p:cNvSpPr/>
              <p:nvPr/>
            </p:nvSpPr>
            <p:spPr>
              <a:xfrm flipH="false" flipV="false" rot="0">
                <a:off x="0" y="0"/>
                <a:ext cx="1887672" cy="234861"/>
              </a:xfrm>
              <a:custGeom>
                <a:avLst/>
                <a:gdLst/>
                <a:ahLst/>
                <a:cxnLst/>
                <a:rect r="r" b="b" t="t" l="l"/>
                <a:pathLst>
                  <a:path h="234861" w="1887672">
                    <a:moveTo>
                      <a:pt x="101537" y="0"/>
                    </a:moveTo>
                    <a:lnTo>
                      <a:pt x="1786136" y="0"/>
                    </a:lnTo>
                    <a:cubicBezTo>
                      <a:pt x="1813065" y="0"/>
                      <a:pt x="1838891" y="10698"/>
                      <a:pt x="1857933" y="29739"/>
                    </a:cubicBezTo>
                    <a:cubicBezTo>
                      <a:pt x="1876975" y="48781"/>
                      <a:pt x="1887672" y="74608"/>
                      <a:pt x="1887672" y="101537"/>
                    </a:cubicBezTo>
                    <a:lnTo>
                      <a:pt x="1887672" y="133324"/>
                    </a:lnTo>
                    <a:cubicBezTo>
                      <a:pt x="1887672" y="189402"/>
                      <a:pt x="1842213" y="234861"/>
                      <a:pt x="1786136" y="234861"/>
                    </a:cubicBezTo>
                    <a:lnTo>
                      <a:pt x="101537" y="234861"/>
                    </a:lnTo>
                    <a:cubicBezTo>
                      <a:pt x="74608" y="234861"/>
                      <a:pt x="48781" y="224164"/>
                      <a:pt x="29739" y="205122"/>
                    </a:cubicBezTo>
                    <a:cubicBezTo>
                      <a:pt x="10698" y="186080"/>
                      <a:pt x="0" y="160254"/>
                      <a:pt x="0" y="133324"/>
                    </a:cubicBezTo>
                    <a:lnTo>
                      <a:pt x="0" y="101537"/>
                    </a:lnTo>
                    <a:cubicBezTo>
                      <a:pt x="0" y="74608"/>
                      <a:pt x="10698" y="48781"/>
                      <a:pt x="29739" y="29739"/>
                    </a:cubicBezTo>
                    <a:cubicBezTo>
                      <a:pt x="48781" y="10698"/>
                      <a:pt x="74608" y="0"/>
                      <a:pt x="101537" y="0"/>
                    </a:cubicBezTo>
                    <a:close/>
                  </a:path>
                </a:pathLst>
              </a:custGeom>
              <a:solidFill>
                <a:srgbClr val="FFFFFF"/>
              </a:solidFill>
              <a:ln w="19050" cap="rnd">
                <a:solidFill>
                  <a:srgbClr val="B589FF"/>
                </a:solidFill>
                <a:prstDash val="solid"/>
                <a:round/>
              </a:ln>
            </p:spPr>
          </p:sp>
          <p:sp>
            <p:nvSpPr>
              <p:cNvPr name="TextBox 22" id="22"/>
              <p:cNvSpPr txBox="true"/>
              <p:nvPr/>
            </p:nvSpPr>
            <p:spPr>
              <a:xfrm>
                <a:off x="0" y="-66675"/>
                <a:ext cx="1887672" cy="301536"/>
              </a:xfrm>
              <a:prstGeom prst="rect">
                <a:avLst/>
              </a:prstGeom>
            </p:spPr>
            <p:txBody>
              <a:bodyPr anchor="ctr" rtlCol="false" tIns="177800" lIns="177800" bIns="177800" rIns="177800"/>
              <a:lstStyle/>
              <a:p>
                <a:pPr algn="ctr">
                  <a:lnSpc>
                    <a:spcPts val="3299"/>
                  </a:lnSpc>
                </a:pPr>
                <a:r>
                  <a:rPr lang="en-US" sz="2199" spc="109">
                    <a:solidFill>
                      <a:srgbClr val="000000"/>
                    </a:solidFill>
                    <a:latin typeface="DM Sans"/>
                    <a:ea typeface="DM Sans"/>
                    <a:cs typeface="DM Sans"/>
                    <a:sym typeface="DM Sans"/>
                  </a:rPr>
                  <a:t>He operates </a:t>
                </a:r>
                <a:r>
                  <a:rPr lang="en-US" sz="2199" spc="109">
                    <a:solidFill>
                      <a:srgbClr val="000000"/>
                    </a:solidFill>
                    <a:latin typeface="DM Sans"/>
                    <a:ea typeface="DM Sans"/>
                    <a:cs typeface="DM Sans"/>
                    <a:sym typeface="DM Sans"/>
                  </a:rPr>
                  <a:t>at</a:t>
                </a:r>
                <a:r>
                  <a:rPr lang="en-US" sz="2199" spc="109">
                    <a:solidFill>
                      <a:srgbClr val="000000"/>
                    </a:solidFill>
                    <a:latin typeface="DM Sans"/>
                    <a:ea typeface="DM Sans"/>
                    <a:cs typeface="DM Sans"/>
                    <a:sym typeface="DM Sans"/>
                  </a:rPr>
                  <a:t> a </a:t>
                </a:r>
                <a:r>
                  <a:rPr lang="en-US" b="true" sz="2199" spc="109">
                    <a:solidFill>
                      <a:srgbClr val="000000"/>
                    </a:solidFill>
                    <a:latin typeface="DM Sans Bold"/>
                    <a:ea typeface="DM Sans Bold"/>
                    <a:cs typeface="DM Sans Bold"/>
                    <a:sym typeface="DM Sans Bold"/>
                  </a:rPr>
                  <a:t>high-level</a:t>
                </a:r>
                <a:r>
                  <a:rPr lang="en-US" sz="2199" spc="109">
                    <a:solidFill>
                      <a:srgbClr val="000000"/>
                    </a:solidFill>
                    <a:latin typeface="DM Sans"/>
                    <a:ea typeface="DM Sans"/>
                    <a:cs typeface="DM Sans"/>
                    <a:sym typeface="DM Sans"/>
                  </a:rPr>
                  <a:t>, </a:t>
                </a:r>
                <a:r>
                  <a:rPr lang="en-US" sz="2199" spc="109">
                    <a:solidFill>
                      <a:srgbClr val="000000"/>
                    </a:solidFill>
                    <a:latin typeface="DM Sans"/>
                    <a:ea typeface="DM Sans"/>
                    <a:cs typeface="DM Sans"/>
                    <a:sym typeface="DM Sans"/>
                  </a:rPr>
                  <a:t>con</a:t>
                </a:r>
                <a:r>
                  <a:rPr lang="en-US" sz="2199" spc="109">
                    <a:solidFill>
                      <a:srgbClr val="000000"/>
                    </a:solidFill>
                    <a:latin typeface="DM Sans"/>
                    <a:ea typeface="DM Sans"/>
                    <a:cs typeface="DM Sans"/>
                    <a:sym typeface="DM Sans"/>
                  </a:rPr>
                  <a:t>ceptu</a:t>
                </a:r>
                <a:r>
                  <a:rPr lang="en-US" sz="2199" spc="109">
                    <a:solidFill>
                      <a:srgbClr val="000000"/>
                    </a:solidFill>
                    <a:latin typeface="DM Sans"/>
                    <a:ea typeface="DM Sans"/>
                    <a:cs typeface="DM Sans"/>
                    <a:sym typeface="DM Sans"/>
                  </a:rPr>
                  <a:t>a</a:t>
                </a:r>
                <a:r>
                  <a:rPr lang="en-US" sz="2199" spc="109">
                    <a:solidFill>
                      <a:srgbClr val="000000"/>
                    </a:solidFill>
                    <a:latin typeface="DM Sans"/>
                    <a:ea typeface="DM Sans"/>
                    <a:cs typeface="DM Sans"/>
                    <a:sym typeface="DM Sans"/>
                  </a:rPr>
                  <a:t>l</a:t>
                </a:r>
                <a:r>
                  <a:rPr lang="en-US" sz="2199" spc="109">
                    <a:solidFill>
                      <a:srgbClr val="000000"/>
                    </a:solidFill>
                    <a:latin typeface="DM Sans"/>
                    <a:ea typeface="DM Sans"/>
                    <a:cs typeface="DM Sans"/>
                    <a:sym typeface="DM Sans"/>
                  </a:rPr>
                  <a:t> </a:t>
                </a:r>
                <a:r>
                  <a:rPr lang="en-US" b="true" sz="2199" spc="109">
                    <a:solidFill>
                      <a:srgbClr val="000000"/>
                    </a:solidFill>
                    <a:latin typeface="DM Sans Bold"/>
                    <a:ea typeface="DM Sans Bold"/>
                    <a:cs typeface="DM Sans Bold"/>
                    <a:sym typeface="DM Sans Bold"/>
                  </a:rPr>
                  <a:t>role</a:t>
                </a:r>
              </a:p>
            </p:txBody>
          </p:sp>
        </p:grpSp>
        <p:grpSp>
          <p:nvGrpSpPr>
            <p:cNvPr name="Group 23" id="23"/>
            <p:cNvGrpSpPr/>
            <p:nvPr/>
          </p:nvGrpSpPr>
          <p:grpSpPr>
            <a:xfrm rot="0">
              <a:off x="0" y="0"/>
              <a:ext cx="1184437" cy="1188985"/>
              <a:chOff x="0" y="0"/>
              <a:chExt cx="801431" cy="804508"/>
            </a:xfrm>
          </p:grpSpPr>
          <p:sp>
            <p:nvSpPr>
              <p:cNvPr name="Freeform 24" id="24"/>
              <p:cNvSpPr/>
              <p:nvPr/>
            </p:nvSpPr>
            <p:spPr>
              <a:xfrm flipH="false" flipV="false" rot="0">
                <a:off x="0" y="0"/>
                <a:ext cx="801431" cy="804508"/>
              </a:xfrm>
              <a:custGeom>
                <a:avLst/>
                <a:gdLst/>
                <a:ahLst/>
                <a:cxnLst/>
                <a:rect r="r" b="b" t="t" l="l"/>
                <a:pathLst>
                  <a:path h="804508" w="801431">
                    <a:moveTo>
                      <a:pt x="400716" y="0"/>
                    </a:moveTo>
                    <a:cubicBezTo>
                      <a:pt x="179407" y="0"/>
                      <a:pt x="0" y="180095"/>
                      <a:pt x="0" y="402254"/>
                    </a:cubicBezTo>
                    <a:cubicBezTo>
                      <a:pt x="0" y="624413"/>
                      <a:pt x="179407" y="804508"/>
                      <a:pt x="400716" y="804508"/>
                    </a:cubicBezTo>
                    <a:cubicBezTo>
                      <a:pt x="622025" y="804508"/>
                      <a:pt x="801431" y="624413"/>
                      <a:pt x="801431" y="402254"/>
                    </a:cubicBezTo>
                    <a:cubicBezTo>
                      <a:pt x="801431" y="180095"/>
                      <a:pt x="622025" y="0"/>
                      <a:pt x="400716" y="0"/>
                    </a:cubicBezTo>
                    <a:close/>
                  </a:path>
                </a:pathLst>
              </a:custGeom>
              <a:solidFill>
                <a:srgbClr val="B589FF"/>
              </a:solidFill>
            </p:spPr>
          </p:sp>
          <p:sp>
            <p:nvSpPr>
              <p:cNvPr name="TextBox 25" id="25"/>
              <p:cNvSpPr txBox="true"/>
              <p:nvPr/>
            </p:nvSpPr>
            <p:spPr>
              <a:xfrm>
                <a:off x="75134" y="8748"/>
                <a:ext cx="651163" cy="720338"/>
              </a:xfrm>
              <a:prstGeom prst="rect">
                <a:avLst/>
              </a:prstGeom>
            </p:spPr>
            <p:txBody>
              <a:bodyPr anchor="ctr" rtlCol="false" tIns="50800" lIns="50800" bIns="50800" rIns="50800"/>
              <a:lstStyle/>
              <a:p>
                <a:pPr algn="ctr">
                  <a:lnSpc>
                    <a:spcPts val="4479"/>
                  </a:lnSpc>
                </a:pPr>
                <a:r>
                  <a:rPr lang="en-US" sz="3199" spc="319">
                    <a:solidFill>
                      <a:srgbClr val="FFFFFF"/>
                    </a:solidFill>
                    <a:latin typeface="DM Sans"/>
                    <a:ea typeface="DM Sans"/>
                    <a:cs typeface="DM Sans"/>
                    <a:sym typeface="DM Sans"/>
                  </a:rPr>
                  <a:t>2</a:t>
                </a:r>
              </a:p>
            </p:txBody>
          </p:sp>
        </p:grpSp>
      </p:grpSp>
      <p:grpSp>
        <p:nvGrpSpPr>
          <p:cNvPr name="Group 26" id="26"/>
          <p:cNvGrpSpPr/>
          <p:nvPr/>
        </p:nvGrpSpPr>
        <p:grpSpPr>
          <a:xfrm rot="0">
            <a:off x="8774024" y="5988364"/>
            <a:ext cx="8466226" cy="891739"/>
            <a:chOff x="0" y="0"/>
            <a:chExt cx="11288302" cy="1188985"/>
          </a:xfrm>
        </p:grpSpPr>
        <p:grpSp>
          <p:nvGrpSpPr>
            <p:cNvPr name="Group 27" id="27"/>
            <p:cNvGrpSpPr/>
            <p:nvPr/>
          </p:nvGrpSpPr>
          <p:grpSpPr>
            <a:xfrm rot="0">
              <a:off x="1731961" y="0"/>
              <a:ext cx="9556341" cy="1188985"/>
              <a:chOff x="0" y="0"/>
              <a:chExt cx="1887672" cy="234861"/>
            </a:xfrm>
          </p:grpSpPr>
          <p:sp>
            <p:nvSpPr>
              <p:cNvPr name="Freeform 28" id="28"/>
              <p:cNvSpPr/>
              <p:nvPr/>
            </p:nvSpPr>
            <p:spPr>
              <a:xfrm flipH="false" flipV="false" rot="0">
                <a:off x="0" y="0"/>
                <a:ext cx="1887672" cy="234861"/>
              </a:xfrm>
              <a:custGeom>
                <a:avLst/>
                <a:gdLst/>
                <a:ahLst/>
                <a:cxnLst/>
                <a:rect r="r" b="b" t="t" l="l"/>
                <a:pathLst>
                  <a:path h="234861" w="1887672">
                    <a:moveTo>
                      <a:pt x="101537" y="0"/>
                    </a:moveTo>
                    <a:lnTo>
                      <a:pt x="1786136" y="0"/>
                    </a:lnTo>
                    <a:cubicBezTo>
                      <a:pt x="1813065" y="0"/>
                      <a:pt x="1838891" y="10698"/>
                      <a:pt x="1857933" y="29739"/>
                    </a:cubicBezTo>
                    <a:cubicBezTo>
                      <a:pt x="1876975" y="48781"/>
                      <a:pt x="1887672" y="74608"/>
                      <a:pt x="1887672" y="101537"/>
                    </a:cubicBezTo>
                    <a:lnTo>
                      <a:pt x="1887672" y="133324"/>
                    </a:lnTo>
                    <a:cubicBezTo>
                      <a:pt x="1887672" y="189402"/>
                      <a:pt x="1842213" y="234861"/>
                      <a:pt x="1786136" y="234861"/>
                    </a:cubicBezTo>
                    <a:lnTo>
                      <a:pt x="101537" y="234861"/>
                    </a:lnTo>
                    <a:cubicBezTo>
                      <a:pt x="74608" y="234861"/>
                      <a:pt x="48781" y="224164"/>
                      <a:pt x="29739" y="205122"/>
                    </a:cubicBezTo>
                    <a:cubicBezTo>
                      <a:pt x="10698" y="186080"/>
                      <a:pt x="0" y="160254"/>
                      <a:pt x="0" y="133324"/>
                    </a:cubicBezTo>
                    <a:lnTo>
                      <a:pt x="0" y="101537"/>
                    </a:lnTo>
                    <a:cubicBezTo>
                      <a:pt x="0" y="74608"/>
                      <a:pt x="10698" y="48781"/>
                      <a:pt x="29739" y="29739"/>
                    </a:cubicBezTo>
                    <a:cubicBezTo>
                      <a:pt x="48781" y="10698"/>
                      <a:pt x="74608" y="0"/>
                      <a:pt x="101537" y="0"/>
                    </a:cubicBezTo>
                    <a:close/>
                  </a:path>
                </a:pathLst>
              </a:custGeom>
              <a:solidFill>
                <a:srgbClr val="FFFFFF"/>
              </a:solidFill>
              <a:ln w="19050" cap="rnd">
                <a:solidFill>
                  <a:srgbClr val="B589FF"/>
                </a:solidFill>
                <a:prstDash val="solid"/>
                <a:round/>
              </a:ln>
            </p:spPr>
          </p:sp>
          <p:sp>
            <p:nvSpPr>
              <p:cNvPr name="TextBox 29" id="29"/>
              <p:cNvSpPr txBox="true"/>
              <p:nvPr/>
            </p:nvSpPr>
            <p:spPr>
              <a:xfrm>
                <a:off x="0" y="-66675"/>
                <a:ext cx="1887672" cy="301536"/>
              </a:xfrm>
              <a:prstGeom prst="rect">
                <a:avLst/>
              </a:prstGeom>
            </p:spPr>
            <p:txBody>
              <a:bodyPr anchor="ctr" rtlCol="false" tIns="177800" lIns="177800" bIns="177800" rIns="177800"/>
              <a:lstStyle/>
              <a:p>
                <a:pPr algn="ctr">
                  <a:lnSpc>
                    <a:spcPts val="3299"/>
                  </a:lnSpc>
                </a:pPr>
                <a:r>
                  <a:rPr lang="en-US" sz="2199" spc="109">
                    <a:solidFill>
                      <a:srgbClr val="000000"/>
                    </a:solidFill>
                    <a:latin typeface="DM Sans"/>
                    <a:ea typeface="DM Sans"/>
                    <a:cs typeface="DM Sans"/>
                    <a:sym typeface="DM Sans"/>
                  </a:rPr>
                  <a:t>He has </a:t>
                </a:r>
                <a:r>
                  <a:rPr lang="en-US" b="true" sz="2199" spc="109">
                    <a:solidFill>
                      <a:srgbClr val="000000"/>
                    </a:solidFill>
                    <a:latin typeface="DM Sans Bold"/>
                    <a:ea typeface="DM Sans Bold"/>
                    <a:cs typeface="DM Sans Bold"/>
                    <a:sym typeface="DM Sans Bold"/>
                  </a:rPr>
                  <a:t>visibility across the entire workflow</a:t>
                </a:r>
              </a:p>
            </p:txBody>
          </p:sp>
        </p:grpSp>
        <p:grpSp>
          <p:nvGrpSpPr>
            <p:cNvPr name="Group 30" id="30"/>
            <p:cNvGrpSpPr/>
            <p:nvPr/>
          </p:nvGrpSpPr>
          <p:grpSpPr>
            <a:xfrm rot="0">
              <a:off x="0" y="0"/>
              <a:ext cx="1184437" cy="1188985"/>
              <a:chOff x="0" y="0"/>
              <a:chExt cx="801431" cy="804508"/>
            </a:xfrm>
          </p:grpSpPr>
          <p:sp>
            <p:nvSpPr>
              <p:cNvPr name="Freeform 31" id="31"/>
              <p:cNvSpPr/>
              <p:nvPr/>
            </p:nvSpPr>
            <p:spPr>
              <a:xfrm flipH="false" flipV="false" rot="0">
                <a:off x="0" y="0"/>
                <a:ext cx="801431" cy="804508"/>
              </a:xfrm>
              <a:custGeom>
                <a:avLst/>
                <a:gdLst/>
                <a:ahLst/>
                <a:cxnLst/>
                <a:rect r="r" b="b" t="t" l="l"/>
                <a:pathLst>
                  <a:path h="804508" w="801431">
                    <a:moveTo>
                      <a:pt x="400716" y="0"/>
                    </a:moveTo>
                    <a:cubicBezTo>
                      <a:pt x="179407" y="0"/>
                      <a:pt x="0" y="180095"/>
                      <a:pt x="0" y="402254"/>
                    </a:cubicBezTo>
                    <a:cubicBezTo>
                      <a:pt x="0" y="624413"/>
                      <a:pt x="179407" y="804508"/>
                      <a:pt x="400716" y="804508"/>
                    </a:cubicBezTo>
                    <a:cubicBezTo>
                      <a:pt x="622025" y="804508"/>
                      <a:pt x="801431" y="624413"/>
                      <a:pt x="801431" y="402254"/>
                    </a:cubicBezTo>
                    <a:cubicBezTo>
                      <a:pt x="801431" y="180095"/>
                      <a:pt x="622025" y="0"/>
                      <a:pt x="400716" y="0"/>
                    </a:cubicBezTo>
                    <a:close/>
                  </a:path>
                </a:pathLst>
              </a:custGeom>
              <a:solidFill>
                <a:srgbClr val="B589FF"/>
              </a:solidFill>
            </p:spPr>
          </p:sp>
          <p:sp>
            <p:nvSpPr>
              <p:cNvPr name="TextBox 32" id="32"/>
              <p:cNvSpPr txBox="true"/>
              <p:nvPr/>
            </p:nvSpPr>
            <p:spPr>
              <a:xfrm>
                <a:off x="75134" y="8748"/>
                <a:ext cx="651163" cy="720338"/>
              </a:xfrm>
              <a:prstGeom prst="rect">
                <a:avLst/>
              </a:prstGeom>
            </p:spPr>
            <p:txBody>
              <a:bodyPr anchor="ctr" rtlCol="false" tIns="50800" lIns="50800" bIns="50800" rIns="50800"/>
              <a:lstStyle/>
              <a:p>
                <a:pPr algn="ctr">
                  <a:lnSpc>
                    <a:spcPts val="4479"/>
                  </a:lnSpc>
                </a:pPr>
                <a:r>
                  <a:rPr lang="en-US" sz="3199" spc="319">
                    <a:solidFill>
                      <a:srgbClr val="FFFFFF"/>
                    </a:solidFill>
                    <a:latin typeface="DM Sans"/>
                    <a:ea typeface="DM Sans"/>
                    <a:cs typeface="DM Sans"/>
                    <a:sym typeface="DM Sans"/>
                  </a:rPr>
                  <a:t>3</a:t>
                </a:r>
              </a:p>
            </p:txBody>
          </p:sp>
        </p:grpSp>
      </p:grpSp>
      <p:grpSp>
        <p:nvGrpSpPr>
          <p:cNvPr name="Group 33" id="33"/>
          <p:cNvGrpSpPr/>
          <p:nvPr/>
        </p:nvGrpSpPr>
        <p:grpSpPr>
          <a:xfrm rot="0">
            <a:off x="8774024" y="7061077"/>
            <a:ext cx="8466226" cy="891739"/>
            <a:chOff x="0" y="0"/>
            <a:chExt cx="11288302" cy="1188985"/>
          </a:xfrm>
        </p:grpSpPr>
        <p:grpSp>
          <p:nvGrpSpPr>
            <p:cNvPr name="Group 34" id="34"/>
            <p:cNvGrpSpPr/>
            <p:nvPr/>
          </p:nvGrpSpPr>
          <p:grpSpPr>
            <a:xfrm rot="0">
              <a:off x="1731961" y="0"/>
              <a:ext cx="9556341" cy="1188985"/>
              <a:chOff x="0" y="0"/>
              <a:chExt cx="1887672" cy="234861"/>
            </a:xfrm>
          </p:grpSpPr>
          <p:sp>
            <p:nvSpPr>
              <p:cNvPr name="Freeform 35" id="35"/>
              <p:cNvSpPr/>
              <p:nvPr/>
            </p:nvSpPr>
            <p:spPr>
              <a:xfrm flipH="false" flipV="false" rot="0">
                <a:off x="0" y="0"/>
                <a:ext cx="1887672" cy="234861"/>
              </a:xfrm>
              <a:custGeom>
                <a:avLst/>
                <a:gdLst/>
                <a:ahLst/>
                <a:cxnLst/>
                <a:rect r="r" b="b" t="t" l="l"/>
                <a:pathLst>
                  <a:path h="234861" w="1887672">
                    <a:moveTo>
                      <a:pt x="101537" y="0"/>
                    </a:moveTo>
                    <a:lnTo>
                      <a:pt x="1786136" y="0"/>
                    </a:lnTo>
                    <a:cubicBezTo>
                      <a:pt x="1813065" y="0"/>
                      <a:pt x="1838891" y="10698"/>
                      <a:pt x="1857933" y="29739"/>
                    </a:cubicBezTo>
                    <a:cubicBezTo>
                      <a:pt x="1876975" y="48781"/>
                      <a:pt x="1887672" y="74608"/>
                      <a:pt x="1887672" y="101537"/>
                    </a:cubicBezTo>
                    <a:lnTo>
                      <a:pt x="1887672" y="133324"/>
                    </a:lnTo>
                    <a:cubicBezTo>
                      <a:pt x="1887672" y="189402"/>
                      <a:pt x="1842213" y="234861"/>
                      <a:pt x="1786136" y="234861"/>
                    </a:cubicBezTo>
                    <a:lnTo>
                      <a:pt x="101537" y="234861"/>
                    </a:lnTo>
                    <a:cubicBezTo>
                      <a:pt x="74608" y="234861"/>
                      <a:pt x="48781" y="224164"/>
                      <a:pt x="29739" y="205122"/>
                    </a:cubicBezTo>
                    <a:cubicBezTo>
                      <a:pt x="10698" y="186080"/>
                      <a:pt x="0" y="160254"/>
                      <a:pt x="0" y="133324"/>
                    </a:cubicBezTo>
                    <a:lnTo>
                      <a:pt x="0" y="101537"/>
                    </a:lnTo>
                    <a:cubicBezTo>
                      <a:pt x="0" y="74608"/>
                      <a:pt x="10698" y="48781"/>
                      <a:pt x="29739" y="29739"/>
                    </a:cubicBezTo>
                    <a:cubicBezTo>
                      <a:pt x="48781" y="10698"/>
                      <a:pt x="74608" y="0"/>
                      <a:pt x="101537" y="0"/>
                    </a:cubicBezTo>
                    <a:close/>
                  </a:path>
                </a:pathLst>
              </a:custGeom>
              <a:solidFill>
                <a:srgbClr val="FFFFFF"/>
              </a:solidFill>
              <a:ln w="19050" cap="rnd">
                <a:solidFill>
                  <a:srgbClr val="B589FF"/>
                </a:solidFill>
                <a:prstDash val="solid"/>
                <a:round/>
              </a:ln>
            </p:spPr>
          </p:sp>
          <p:sp>
            <p:nvSpPr>
              <p:cNvPr name="TextBox 36" id="36"/>
              <p:cNvSpPr txBox="true"/>
              <p:nvPr/>
            </p:nvSpPr>
            <p:spPr>
              <a:xfrm>
                <a:off x="0" y="-66675"/>
                <a:ext cx="1887672" cy="301536"/>
              </a:xfrm>
              <a:prstGeom prst="rect">
                <a:avLst/>
              </a:prstGeom>
            </p:spPr>
            <p:txBody>
              <a:bodyPr anchor="ctr" rtlCol="false" tIns="177800" lIns="177800" bIns="177800" rIns="177800"/>
              <a:lstStyle/>
              <a:p>
                <a:pPr algn="ctr">
                  <a:lnSpc>
                    <a:spcPts val="3299"/>
                  </a:lnSpc>
                </a:pPr>
                <a:r>
                  <a:rPr lang="en-US" sz="2199" spc="109">
                    <a:solidFill>
                      <a:srgbClr val="000000"/>
                    </a:solidFill>
                    <a:latin typeface="DM Sans"/>
                    <a:ea typeface="DM Sans"/>
                    <a:cs typeface="DM Sans"/>
                    <a:sym typeface="DM Sans"/>
                  </a:rPr>
                  <a:t>His </a:t>
                </a:r>
                <a:r>
                  <a:rPr lang="en-US" sz="2199" spc="109">
                    <a:solidFill>
                      <a:srgbClr val="000000"/>
                    </a:solidFill>
                    <a:latin typeface="DM Sans"/>
                    <a:ea typeface="DM Sans"/>
                    <a:cs typeface="DM Sans"/>
                    <a:sym typeface="DM Sans"/>
                  </a:rPr>
                  <a:t>r</a:t>
                </a:r>
                <a:r>
                  <a:rPr lang="en-US" sz="2199" spc="109">
                    <a:solidFill>
                      <a:srgbClr val="000000"/>
                    </a:solidFill>
                    <a:latin typeface="DM Sans"/>
                    <a:ea typeface="DM Sans"/>
                    <a:cs typeface="DM Sans"/>
                    <a:sym typeface="DM Sans"/>
                  </a:rPr>
                  <a:t>ol</a:t>
                </a:r>
                <a:r>
                  <a:rPr lang="en-US" sz="2199" spc="109">
                    <a:solidFill>
                      <a:srgbClr val="000000"/>
                    </a:solidFill>
                    <a:latin typeface="DM Sans"/>
                    <a:ea typeface="DM Sans"/>
                    <a:cs typeface="DM Sans"/>
                    <a:sym typeface="DM Sans"/>
                  </a:rPr>
                  <a:t>e is</a:t>
                </a:r>
                <a:r>
                  <a:rPr lang="en-US" sz="2199" spc="109">
                    <a:solidFill>
                      <a:srgbClr val="000000"/>
                    </a:solidFill>
                    <a:latin typeface="DM Sans"/>
                    <a:ea typeface="DM Sans"/>
                    <a:cs typeface="DM Sans"/>
                    <a:sym typeface="DM Sans"/>
                  </a:rPr>
                  <a:t> </a:t>
                </a:r>
                <a:r>
                  <a:rPr lang="en-US" b="true" sz="2199" spc="109">
                    <a:solidFill>
                      <a:srgbClr val="000000"/>
                    </a:solidFill>
                    <a:latin typeface="DM Sans Bold"/>
                    <a:ea typeface="DM Sans Bold"/>
                    <a:cs typeface="DM Sans Bold"/>
                    <a:sym typeface="DM Sans Bold"/>
                  </a:rPr>
                  <a:t>not linear or chain-based</a:t>
                </a:r>
              </a:p>
            </p:txBody>
          </p:sp>
        </p:grpSp>
        <p:grpSp>
          <p:nvGrpSpPr>
            <p:cNvPr name="Group 37" id="37"/>
            <p:cNvGrpSpPr/>
            <p:nvPr/>
          </p:nvGrpSpPr>
          <p:grpSpPr>
            <a:xfrm rot="0">
              <a:off x="0" y="0"/>
              <a:ext cx="1184437" cy="1188985"/>
              <a:chOff x="0" y="0"/>
              <a:chExt cx="801431" cy="804508"/>
            </a:xfrm>
          </p:grpSpPr>
          <p:sp>
            <p:nvSpPr>
              <p:cNvPr name="Freeform 38" id="38"/>
              <p:cNvSpPr/>
              <p:nvPr/>
            </p:nvSpPr>
            <p:spPr>
              <a:xfrm flipH="false" flipV="false" rot="0">
                <a:off x="0" y="0"/>
                <a:ext cx="801431" cy="804508"/>
              </a:xfrm>
              <a:custGeom>
                <a:avLst/>
                <a:gdLst/>
                <a:ahLst/>
                <a:cxnLst/>
                <a:rect r="r" b="b" t="t" l="l"/>
                <a:pathLst>
                  <a:path h="804508" w="801431">
                    <a:moveTo>
                      <a:pt x="400716" y="0"/>
                    </a:moveTo>
                    <a:cubicBezTo>
                      <a:pt x="179407" y="0"/>
                      <a:pt x="0" y="180095"/>
                      <a:pt x="0" y="402254"/>
                    </a:cubicBezTo>
                    <a:cubicBezTo>
                      <a:pt x="0" y="624413"/>
                      <a:pt x="179407" y="804508"/>
                      <a:pt x="400716" y="804508"/>
                    </a:cubicBezTo>
                    <a:cubicBezTo>
                      <a:pt x="622025" y="804508"/>
                      <a:pt x="801431" y="624413"/>
                      <a:pt x="801431" y="402254"/>
                    </a:cubicBezTo>
                    <a:cubicBezTo>
                      <a:pt x="801431" y="180095"/>
                      <a:pt x="622025" y="0"/>
                      <a:pt x="400716" y="0"/>
                    </a:cubicBezTo>
                    <a:close/>
                  </a:path>
                </a:pathLst>
              </a:custGeom>
              <a:solidFill>
                <a:srgbClr val="B589FF"/>
              </a:solidFill>
            </p:spPr>
          </p:sp>
          <p:sp>
            <p:nvSpPr>
              <p:cNvPr name="TextBox 39" id="39"/>
              <p:cNvSpPr txBox="true"/>
              <p:nvPr/>
            </p:nvSpPr>
            <p:spPr>
              <a:xfrm>
                <a:off x="75134" y="8748"/>
                <a:ext cx="651163" cy="720338"/>
              </a:xfrm>
              <a:prstGeom prst="rect">
                <a:avLst/>
              </a:prstGeom>
            </p:spPr>
            <p:txBody>
              <a:bodyPr anchor="ctr" rtlCol="false" tIns="50800" lIns="50800" bIns="50800" rIns="50800"/>
              <a:lstStyle/>
              <a:p>
                <a:pPr algn="ctr">
                  <a:lnSpc>
                    <a:spcPts val="4479"/>
                  </a:lnSpc>
                </a:pPr>
                <a:r>
                  <a:rPr lang="en-US" sz="3199" spc="319">
                    <a:solidFill>
                      <a:srgbClr val="FFFFFF"/>
                    </a:solidFill>
                    <a:latin typeface="DM Sans"/>
                    <a:ea typeface="DM Sans"/>
                    <a:cs typeface="DM Sans"/>
                    <a:sym typeface="DM Sans"/>
                  </a:rPr>
                  <a:t>4</a:t>
                </a:r>
              </a:p>
            </p:txBody>
          </p:sp>
        </p:grpSp>
      </p:grpSp>
      <p:grpSp>
        <p:nvGrpSpPr>
          <p:cNvPr name="Group 40" id="40"/>
          <p:cNvGrpSpPr/>
          <p:nvPr/>
        </p:nvGrpSpPr>
        <p:grpSpPr>
          <a:xfrm rot="0">
            <a:off x="8774024" y="8133791"/>
            <a:ext cx="8466226" cy="1124509"/>
            <a:chOff x="0" y="0"/>
            <a:chExt cx="11288302" cy="1499345"/>
          </a:xfrm>
        </p:grpSpPr>
        <p:grpSp>
          <p:nvGrpSpPr>
            <p:cNvPr name="Group 41" id="41"/>
            <p:cNvGrpSpPr/>
            <p:nvPr/>
          </p:nvGrpSpPr>
          <p:grpSpPr>
            <a:xfrm rot="0">
              <a:off x="1731961" y="0"/>
              <a:ext cx="9556341" cy="1499345"/>
              <a:chOff x="0" y="0"/>
              <a:chExt cx="1887672" cy="296167"/>
            </a:xfrm>
          </p:grpSpPr>
          <p:sp>
            <p:nvSpPr>
              <p:cNvPr name="Freeform 42" id="42"/>
              <p:cNvSpPr/>
              <p:nvPr/>
            </p:nvSpPr>
            <p:spPr>
              <a:xfrm flipH="false" flipV="false" rot="0">
                <a:off x="0" y="0"/>
                <a:ext cx="1887672" cy="296167"/>
              </a:xfrm>
              <a:custGeom>
                <a:avLst/>
                <a:gdLst/>
                <a:ahLst/>
                <a:cxnLst/>
                <a:rect r="r" b="b" t="t" l="l"/>
                <a:pathLst>
                  <a:path h="296167" w="1887672">
                    <a:moveTo>
                      <a:pt x="101537" y="0"/>
                    </a:moveTo>
                    <a:lnTo>
                      <a:pt x="1786136" y="0"/>
                    </a:lnTo>
                    <a:cubicBezTo>
                      <a:pt x="1813065" y="0"/>
                      <a:pt x="1838891" y="10698"/>
                      <a:pt x="1857933" y="29739"/>
                    </a:cubicBezTo>
                    <a:cubicBezTo>
                      <a:pt x="1876975" y="48781"/>
                      <a:pt x="1887672" y="74608"/>
                      <a:pt x="1887672" y="101537"/>
                    </a:cubicBezTo>
                    <a:lnTo>
                      <a:pt x="1887672" y="194630"/>
                    </a:lnTo>
                    <a:cubicBezTo>
                      <a:pt x="1887672" y="250707"/>
                      <a:pt x="1842213" y="296167"/>
                      <a:pt x="1786136" y="296167"/>
                    </a:cubicBezTo>
                    <a:lnTo>
                      <a:pt x="101537" y="296167"/>
                    </a:lnTo>
                    <a:cubicBezTo>
                      <a:pt x="74608" y="296167"/>
                      <a:pt x="48781" y="285469"/>
                      <a:pt x="29739" y="266427"/>
                    </a:cubicBezTo>
                    <a:cubicBezTo>
                      <a:pt x="10698" y="247386"/>
                      <a:pt x="0" y="221559"/>
                      <a:pt x="0" y="194630"/>
                    </a:cubicBezTo>
                    <a:lnTo>
                      <a:pt x="0" y="101537"/>
                    </a:lnTo>
                    <a:cubicBezTo>
                      <a:pt x="0" y="74608"/>
                      <a:pt x="10698" y="48781"/>
                      <a:pt x="29739" y="29739"/>
                    </a:cubicBezTo>
                    <a:cubicBezTo>
                      <a:pt x="48781" y="10698"/>
                      <a:pt x="74608" y="0"/>
                      <a:pt x="101537" y="0"/>
                    </a:cubicBezTo>
                    <a:close/>
                  </a:path>
                </a:pathLst>
              </a:custGeom>
              <a:solidFill>
                <a:srgbClr val="FFFFFF"/>
              </a:solidFill>
              <a:ln w="19050" cap="rnd">
                <a:solidFill>
                  <a:srgbClr val="B589FF"/>
                </a:solidFill>
                <a:prstDash val="solid"/>
                <a:round/>
              </a:ln>
            </p:spPr>
          </p:sp>
          <p:sp>
            <p:nvSpPr>
              <p:cNvPr name="TextBox 43" id="43"/>
              <p:cNvSpPr txBox="true"/>
              <p:nvPr/>
            </p:nvSpPr>
            <p:spPr>
              <a:xfrm>
                <a:off x="0" y="-66675"/>
                <a:ext cx="1887672" cy="362842"/>
              </a:xfrm>
              <a:prstGeom prst="rect">
                <a:avLst/>
              </a:prstGeom>
            </p:spPr>
            <p:txBody>
              <a:bodyPr anchor="ctr" rtlCol="false" tIns="177800" lIns="177800" bIns="177800" rIns="177800"/>
              <a:lstStyle/>
              <a:p>
                <a:pPr algn="ctr">
                  <a:lnSpc>
                    <a:spcPts val="3299"/>
                  </a:lnSpc>
                </a:pPr>
                <a:r>
                  <a:rPr lang="en-US" sz="2199" spc="109">
                    <a:solidFill>
                      <a:srgbClr val="000000"/>
                    </a:solidFill>
                    <a:latin typeface="DM Sans"/>
                    <a:ea typeface="DM Sans"/>
                    <a:cs typeface="DM Sans"/>
                    <a:sym typeface="DM Sans"/>
                  </a:rPr>
                  <a:t>He </a:t>
                </a:r>
                <a:r>
                  <a:rPr lang="en-US" b="true" sz="2199" spc="109">
                    <a:solidFill>
                      <a:srgbClr val="000000"/>
                    </a:solidFill>
                    <a:latin typeface="DM Sans Bold"/>
                    <a:ea typeface="DM Sans Bold"/>
                    <a:cs typeface="DM Sans Bold"/>
                    <a:sym typeface="DM Sans Bold"/>
                  </a:rPr>
                  <a:t>collaborates</a:t>
                </a:r>
                <a:r>
                  <a:rPr lang="en-US" sz="2199" spc="109">
                    <a:solidFill>
                      <a:srgbClr val="000000"/>
                    </a:solidFill>
                    <a:latin typeface="DM Sans"/>
                    <a:ea typeface="DM Sans"/>
                    <a:cs typeface="DM Sans"/>
                    <a:sym typeface="DM Sans"/>
                  </a:rPr>
                  <a:t> d</a:t>
                </a:r>
                <a:r>
                  <a:rPr lang="en-US" sz="2199" spc="109">
                    <a:solidFill>
                      <a:srgbClr val="000000"/>
                    </a:solidFill>
                    <a:latin typeface="DM Sans"/>
                    <a:ea typeface="DM Sans"/>
                    <a:cs typeface="DM Sans"/>
                    <a:sym typeface="DM Sans"/>
                  </a:rPr>
                  <a:t>ir</a:t>
                </a:r>
                <a:r>
                  <a:rPr lang="en-US" sz="2199" spc="109">
                    <a:solidFill>
                      <a:srgbClr val="000000"/>
                    </a:solidFill>
                    <a:latin typeface="DM Sans"/>
                    <a:ea typeface="DM Sans"/>
                    <a:cs typeface="DM Sans"/>
                    <a:sym typeface="DM Sans"/>
                  </a:rPr>
                  <a:t>ec</a:t>
                </a:r>
                <a:r>
                  <a:rPr lang="en-US" sz="2199" spc="109">
                    <a:solidFill>
                      <a:srgbClr val="000000"/>
                    </a:solidFill>
                    <a:latin typeface="DM Sans"/>
                    <a:ea typeface="DM Sans"/>
                    <a:cs typeface="DM Sans"/>
                    <a:sym typeface="DM Sans"/>
                  </a:rPr>
                  <a:t>tly w</a:t>
                </a:r>
                <a:r>
                  <a:rPr lang="en-US" sz="2199" spc="109">
                    <a:solidFill>
                      <a:srgbClr val="000000"/>
                    </a:solidFill>
                    <a:latin typeface="DM Sans"/>
                    <a:ea typeface="DM Sans"/>
                    <a:cs typeface="DM Sans"/>
                    <a:sym typeface="DM Sans"/>
                  </a:rPr>
                  <a:t>i</a:t>
                </a:r>
                <a:r>
                  <a:rPr lang="en-US" sz="2199" spc="109">
                    <a:solidFill>
                      <a:srgbClr val="000000"/>
                    </a:solidFill>
                    <a:latin typeface="DM Sans"/>
                    <a:ea typeface="DM Sans"/>
                    <a:cs typeface="DM Sans"/>
                    <a:sym typeface="DM Sans"/>
                  </a:rPr>
                  <a:t>th </a:t>
                </a:r>
                <a:r>
                  <a:rPr lang="en-US" b="true" sz="2199" spc="109">
                    <a:solidFill>
                      <a:srgbClr val="000000"/>
                    </a:solidFill>
                    <a:latin typeface="DM Sans Bold"/>
                    <a:ea typeface="DM Sans Bold"/>
                    <a:cs typeface="DM Sans Bold"/>
                    <a:sym typeface="DM Sans Bold"/>
                  </a:rPr>
                  <a:t>external architects and designers</a:t>
                </a:r>
              </a:p>
            </p:txBody>
          </p:sp>
        </p:grpSp>
        <p:grpSp>
          <p:nvGrpSpPr>
            <p:cNvPr name="Group 44" id="44"/>
            <p:cNvGrpSpPr/>
            <p:nvPr/>
          </p:nvGrpSpPr>
          <p:grpSpPr>
            <a:xfrm rot="0">
              <a:off x="0" y="0"/>
              <a:ext cx="1184437" cy="1188985"/>
              <a:chOff x="0" y="0"/>
              <a:chExt cx="801431" cy="804508"/>
            </a:xfrm>
          </p:grpSpPr>
          <p:sp>
            <p:nvSpPr>
              <p:cNvPr name="Freeform 45" id="45"/>
              <p:cNvSpPr/>
              <p:nvPr/>
            </p:nvSpPr>
            <p:spPr>
              <a:xfrm flipH="false" flipV="false" rot="0">
                <a:off x="0" y="0"/>
                <a:ext cx="801431" cy="804508"/>
              </a:xfrm>
              <a:custGeom>
                <a:avLst/>
                <a:gdLst/>
                <a:ahLst/>
                <a:cxnLst/>
                <a:rect r="r" b="b" t="t" l="l"/>
                <a:pathLst>
                  <a:path h="804508" w="801431">
                    <a:moveTo>
                      <a:pt x="400716" y="0"/>
                    </a:moveTo>
                    <a:cubicBezTo>
                      <a:pt x="179407" y="0"/>
                      <a:pt x="0" y="180095"/>
                      <a:pt x="0" y="402254"/>
                    </a:cubicBezTo>
                    <a:cubicBezTo>
                      <a:pt x="0" y="624413"/>
                      <a:pt x="179407" y="804508"/>
                      <a:pt x="400716" y="804508"/>
                    </a:cubicBezTo>
                    <a:cubicBezTo>
                      <a:pt x="622025" y="804508"/>
                      <a:pt x="801431" y="624413"/>
                      <a:pt x="801431" y="402254"/>
                    </a:cubicBezTo>
                    <a:cubicBezTo>
                      <a:pt x="801431" y="180095"/>
                      <a:pt x="622025" y="0"/>
                      <a:pt x="400716" y="0"/>
                    </a:cubicBezTo>
                    <a:close/>
                  </a:path>
                </a:pathLst>
              </a:custGeom>
              <a:solidFill>
                <a:srgbClr val="B589FF"/>
              </a:solidFill>
            </p:spPr>
          </p:sp>
          <p:sp>
            <p:nvSpPr>
              <p:cNvPr name="TextBox 46" id="46"/>
              <p:cNvSpPr txBox="true"/>
              <p:nvPr/>
            </p:nvSpPr>
            <p:spPr>
              <a:xfrm>
                <a:off x="75134" y="8748"/>
                <a:ext cx="651163" cy="720338"/>
              </a:xfrm>
              <a:prstGeom prst="rect">
                <a:avLst/>
              </a:prstGeom>
            </p:spPr>
            <p:txBody>
              <a:bodyPr anchor="ctr" rtlCol="false" tIns="50800" lIns="50800" bIns="50800" rIns="50800"/>
              <a:lstStyle/>
              <a:p>
                <a:pPr algn="ctr">
                  <a:lnSpc>
                    <a:spcPts val="4479"/>
                  </a:lnSpc>
                </a:pPr>
                <a:r>
                  <a:rPr lang="en-US" sz="3199" spc="319">
                    <a:solidFill>
                      <a:srgbClr val="FFFFFF"/>
                    </a:solidFill>
                    <a:latin typeface="DM Sans"/>
                    <a:ea typeface="DM Sans"/>
                    <a:cs typeface="DM Sans"/>
                    <a:sym typeface="DM Sans"/>
                  </a:rPr>
                  <a:t>5</a:t>
                </a:r>
              </a:p>
            </p:txBody>
          </p:sp>
        </p:grpSp>
      </p:grpSp>
      <p:grpSp>
        <p:nvGrpSpPr>
          <p:cNvPr name="Group 47" id="47"/>
          <p:cNvGrpSpPr/>
          <p:nvPr/>
        </p:nvGrpSpPr>
        <p:grpSpPr>
          <a:xfrm rot="0">
            <a:off x="8474817" y="460621"/>
            <a:ext cx="8784483" cy="568079"/>
            <a:chOff x="0" y="0"/>
            <a:chExt cx="2313609" cy="149617"/>
          </a:xfrm>
        </p:grpSpPr>
        <p:sp>
          <p:nvSpPr>
            <p:cNvPr name="Freeform 48" id="48"/>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49" id="49"/>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Needfinding Methodology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78181">
            <a:off x="3232494" y="-7188746"/>
            <a:ext cx="17053471" cy="24664492"/>
          </a:xfrm>
          <a:custGeom>
            <a:avLst/>
            <a:gdLst/>
            <a:ahLst/>
            <a:cxnLst/>
            <a:rect r="r" b="b" t="t" l="l"/>
            <a:pathLst>
              <a:path h="24664492" w="17053471">
                <a:moveTo>
                  <a:pt x="0" y="0"/>
                </a:moveTo>
                <a:lnTo>
                  <a:pt x="17053471" y="0"/>
                </a:lnTo>
                <a:lnTo>
                  <a:pt x="17053471" y="24664492"/>
                </a:lnTo>
                <a:lnTo>
                  <a:pt x="0" y="24664492"/>
                </a:lnTo>
                <a:lnTo>
                  <a:pt x="0" y="0"/>
                </a:lnTo>
                <a:close/>
              </a:path>
            </a:pathLst>
          </a:custGeom>
          <a:blipFill>
            <a:blip r:embed="rId2">
              <a:alphaModFix amt="60000"/>
            </a:blip>
            <a:stretch>
              <a:fillRect l="-8243" t="0" r="-8243" b="0"/>
            </a:stretch>
          </a:blipFill>
        </p:spPr>
      </p:sp>
      <p:graphicFrame>
        <p:nvGraphicFramePr>
          <p:cNvPr name="Object 3" id="3"/>
          <p:cNvGraphicFramePr/>
          <p:nvPr/>
        </p:nvGraphicFramePr>
        <p:xfrm>
          <a:off x="1026615" y="4043715"/>
          <a:ext cx="7586157" cy="4274588"/>
        </p:xfrm>
        <a:graphic>
          <a:graphicData uri="http://schemas.openxmlformats.org/presentationml/2006/ole">
            <p:oleObj imgW="9105900" imgH="57912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1028700" y="1378620"/>
            <a:ext cx="13178061" cy="963930"/>
          </a:xfrm>
          <a:prstGeom prst="rect">
            <a:avLst/>
          </a:prstGeom>
        </p:spPr>
        <p:txBody>
          <a:bodyPr anchor="t" rtlCol="false" tIns="0" lIns="0" bIns="0" rIns="0">
            <a:spAutoFit/>
          </a:bodyPr>
          <a:lstStyle/>
          <a:p>
            <a:pPr algn="l">
              <a:lnSpc>
                <a:spcPts val="7200"/>
              </a:lnSpc>
            </a:pPr>
            <a:r>
              <a:rPr lang="en-US" sz="7200" b="true">
                <a:solidFill>
                  <a:srgbClr val="000000"/>
                </a:solidFill>
                <a:latin typeface="DM Sans Bold"/>
                <a:ea typeface="DM Sans Bold"/>
                <a:cs typeface="DM Sans Bold"/>
                <a:sym typeface="DM Sans Bold"/>
              </a:rPr>
              <a:t>Interviewee Information</a:t>
            </a:r>
          </a:p>
        </p:txBody>
      </p:sp>
      <p:grpSp>
        <p:nvGrpSpPr>
          <p:cNvPr name="Group 5" id="5"/>
          <p:cNvGrpSpPr/>
          <p:nvPr/>
        </p:nvGrpSpPr>
        <p:grpSpPr>
          <a:xfrm rot="0">
            <a:off x="1028700" y="460621"/>
            <a:ext cx="2178629" cy="568079"/>
            <a:chOff x="0" y="0"/>
            <a:chExt cx="573795" cy="149617"/>
          </a:xfrm>
        </p:grpSpPr>
        <p:sp>
          <p:nvSpPr>
            <p:cNvPr name="Freeform 6" id="6"/>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7" id="7"/>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CMPCS 185</a:t>
              </a:r>
            </a:p>
          </p:txBody>
        </p:sp>
      </p:grpSp>
      <p:grpSp>
        <p:nvGrpSpPr>
          <p:cNvPr name="Group 8" id="8"/>
          <p:cNvGrpSpPr/>
          <p:nvPr/>
        </p:nvGrpSpPr>
        <p:grpSpPr>
          <a:xfrm rot="0">
            <a:off x="3507958" y="460621"/>
            <a:ext cx="2178629" cy="568079"/>
            <a:chOff x="0" y="0"/>
            <a:chExt cx="573795" cy="149617"/>
          </a:xfrm>
        </p:grpSpPr>
        <p:sp>
          <p:nvSpPr>
            <p:cNvPr name="Freeform 9" id="9"/>
            <p:cNvSpPr/>
            <p:nvPr/>
          </p:nvSpPr>
          <p:spPr>
            <a:xfrm flipH="false" flipV="false" rot="0">
              <a:off x="0" y="0"/>
              <a:ext cx="573795" cy="149617"/>
            </a:xfrm>
            <a:custGeom>
              <a:avLst/>
              <a:gdLst/>
              <a:ahLst/>
              <a:cxnLst/>
              <a:rect r="r" b="b" t="t" l="l"/>
              <a:pathLst>
                <a:path h="149617" w="573795">
                  <a:moveTo>
                    <a:pt x="74809" y="0"/>
                  </a:moveTo>
                  <a:lnTo>
                    <a:pt x="498987" y="0"/>
                  </a:lnTo>
                  <a:cubicBezTo>
                    <a:pt x="518827" y="0"/>
                    <a:pt x="537855" y="7882"/>
                    <a:pt x="551884" y="21911"/>
                  </a:cubicBezTo>
                  <a:cubicBezTo>
                    <a:pt x="565914" y="35940"/>
                    <a:pt x="573795" y="54968"/>
                    <a:pt x="573795" y="74809"/>
                  </a:cubicBezTo>
                  <a:lnTo>
                    <a:pt x="573795" y="74809"/>
                  </a:lnTo>
                  <a:cubicBezTo>
                    <a:pt x="573795" y="116124"/>
                    <a:pt x="540302" y="149617"/>
                    <a:pt x="498987"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0" id="10"/>
            <p:cNvSpPr txBox="true"/>
            <p:nvPr/>
          </p:nvSpPr>
          <p:spPr>
            <a:xfrm>
              <a:off x="0" y="-38100"/>
              <a:ext cx="573795"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Team6</a:t>
              </a:r>
            </a:p>
          </p:txBody>
        </p:sp>
      </p:grpSp>
      <p:sp>
        <p:nvSpPr>
          <p:cNvPr name="TextBox 11" id="11"/>
          <p:cNvSpPr txBox="true"/>
          <p:nvPr/>
        </p:nvSpPr>
        <p:spPr>
          <a:xfrm rot="0">
            <a:off x="1026615" y="2294925"/>
            <a:ext cx="16232685" cy="1553845"/>
          </a:xfrm>
          <a:prstGeom prst="rect">
            <a:avLst/>
          </a:prstGeom>
        </p:spPr>
        <p:txBody>
          <a:bodyPr anchor="t" rtlCol="false" tIns="0" lIns="0" bIns="0" rIns="0">
            <a:spAutoFit/>
          </a:bodyPr>
          <a:lstStyle/>
          <a:p>
            <a:pPr algn="just">
              <a:lnSpc>
                <a:spcPts val="3079"/>
              </a:lnSpc>
            </a:pPr>
            <a:r>
              <a:rPr lang="en-US" sz="2199">
                <a:solidFill>
                  <a:srgbClr val="000000"/>
                </a:solidFill>
                <a:latin typeface="DM Sans"/>
                <a:ea typeface="DM Sans"/>
                <a:cs typeface="DM Sans"/>
                <a:sym typeface="DM Sans"/>
              </a:rPr>
              <a:t>We conducted 3 </a:t>
            </a:r>
            <a:r>
              <a:rPr lang="en-US" b="true" sz="2199">
                <a:solidFill>
                  <a:srgbClr val="000000"/>
                </a:solidFill>
                <a:latin typeface="DM Sans Bold"/>
                <a:ea typeface="DM Sans Bold"/>
                <a:cs typeface="DM Sans Bold"/>
                <a:sym typeface="DM Sans Bold"/>
              </a:rPr>
              <a:t>semi-structured</a:t>
            </a:r>
            <a:r>
              <a:rPr lang="en-US" sz="2199">
                <a:solidFill>
                  <a:srgbClr val="000000"/>
                </a:solidFill>
                <a:latin typeface="DM Sans"/>
                <a:ea typeface="DM Sans"/>
                <a:cs typeface="DM Sans"/>
                <a:sym typeface="DM Sans"/>
              </a:rPr>
              <a:t> interviews with </a:t>
            </a:r>
            <a:r>
              <a:rPr lang="en-US" b="true" sz="2199">
                <a:solidFill>
                  <a:srgbClr val="000000"/>
                </a:solidFill>
                <a:latin typeface="DM Sans Bold"/>
                <a:ea typeface="DM Sans Bold"/>
                <a:cs typeface="DM Sans Bold"/>
                <a:sym typeface="DM Sans Bold"/>
              </a:rPr>
              <a:t>4</a:t>
            </a:r>
            <a:r>
              <a:rPr lang="en-US" sz="2199">
                <a:solidFill>
                  <a:srgbClr val="000000"/>
                </a:solidFill>
                <a:latin typeface="DM Sans"/>
                <a:ea typeface="DM Sans"/>
                <a:cs typeface="DM Sans"/>
                <a:sym typeface="DM Sans"/>
              </a:rPr>
              <a:t> interviewees for needfinding. </a:t>
            </a:r>
            <a:r>
              <a:rPr lang="en-US" sz="2199">
                <a:solidFill>
                  <a:srgbClr val="000000"/>
                </a:solidFill>
                <a:latin typeface="DM Sans"/>
                <a:ea typeface="DM Sans"/>
                <a:cs typeface="DM Sans"/>
                <a:sym typeface="DM Sans"/>
              </a:rPr>
              <a:t>Participants were recruited through </a:t>
            </a:r>
            <a:r>
              <a:rPr lang="en-US" b="true" sz="2199">
                <a:solidFill>
                  <a:srgbClr val="000000"/>
                </a:solidFill>
                <a:latin typeface="DM Sans Bold"/>
                <a:ea typeface="DM Sans Bold"/>
                <a:cs typeface="DM Sans Bold"/>
                <a:sym typeface="DM Sans Bold"/>
              </a:rPr>
              <a:t>personal and professional networks</a:t>
            </a:r>
            <a:r>
              <a:rPr lang="en-US" sz="2199">
                <a:solidFill>
                  <a:srgbClr val="000000"/>
                </a:solidFill>
                <a:latin typeface="DM Sans"/>
                <a:ea typeface="DM Sans"/>
                <a:cs typeface="DM Sans"/>
                <a:sym typeface="DM Sans"/>
              </a:rPr>
              <a:t>, including collaborator referrals, faculty-organized industry visits, and UCSB faculty connections. During the interview, we used </a:t>
            </a:r>
            <a:r>
              <a:rPr lang="en-US" b="true" sz="2199">
                <a:solidFill>
                  <a:srgbClr val="000000"/>
                </a:solidFill>
                <a:latin typeface="DM Sans Bold"/>
                <a:ea typeface="DM Sans Bold"/>
                <a:cs typeface="DM Sans Bold"/>
                <a:sym typeface="DM Sans Bold"/>
              </a:rPr>
              <a:t>Zoom</a:t>
            </a:r>
            <a:r>
              <a:rPr lang="en-US" sz="2199">
                <a:solidFill>
                  <a:srgbClr val="000000"/>
                </a:solidFill>
                <a:latin typeface="DM Sans"/>
                <a:ea typeface="DM Sans"/>
                <a:cs typeface="DM Sans"/>
                <a:sym typeface="DM Sans"/>
              </a:rPr>
              <a:t> and the </a:t>
            </a:r>
            <a:r>
              <a:rPr lang="en-US" b="true" sz="2199">
                <a:solidFill>
                  <a:srgbClr val="000000"/>
                </a:solidFill>
                <a:latin typeface="DM Sans Bold"/>
                <a:ea typeface="DM Sans Bold"/>
                <a:cs typeface="DM Sans Bold"/>
                <a:sym typeface="DM Sans Bold"/>
              </a:rPr>
              <a:t>Apple recording app</a:t>
            </a:r>
            <a:r>
              <a:rPr lang="en-US" sz="2199">
                <a:solidFill>
                  <a:srgbClr val="000000"/>
                </a:solidFill>
                <a:latin typeface="DM Sans"/>
                <a:ea typeface="DM Sans"/>
                <a:cs typeface="DM Sans"/>
                <a:sym typeface="DM Sans"/>
              </a:rPr>
              <a:t> to record the conversation, and use built-in </a:t>
            </a:r>
            <a:r>
              <a:rPr lang="en-US" b="true" sz="2199">
                <a:solidFill>
                  <a:srgbClr val="000000"/>
                </a:solidFill>
                <a:latin typeface="DM Sans Bold"/>
                <a:ea typeface="DM Sans Bold"/>
                <a:cs typeface="DM Sans Bold"/>
                <a:sym typeface="DM Sans Bold"/>
                <a:hlinkClick r:id="rId5" tooltip="https://www.google.com/search?q=post-meeting+transcript+generation&amp;rlz=1C5CHFA_enUS1005US1008&amp;oq=does+zoom+have+trascribing&amp;gs_lcrp=EgZjaHJvbWUyBggAEEUYOTIICAEQABgWGB4yCAgCEAAYFhgeMgoIAxAAGAgYDRgeMg0IBBAAGIYDGIAEGIoFMg0IBRAAGIYDGIAEGIoFMg0IBhAAGIYDGIAEGIoFMg0IBxAAGIYDGIAEGIoFMg0ICBAAGIYDGIAEGIoFMgcICRAAGO8F0gEINjE2MWowajeoAgCwAgA&amp;sourceid=chrome&amp;ie=UTF-8&amp;ved=2ahUKEwjro5igip-SAxW7J0QIHUntJQgQgK4QegQIARAD"/>
              </a:rPr>
              <a:t>post-meeting transcript generation</a:t>
            </a:r>
            <a:r>
              <a:rPr lang="en-US" sz="2199">
                <a:solidFill>
                  <a:srgbClr val="000000"/>
                </a:solidFill>
                <a:latin typeface="DM Sans"/>
                <a:ea typeface="DM Sans"/>
                <a:cs typeface="DM Sans"/>
                <a:sym typeface="DM Sans"/>
              </a:rPr>
              <a:t> in zoom and </a:t>
            </a:r>
            <a:r>
              <a:rPr lang="en-US" b="true" sz="2199">
                <a:solidFill>
                  <a:srgbClr val="000000"/>
                </a:solidFill>
                <a:latin typeface="DM Sans Bold"/>
                <a:ea typeface="DM Sans Bold"/>
                <a:cs typeface="DM Sans Bold"/>
                <a:sym typeface="DM Sans Bold"/>
              </a:rPr>
              <a:t>otter.ai</a:t>
            </a:r>
            <a:r>
              <a:rPr lang="en-US" sz="2199">
                <a:solidFill>
                  <a:srgbClr val="000000"/>
                </a:solidFill>
                <a:latin typeface="DM Sans"/>
                <a:ea typeface="DM Sans"/>
                <a:cs typeface="DM Sans"/>
                <a:sym typeface="DM Sans"/>
              </a:rPr>
              <a:t> for records.</a:t>
            </a:r>
          </a:p>
        </p:txBody>
      </p:sp>
      <p:grpSp>
        <p:nvGrpSpPr>
          <p:cNvPr name="Group 12" id="12"/>
          <p:cNvGrpSpPr/>
          <p:nvPr/>
        </p:nvGrpSpPr>
        <p:grpSpPr>
          <a:xfrm rot="0">
            <a:off x="8474817" y="460621"/>
            <a:ext cx="8784483" cy="568079"/>
            <a:chOff x="0" y="0"/>
            <a:chExt cx="2313609" cy="149617"/>
          </a:xfrm>
        </p:grpSpPr>
        <p:sp>
          <p:nvSpPr>
            <p:cNvPr name="Freeform 13" id="13"/>
            <p:cNvSpPr/>
            <p:nvPr/>
          </p:nvSpPr>
          <p:spPr>
            <a:xfrm flipH="false" flipV="false" rot="0">
              <a:off x="0" y="0"/>
              <a:ext cx="2313609" cy="149617"/>
            </a:xfrm>
            <a:custGeom>
              <a:avLst/>
              <a:gdLst/>
              <a:ahLst/>
              <a:cxnLst/>
              <a:rect r="r" b="b" t="t" l="l"/>
              <a:pathLst>
                <a:path h="149617" w="2313609">
                  <a:moveTo>
                    <a:pt x="74809" y="0"/>
                  </a:moveTo>
                  <a:lnTo>
                    <a:pt x="2238800" y="0"/>
                  </a:lnTo>
                  <a:cubicBezTo>
                    <a:pt x="2258641" y="0"/>
                    <a:pt x="2277669" y="7882"/>
                    <a:pt x="2291698" y="21911"/>
                  </a:cubicBezTo>
                  <a:cubicBezTo>
                    <a:pt x="2305727" y="35940"/>
                    <a:pt x="2313609" y="54968"/>
                    <a:pt x="2313609" y="74809"/>
                  </a:cubicBezTo>
                  <a:lnTo>
                    <a:pt x="2313609" y="74809"/>
                  </a:lnTo>
                  <a:cubicBezTo>
                    <a:pt x="2313609" y="116124"/>
                    <a:pt x="2280116" y="149617"/>
                    <a:pt x="2238800" y="149617"/>
                  </a:cubicBezTo>
                  <a:lnTo>
                    <a:pt x="74809" y="149617"/>
                  </a:lnTo>
                  <a:cubicBezTo>
                    <a:pt x="54968" y="149617"/>
                    <a:pt x="35940" y="141736"/>
                    <a:pt x="21911" y="127706"/>
                  </a:cubicBezTo>
                  <a:cubicBezTo>
                    <a:pt x="7882" y="113677"/>
                    <a:pt x="0" y="94649"/>
                    <a:pt x="0" y="74809"/>
                  </a:cubicBezTo>
                  <a:lnTo>
                    <a:pt x="0" y="74809"/>
                  </a:lnTo>
                  <a:cubicBezTo>
                    <a:pt x="0" y="54968"/>
                    <a:pt x="7882" y="35940"/>
                    <a:pt x="21911" y="21911"/>
                  </a:cubicBezTo>
                  <a:cubicBezTo>
                    <a:pt x="35940" y="7882"/>
                    <a:pt x="54968" y="0"/>
                    <a:pt x="74809" y="0"/>
                  </a:cubicBezTo>
                  <a:close/>
                </a:path>
              </a:pathLst>
            </a:custGeom>
            <a:solidFill>
              <a:srgbClr val="000000">
                <a:alpha val="0"/>
              </a:srgbClr>
            </a:solidFill>
            <a:ln w="19050" cap="rnd">
              <a:solidFill>
                <a:srgbClr val="B589FF"/>
              </a:solidFill>
              <a:prstDash val="solid"/>
              <a:round/>
            </a:ln>
          </p:spPr>
        </p:sp>
        <p:sp>
          <p:nvSpPr>
            <p:cNvPr name="TextBox 14" id="14"/>
            <p:cNvSpPr txBox="true"/>
            <p:nvPr/>
          </p:nvSpPr>
          <p:spPr>
            <a:xfrm>
              <a:off x="0" y="-38100"/>
              <a:ext cx="2313609" cy="187717"/>
            </a:xfrm>
            <a:prstGeom prst="rect">
              <a:avLst/>
            </a:prstGeom>
          </p:spPr>
          <p:txBody>
            <a:bodyPr anchor="ctr" rtlCol="false" tIns="50800" lIns="50800" bIns="50800" rIns="50800"/>
            <a:lstStyle/>
            <a:p>
              <a:pPr algn="ctr">
                <a:lnSpc>
                  <a:spcPts val="2240"/>
                </a:lnSpc>
              </a:pPr>
              <a:r>
                <a:rPr lang="en-US" sz="1600" spc="160">
                  <a:solidFill>
                    <a:srgbClr val="000000"/>
                  </a:solidFill>
                  <a:latin typeface="DM Sans"/>
                  <a:ea typeface="DM Sans"/>
                  <a:cs typeface="DM Sans"/>
                  <a:sym typeface="DM Sans"/>
                </a:rPr>
                <a:t>GR1: Needfinding - Needfinding Methodology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DAG_BWMqop0</dc:identifier>
  <dcterms:modified xsi:type="dcterms:W3CDTF">2011-08-01T06:04:30Z</dcterms:modified>
  <cp:revision>1</cp:revision>
  <dc:title>CS185 GR1</dc:title>
</cp:coreProperties>
</file>